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56" r:id="rId3"/>
    <p:sldId id="276" r:id="rId4"/>
    <p:sldId id="311" r:id="rId5"/>
    <p:sldId id="312" r:id="rId6"/>
    <p:sldId id="313" r:id="rId7"/>
    <p:sldId id="323" r:id="rId8"/>
    <p:sldId id="324" r:id="rId10"/>
    <p:sldId id="325" r:id="rId11"/>
    <p:sldId id="259" r:id="rId12"/>
    <p:sldId id="260" r:id="rId13"/>
    <p:sldId id="263" r:id="rId14"/>
    <p:sldId id="264" r:id="rId15"/>
    <p:sldId id="266" r:id="rId16"/>
    <p:sldId id="414" r:id="rId17"/>
    <p:sldId id="415" r:id="rId18"/>
    <p:sldId id="302" r:id="rId19"/>
    <p:sldId id="309" r:id="rId20"/>
    <p:sldId id="305" r:id="rId21"/>
    <p:sldId id="307" r:id="rId22"/>
    <p:sldId id="285" r:id="rId23"/>
    <p:sldId id="315" r:id="rId24"/>
    <p:sldId id="327" r:id="rId25"/>
    <p:sldId id="328" r:id="rId26"/>
    <p:sldId id="300" r:id="rId27"/>
    <p:sldId id="316" r:id="rId28"/>
    <p:sldId id="317" r:id="rId29"/>
    <p:sldId id="320" r:id="rId30"/>
    <p:sldId id="321" r:id="rId31"/>
    <p:sldId id="286" r:id="rId32"/>
    <p:sldId id="319" r:id="rId33"/>
    <p:sldId id="310" r:id="rId34"/>
    <p:sldId id="278" r:id="rId35"/>
    <p:sldId id="322" r:id="rId36"/>
    <p:sldId id="329" r:id="rId37"/>
    <p:sldId id="330" r:id="rId38"/>
    <p:sldId id="331" r:id="rId39"/>
    <p:sldId id="332" r:id="rId40"/>
    <p:sldId id="337" r:id="rId41"/>
    <p:sldId id="333" r:id="rId42"/>
    <p:sldId id="334" r:id="rId43"/>
    <p:sldId id="335" r:id="rId44"/>
    <p:sldId id="336" r:id="rId45"/>
    <p:sldId id="338" r:id="rId46"/>
    <p:sldId id="339" r:id="rId47"/>
    <p:sldId id="340" r:id="rId48"/>
    <p:sldId id="343" r:id="rId49"/>
    <p:sldId id="341" r:id="rId50"/>
    <p:sldId id="342" r:id="rId51"/>
    <p:sldId id="345" r:id="rId52"/>
    <p:sldId id="346" r:id="rId53"/>
    <p:sldId id="347" r:id="rId54"/>
    <p:sldId id="348" r:id="rId55"/>
    <p:sldId id="349" r:id="rId56"/>
    <p:sldId id="351" r:id="rId57"/>
    <p:sldId id="352" r:id="rId58"/>
    <p:sldId id="353" r:id="rId59"/>
    <p:sldId id="356" r:id="rId60"/>
    <p:sldId id="355" r:id="rId61"/>
    <p:sldId id="354" r:id="rId62"/>
    <p:sldId id="357" r:id="rId63"/>
    <p:sldId id="358" r:id="rId64"/>
    <p:sldId id="359" r:id="rId65"/>
    <p:sldId id="360" r:id="rId66"/>
    <p:sldId id="365" r:id="rId67"/>
    <p:sldId id="361" r:id="rId68"/>
    <p:sldId id="362" r:id="rId69"/>
    <p:sldId id="363" r:id="rId70"/>
    <p:sldId id="364" r:id="rId71"/>
    <p:sldId id="368" r:id="rId72"/>
    <p:sldId id="367" r:id="rId73"/>
    <p:sldId id="366" r:id="rId74"/>
    <p:sldId id="369" r:id="rId75"/>
    <p:sldId id="371" r:id="rId76"/>
    <p:sldId id="372" r:id="rId77"/>
    <p:sldId id="373" r:id="rId78"/>
    <p:sldId id="370" r:id="rId79"/>
    <p:sldId id="374" r:id="rId80"/>
    <p:sldId id="375" r:id="rId81"/>
    <p:sldId id="376" r:id="rId82"/>
    <p:sldId id="377" r:id="rId83"/>
    <p:sldId id="378" r:id="rId84"/>
    <p:sldId id="380" r:id="rId85"/>
    <p:sldId id="379" r:id="rId86"/>
    <p:sldId id="381" r:id="rId87"/>
    <p:sldId id="382" r:id="rId88"/>
    <p:sldId id="385" r:id="rId89"/>
    <p:sldId id="383" r:id="rId90"/>
    <p:sldId id="384" r:id="rId91"/>
    <p:sldId id="386" r:id="rId92"/>
    <p:sldId id="387" r:id="rId93"/>
    <p:sldId id="388" r:id="rId94"/>
    <p:sldId id="389" r:id="rId95"/>
    <p:sldId id="391" r:id="rId96"/>
    <p:sldId id="392" r:id="rId97"/>
    <p:sldId id="390" r:id="rId98"/>
    <p:sldId id="394" r:id="rId99"/>
    <p:sldId id="393" r:id="rId100"/>
    <p:sldId id="395" r:id="rId101"/>
    <p:sldId id="399" r:id="rId102"/>
    <p:sldId id="396" r:id="rId103"/>
    <p:sldId id="400" r:id="rId104"/>
    <p:sldId id="397" r:id="rId105"/>
    <p:sldId id="398" r:id="rId106"/>
    <p:sldId id="401" r:id="rId107"/>
    <p:sldId id="404" r:id="rId108"/>
    <p:sldId id="402" r:id="rId109"/>
    <p:sldId id="403" r:id="rId110"/>
    <p:sldId id="405" r:id="rId111"/>
    <p:sldId id="408" r:id="rId112"/>
    <p:sldId id="409" r:id="rId113"/>
    <p:sldId id="407" r:id="rId114"/>
    <p:sldId id="411" r:id="rId115"/>
    <p:sldId id="406" r:id="rId116"/>
    <p:sldId id="410" r:id="rId117"/>
    <p:sldId id="412" r:id="rId118"/>
    <p:sldId id="413" r:id="rId119"/>
    <p:sldId id="294" r:id="rId120"/>
  </p:sldIdLst>
  <p:sldSz cx="12192000" cy="6858000"/>
  <p:notesSz cx="6858000" cy="9144000"/>
  <p:embeddedFontLst>
    <p:embeddedFont>
      <p:font typeface="Calibri" panose="020F0502020204030204" pitchFamily="34" charset="0"/>
      <p:regular r:id="rId124"/>
      <p:bold r:id="rId125"/>
      <p:italic r:id="rId126"/>
      <p:boldItalic r:id="rId127"/>
    </p:embeddedFont>
    <p:embeddedFont>
      <p:font typeface="Yu Gothic" panose="020B0400000000000000" charset="-128"/>
      <p:regular r:id="rId128"/>
    </p:embeddedFont>
    <p:embeddedFont>
      <p:font typeface="Calibri Light" panose="020F0302020204030204" charset="0"/>
      <p:regular r:id="rId129"/>
      <p:italic r:id="rId130"/>
    </p:embeddedFont>
    <p:embeddedFont>
      <p:font typeface="Book Antiqua" panose="02040602050305030304" pitchFamily="18" charset="0"/>
      <p:regular r:id="rId1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7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CF"/>
    <a:srgbClr val="196EAB"/>
    <a:srgbClr val="C6419E"/>
    <a:srgbClr val="EBEEEC"/>
    <a:srgbClr val="DFE2F3"/>
    <a:srgbClr val="0094DA"/>
    <a:srgbClr val="88B13F"/>
    <a:srgbClr val="41C3D3"/>
    <a:srgbClr val="FDE9F2"/>
    <a:srgbClr val="B11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64" autoAdjust="0"/>
    <p:restoredTop sz="93344" autoAdjust="0"/>
  </p:normalViewPr>
  <p:slideViewPr>
    <p:cSldViewPr snapToGrid="0" showGuides="1">
      <p:cViewPr varScale="1">
        <p:scale>
          <a:sx n="69" d="100"/>
          <a:sy n="69" d="100"/>
        </p:scale>
        <p:origin x="-464" y="-72"/>
      </p:cViewPr>
      <p:guideLst>
        <p:guide pos="3817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96"/>
    </p:cViewPr>
  </p:sorterViewPr>
  <p:notesViewPr>
    <p:cSldViewPr snapToGrid="0">
      <p:cViewPr varScale="1">
        <p:scale>
          <a:sx n="52" d="100"/>
          <a:sy n="52" d="100"/>
        </p:scale>
        <p:origin x="-2664" y="-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notesMaster" Target="notesMasters/notesMaster1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6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1" Type="http://schemas.openxmlformats.org/officeDocument/2006/relationships/font" Target="fonts/font8.fntdata"/><Relationship Id="rId130" Type="http://schemas.openxmlformats.org/officeDocument/2006/relationships/font" Target="fonts/font7.fntdata"/><Relationship Id="rId13" Type="http://schemas.openxmlformats.org/officeDocument/2006/relationships/slide" Target="slides/slide10.xml"/><Relationship Id="rId129" Type="http://schemas.openxmlformats.org/officeDocument/2006/relationships/font" Target="fonts/font6.fntdata"/><Relationship Id="rId128" Type="http://schemas.openxmlformats.org/officeDocument/2006/relationships/font" Target="fonts/font5.fntdata"/><Relationship Id="rId127" Type="http://schemas.openxmlformats.org/officeDocument/2006/relationships/font" Target="fonts/font4.fntdata"/><Relationship Id="rId126" Type="http://schemas.openxmlformats.org/officeDocument/2006/relationships/font" Target="fonts/font3.fntdata"/><Relationship Id="rId125" Type="http://schemas.openxmlformats.org/officeDocument/2006/relationships/font" Target="fonts/font2.fntdata"/><Relationship Id="rId124" Type="http://schemas.openxmlformats.org/officeDocument/2006/relationships/font" Target="fonts/font1.fntdata"/><Relationship Id="rId123" Type="http://schemas.openxmlformats.org/officeDocument/2006/relationships/tableStyles" Target="tableStyles.xml"/><Relationship Id="rId122" Type="http://schemas.openxmlformats.org/officeDocument/2006/relationships/viewProps" Target="viewProps.xml"/><Relationship Id="rId121" Type="http://schemas.openxmlformats.org/officeDocument/2006/relationships/presProps" Target="presProps.xml"/><Relationship Id="rId120" Type="http://schemas.openxmlformats.org/officeDocument/2006/relationships/slide" Target="slides/slide117.xml"/><Relationship Id="rId12" Type="http://schemas.openxmlformats.org/officeDocument/2006/relationships/slide" Target="slides/slide9.xml"/><Relationship Id="rId119" Type="http://schemas.openxmlformats.org/officeDocument/2006/relationships/slide" Target="slides/slide116.xml"/><Relationship Id="rId118" Type="http://schemas.openxmlformats.org/officeDocument/2006/relationships/slide" Target="slides/slide115.xml"/><Relationship Id="rId117" Type="http://schemas.openxmlformats.org/officeDocument/2006/relationships/slide" Target="slides/slide114.xml"/><Relationship Id="rId116" Type="http://schemas.openxmlformats.org/officeDocument/2006/relationships/slide" Target="slides/slide113.xml"/><Relationship Id="rId115" Type="http://schemas.openxmlformats.org/officeDocument/2006/relationships/slide" Target="slides/slide112.xml"/><Relationship Id="rId114" Type="http://schemas.openxmlformats.org/officeDocument/2006/relationships/slide" Target="slides/slide111.xml"/><Relationship Id="rId113" Type="http://schemas.openxmlformats.org/officeDocument/2006/relationships/slide" Target="slides/slide110.xml"/><Relationship Id="rId112" Type="http://schemas.openxmlformats.org/officeDocument/2006/relationships/slide" Target="slides/slide109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slide" Target="slides/slide8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5223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</c:numCache>
            </c:num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rgbClr val="00903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</c:numCache>
            </c:numRef>
          </c:cat>
          <c:val>
            <c:numRef>
              <c:f>Лист1!$E$2:$E$9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rgbClr val="002F9E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</c:numCache>
            </c:numRef>
          </c:cat>
          <c:val>
            <c:numRef>
              <c:f>Лист1!$F$2:$F$9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8579328"/>
        <c:axId val="138589312"/>
      </c:barChart>
      <c:catAx>
        <c:axId val="13857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38589312"/>
        <c:crosses val="autoZero"/>
        <c:auto val="1"/>
        <c:lblAlgn val="ctr"/>
        <c:lblOffset val="100"/>
        <c:noMultiLvlLbl val="0"/>
      </c:catAx>
      <c:valAx>
        <c:axId val="1385893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38579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74927a6-6322-40d9-9087-7a00b24b3cb1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324E1-3AFA-437F-8C5A-8E0463704854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068A0-3A11-4042-A211-D2369412528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068A0-3A11-4042-A211-D23694125287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D0A0-6E68-4BB5-B6E4-2121AC74AA0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1582F-567E-448C-8940-8996A098E4C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D0A0-6E68-4BB5-B6E4-2121AC74AA0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1582F-567E-448C-8940-8996A098E4C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D0A0-6E68-4BB5-B6E4-2121AC74AA0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1582F-567E-448C-8940-8996A098E4C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D0A0-6E68-4BB5-B6E4-2121AC74AA0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1582F-567E-448C-8940-8996A098E4C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D0A0-6E68-4BB5-B6E4-2121AC74AA0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1582F-567E-448C-8940-8996A098E4C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D0A0-6E68-4BB5-B6E4-2121AC74AA0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1582F-567E-448C-8940-8996A098E4C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D0A0-6E68-4BB5-B6E4-2121AC74AA0E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1582F-567E-448C-8940-8996A098E4C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D0A0-6E68-4BB5-B6E4-2121AC74AA0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1582F-567E-448C-8940-8996A098E4C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D0A0-6E68-4BB5-B6E4-2121AC74AA0E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1582F-567E-448C-8940-8996A098E4C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D0A0-6E68-4BB5-B6E4-2121AC74AA0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1582F-567E-448C-8940-8996A098E4C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D0A0-6E68-4BB5-B6E4-2121AC74AA0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1582F-567E-448C-8940-8996A098E4C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AD0A0-6E68-4BB5-B6E4-2121AC74AA0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1582F-567E-448C-8940-8996A098E4C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9.jpeg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4.jpeg"/><Relationship Id="rId12" Type="http://schemas.openxmlformats.org/officeDocument/2006/relationships/image" Target="../media/image13.jpeg"/><Relationship Id="rId11" Type="http://schemas.openxmlformats.org/officeDocument/2006/relationships/image" Target="../media/image12.jpeg"/><Relationship Id="rId10" Type="http://schemas.openxmlformats.org/officeDocument/2006/relationships/image" Target="../media/image11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tiff"/><Relationship Id="rId6" Type="http://schemas.openxmlformats.org/officeDocument/2006/relationships/image" Target="../media/image35.png"/><Relationship Id="rId5" Type="http://schemas.microsoft.com/office/2007/relationships/hdphoto" Target="../media/image34.wdp"/><Relationship Id="rId4" Type="http://schemas.openxmlformats.org/officeDocument/2006/relationships/image" Target="../media/image33.png"/><Relationship Id="rId3" Type="http://schemas.microsoft.com/office/2007/relationships/hdphoto" Target="../media/image32.wdp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4.png"/><Relationship Id="rId20" Type="http://schemas.openxmlformats.org/officeDocument/2006/relationships/image" Target="../media/image14.jpeg"/><Relationship Id="rId2" Type="http://schemas.openxmlformats.org/officeDocument/2006/relationships/image" Target="../media/image31.png"/><Relationship Id="rId19" Type="http://schemas.openxmlformats.org/officeDocument/2006/relationships/image" Target="../media/image13.jpeg"/><Relationship Id="rId18" Type="http://schemas.openxmlformats.org/officeDocument/2006/relationships/image" Target="../media/image12.jpeg"/><Relationship Id="rId17" Type="http://schemas.openxmlformats.org/officeDocument/2006/relationships/image" Target="../media/image11.jpeg"/><Relationship Id="rId16" Type="http://schemas.openxmlformats.org/officeDocument/2006/relationships/image" Target="../media/image10.jpeg"/><Relationship Id="rId15" Type="http://schemas.openxmlformats.org/officeDocument/2006/relationships/image" Target="../media/image9.jpeg"/><Relationship Id="rId14" Type="http://schemas.openxmlformats.org/officeDocument/2006/relationships/image" Target="../media/image8.jpeg"/><Relationship Id="rId13" Type="http://schemas.openxmlformats.org/officeDocument/2006/relationships/image" Target="../media/image7.jpeg"/><Relationship Id="rId12" Type="http://schemas.openxmlformats.org/officeDocument/2006/relationships/image" Target="../media/image6.jpeg"/><Relationship Id="rId11" Type="http://schemas.openxmlformats.org/officeDocument/2006/relationships/image" Target="../media/image5.jpeg"/><Relationship Id="rId10" Type="http://schemas.openxmlformats.org/officeDocument/2006/relationships/image" Target="../media/image39.tiff"/><Relationship Id="rId1" Type="http://schemas.openxmlformats.org/officeDocument/2006/relationships/image" Target="../media/image3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7.jpeg"/><Relationship Id="rId1" Type="http://schemas.openxmlformats.org/officeDocument/2006/relationships/image" Target="../media/image246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9.jpeg"/><Relationship Id="rId1" Type="http://schemas.openxmlformats.org/officeDocument/2006/relationships/image" Target="../media/image248.jpeg"/></Relationships>
</file>

<file path=ppt/slides/_rels/slide10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image" Target="../media/image250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4.jpeg"/><Relationship Id="rId1" Type="http://schemas.openxmlformats.org/officeDocument/2006/relationships/image" Target="../media/image253.jpeg"/></Relationships>
</file>

<file path=ppt/slides/_rels/slide10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7.jpeg"/><Relationship Id="rId2" Type="http://schemas.openxmlformats.org/officeDocument/2006/relationships/image" Target="../media/image256.png"/><Relationship Id="rId1" Type="http://schemas.openxmlformats.org/officeDocument/2006/relationships/image" Target="../media/image25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9.jpeg"/><Relationship Id="rId1" Type="http://schemas.openxmlformats.org/officeDocument/2006/relationships/image" Target="../media/image258.jpeg"/></Relationships>
</file>

<file path=ppt/slides/_rels/slide10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7.jpeg"/><Relationship Id="rId2" Type="http://schemas.openxmlformats.org/officeDocument/2006/relationships/image" Target="../media/image261.jpeg"/><Relationship Id="rId1" Type="http://schemas.openxmlformats.org/officeDocument/2006/relationships/image" Target="../media/image260.jpeg"/></Relationships>
</file>

<file path=ppt/slides/_rels/slide10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image" Target="../media/image26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6.jpeg"/><Relationship Id="rId1" Type="http://schemas.openxmlformats.org/officeDocument/2006/relationships/image" Target="../media/image26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8.jpeg"/><Relationship Id="rId1" Type="http://schemas.openxmlformats.org/officeDocument/2006/relationships/image" Target="../media/image267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0.jpeg"/><Relationship Id="rId1" Type="http://schemas.openxmlformats.org/officeDocument/2006/relationships/image" Target="../media/image269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2.jpeg"/><Relationship Id="rId1" Type="http://schemas.openxmlformats.org/officeDocument/2006/relationships/image" Target="../media/image271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4.jpeg"/><Relationship Id="rId1" Type="http://schemas.openxmlformats.org/officeDocument/2006/relationships/image" Target="../media/image273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6.jpeg"/><Relationship Id="rId1" Type="http://schemas.openxmlformats.org/officeDocument/2006/relationships/image" Target="../media/image275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8.jpeg"/><Relationship Id="rId1" Type="http://schemas.openxmlformats.org/officeDocument/2006/relationships/image" Target="../media/image277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0.jpeg"/><Relationship Id="rId1" Type="http://schemas.openxmlformats.org/officeDocument/2006/relationships/image" Target="../media/image279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2.jpeg"/><Relationship Id="rId1" Type="http://schemas.openxmlformats.org/officeDocument/2006/relationships/image" Target="../media/image281.jpeg"/></Relationships>
</file>

<file path=ppt/slides/_rels/slide1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85.png"/><Relationship Id="rId13" Type="http://schemas.openxmlformats.org/officeDocument/2006/relationships/image" Target="../media/image4.png"/><Relationship Id="rId12" Type="http://schemas.openxmlformats.org/officeDocument/2006/relationships/image" Target="../media/image284.png"/><Relationship Id="rId11" Type="http://schemas.openxmlformats.org/officeDocument/2006/relationships/image" Target="../media/image283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image" Target="../media/image10.jpe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1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4.png"/><Relationship Id="rId12" Type="http://schemas.openxmlformats.org/officeDocument/2006/relationships/image" Target="../media/image14.jpeg"/><Relationship Id="rId11" Type="http://schemas.openxmlformats.org/officeDocument/2006/relationships/image" Target="../media/image13.jpeg"/><Relationship Id="rId10" Type="http://schemas.openxmlformats.org/officeDocument/2006/relationships/image" Target="../media/image12.jpeg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4" Type="http://schemas.openxmlformats.org/officeDocument/2006/relationships/notesSlide" Target="../notesSlides/notesSlide4.xml"/><Relationship Id="rId23" Type="http://schemas.openxmlformats.org/officeDocument/2006/relationships/slideLayout" Target="../slideLayouts/slideLayout1.xml"/><Relationship Id="rId22" Type="http://schemas.openxmlformats.org/officeDocument/2006/relationships/image" Target="../media/image52.jpeg"/><Relationship Id="rId21" Type="http://schemas.openxmlformats.org/officeDocument/2006/relationships/image" Target="../media/image51.jpeg"/><Relationship Id="rId20" Type="http://schemas.openxmlformats.org/officeDocument/2006/relationships/image" Target="../media/image4.png"/><Relationship Id="rId2" Type="http://schemas.openxmlformats.org/officeDocument/2006/relationships/image" Target="../media/image43.png"/><Relationship Id="rId19" Type="http://schemas.openxmlformats.org/officeDocument/2006/relationships/image" Target="../media/image14.jpeg"/><Relationship Id="rId18" Type="http://schemas.openxmlformats.org/officeDocument/2006/relationships/image" Target="../media/image13.jpeg"/><Relationship Id="rId17" Type="http://schemas.openxmlformats.org/officeDocument/2006/relationships/image" Target="../media/image12.jpeg"/><Relationship Id="rId16" Type="http://schemas.openxmlformats.org/officeDocument/2006/relationships/image" Target="../media/image11.jpeg"/><Relationship Id="rId15" Type="http://schemas.openxmlformats.org/officeDocument/2006/relationships/image" Target="../media/image10.jpeg"/><Relationship Id="rId14" Type="http://schemas.openxmlformats.org/officeDocument/2006/relationships/image" Target="../media/image9.jpeg"/><Relationship Id="rId13" Type="http://schemas.openxmlformats.org/officeDocument/2006/relationships/image" Target="../media/image8.jpeg"/><Relationship Id="rId12" Type="http://schemas.openxmlformats.org/officeDocument/2006/relationships/image" Target="../media/image7.jpeg"/><Relationship Id="rId11" Type="http://schemas.openxmlformats.org/officeDocument/2006/relationships/image" Target="../media/image6.jpeg"/><Relationship Id="rId10" Type="http://schemas.openxmlformats.org/officeDocument/2006/relationships/image" Target="../media/image5.jpeg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54.png"/><Relationship Id="rId12" Type="http://schemas.openxmlformats.org/officeDocument/2006/relationships/image" Target="../media/image53.jpeg"/><Relationship Id="rId11" Type="http://schemas.openxmlformats.org/officeDocument/2006/relationships/image" Target="../media/image4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55.jpeg"/><Relationship Id="rId11" Type="http://schemas.openxmlformats.org/officeDocument/2006/relationships/image" Target="../media/image4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56.png"/><Relationship Id="rId11" Type="http://schemas.openxmlformats.org/officeDocument/2006/relationships/image" Target="../media/image4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4" Type="http://schemas.openxmlformats.org/officeDocument/2006/relationships/slideLayout" Target="../slideLayouts/slideLayout1.xml"/><Relationship Id="rId13" Type="http://schemas.openxmlformats.org/officeDocument/2006/relationships/hyperlink" Target="https://t.me/ZuliaLoikova" TargetMode="External"/><Relationship Id="rId12" Type="http://schemas.openxmlformats.org/officeDocument/2006/relationships/image" Target="../media/image57.png"/><Relationship Id="rId11" Type="http://schemas.openxmlformats.org/officeDocument/2006/relationships/image" Target="../media/image4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4.png"/><Relationship Id="rId14" Type="http://schemas.openxmlformats.org/officeDocument/2006/relationships/image" Target="../media/image14.jpeg"/><Relationship Id="rId13" Type="http://schemas.openxmlformats.org/officeDocument/2006/relationships/image" Target="../media/image13.jpeg"/><Relationship Id="rId12" Type="http://schemas.openxmlformats.org/officeDocument/2006/relationships/image" Target="../media/image12.jpeg"/><Relationship Id="rId11" Type="http://schemas.openxmlformats.org/officeDocument/2006/relationships/image" Target="../media/image11.jpeg"/><Relationship Id="rId10" Type="http://schemas.openxmlformats.org/officeDocument/2006/relationships/image" Target="../media/image10.jpeg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9.jpeg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hyperlink" Target="https://cc-brics.ru/" TargetMode="External"/><Relationship Id="rId2" Type="http://schemas.openxmlformats.org/officeDocument/2006/relationships/hyperlink" Target="https://tp-suvorov.ru/" TargetMode="Externa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60.png"/><Relationship Id="rId16" Type="http://schemas.openxmlformats.org/officeDocument/2006/relationships/image" Target="../media/image59.png"/><Relationship Id="rId15" Type="http://schemas.openxmlformats.org/officeDocument/2006/relationships/image" Target="../media/image58.png"/><Relationship Id="rId14" Type="http://schemas.openxmlformats.org/officeDocument/2006/relationships/image" Target="../media/image4.png"/><Relationship Id="rId13" Type="http://schemas.openxmlformats.org/officeDocument/2006/relationships/image" Target="../media/image14.jpeg"/><Relationship Id="rId12" Type="http://schemas.openxmlformats.org/officeDocument/2006/relationships/image" Target="../media/image13.jpeg"/><Relationship Id="rId11" Type="http://schemas.openxmlformats.org/officeDocument/2006/relationships/image" Target="../media/image12.jpeg"/><Relationship Id="rId10" Type="http://schemas.openxmlformats.org/officeDocument/2006/relationships/image" Target="../media/image11.jpeg"/><Relationship Id="rId1" Type="http://schemas.openxmlformats.org/officeDocument/2006/relationships/hyperlink" Target="https://brics-ic.ru/" TargetMode="Externa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61.png"/><Relationship Id="rId11" Type="http://schemas.openxmlformats.org/officeDocument/2006/relationships/image" Target="../media/image4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63.png"/><Relationship Id="rId12" Type="http://schemas.openxmlformats.org/officeDocument/2006/relationships/image" Target="../media/image62.png"/><Relationship Id="rId11" Type="http://schemas.openxmlformats.org/officeDocument/2006/relationships/image" Target="../media/image4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66.jpeg"/><Relationship Id="rId13" Type="http://schemas.openxmlformats.org/officeDocument/2006/relationships/image" Target="../media/image65.jpeg"/><Relationship Id="rId12" Type="http://schemas.openxmlformats.org/officeDocument/2006/relationships/image" Target="../media/image64.jpeg"/><Relationship Id="rId11" Type="http://schemas.openxmlformats.org/officeDocument/2006/relationships/image" Target="../media/image4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68.jpeg"/><Relationship Id="rId12" Type="http://schemas.openxmlformats.org/officeDocument/2006/relationships/image" Target="../media/image67.jpeg"/><Relationship Id="rId11" Type="http://schemas.openxmlformats.org/officeDocument/2006/relationships/image" Target="../media/image4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71.jpeg"/><Relationship Id="rId13" Type="http://schemas.openxmlformats.org/officeDocument/2006/relationships/image" Target="../media/image70.jpeg"/><Relationship Id="rId12" Type="http://schemas.openxmlformats.org/officeDocument/2006/relationships/image" Target="../media/image69.jpeg"/><Relationship Id="rId11" Type="http://schemas.openxmlformats.org/officeDocument/2006/relationships/image" Target="../media/image4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74.jpeg"/><Relationship Id="rId13" Type="http://schemas.openxmlformats.org/officeDocument/2006/relationships/image" Target="../media/image73.jpeg"/><Relationship Id="rId12" Type="http://schemas.openxmlformats.org/officeDocument/2006/relationships/image" Target="../media/image72.jpeg"/><Relationship Id="rId11" Type="http://schemas.openxmlformats.org/officeDocument/2006/relationships/image" Target="../media/image4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4.png"/><Relationship Id="rId12" Type="http://schemas.openxmlformats.org/officeDocument/2006/relationships/image" Target="../media/image76.png"/><Relationship Id="rId11" Type="http://schemas.openxmlformats.org/officeDocument/2006/relationships/image" Target="../media/image75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11" Type="http://schemas.openxmlformats.org/officeDocument/2006/relationships/image" Target="../media/image19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78.jpeg"/><Relationship Id="rId12" Type="http://schemas.openxmlformats.org/officeDocument/2006/relationships/image" Target="../media/image77.png"/><Relationship Id="rId11" Type="http://schemas.openxmlformats.org/officeDocument/2006/relationships/image" Target="../media/image4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79.jpeg"/><Relationship Id="rId11" Type="http://schemas.openxmlformats.org/officeDocument/2006/relationships/image" Target="../media/image4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image" Target="../media/image6.jpeg"/><Relationship Id="rId7" Type="http://schemas.openxmlformats.org/officeDocument/2006/relationships/image" Target="../media/image5.jpeg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4.png"/><Relationship Id="rId16" Type="http://schemas.openxmlformats.org/officeDocument/2006/relationships/image" Target="../media/image14.jpeg"/><Relationship Id="rId15" Type="http://schemas.openxmlformats.org/officeDocument/2006/relationships/image" Target="../media/image13.jpeg"/><Relationship Id="rId14" Type="http://schemas.openxmlformats.org/officeDocument/2006/relationships/image" Target="../media/image12.jpeg"/><Relationship Id="rId13" Type="http://schemas.openxmlformats.org/officeDocument/2006/relationships/image" Target="../media/image11.jpeg"/><Relationship Id="rId12" Type="http://schemas.openxmlformats.org/officeDocument/2006/relationships/image" Target="../media/image10.jpeg"/><Relationship Id="rId11" Type="http://schemas.openxmlformats.org/officeDocument/2006/relationships/image" Target="../media/image9.jpeg"/><Relationship Id="rId10" Type="http://schemas.openxmlformats.org/officeDocument/2006/relationships/image" Target="../media/image8.jpeg"/><Relationship Id="rId1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88.jpeg"/><Relationship Id="rId13" Type="http://schemas.openxmlformats.org/officeDocument/2006/relationships/image" Target="../media/image87.jpeg"/><Relationship Id="rId12" Type="http://schemas.openxmlformats.org/officeDocument/2006/relationships/image" Target="../media/image86.jpeg"/><Relationship Id="rId11" Type="http://schemas.openxmlformats.org/officeDocument/2006/relationships/image" Target="../media/image4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0.jpeg"/><Relationship Id="rId1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2.jpeg"/><Relationship Id="rId1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4.jpeg"/><Relationship Id="rId1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6.jpeg"/><Relationship Id="rId1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0.jpeg"/><Relationship Id="rId1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11" Type="http://schemas.openxmlformats.org/officeDocument/2006/relationships/image" Target="../media/image14.jpeg"/><Relationship Id="rId10" Type="http://schemas.openxmlformats.org/officeDocument/2006/relationships/image" Target="../media/image13.jpeg"/><Relationship Id="rId1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6.jpeg"/><Relationship Id="rId1" Type="http://schemas.openxmlformats.org/officeDocument/2006/relationships/image" Target="../media/image10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8.jpeg"/><Relationship Id="rId1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1.jpeg"/><Relationship Id="rId1" Type="http://schemas.openxmlformats.org/officeDocument/2006/relationships/image" Target="../media/image1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3.jpeg"/><Relationship Id="rId1" Type="http://schemas.openxmlformats.org/officeDocument/2006/relationships/image" Target="../media/image1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5.jpeg"/><Relationship Id="rId1" Type="http://schemas.openxmlformats.org/officeDocument/2006/relationships/image" Target="../media/image114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image" Target="../media/image11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11" Type="http://schemas.openxmlformats.org/officeDocument/2006/relationships/image" Target="../media/image20.jpe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image" Target="../media/image122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image" Target="../media/image125.jpe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2.jpeg"/><Relationship Id="rId1" Type="http://schemas.openxmlformats.org/officeDocument/2006/relationships/image" Target="../media/image131.jpe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image" Target="../media/image13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7.jpeg"/><Relationship Id="rId1" Type="http://schemas.openxmlformats.org/officeDocument/2006/relationships/image" Target="../media/image13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9.jpeg"/><Relationship Id="rId1" Type="http://schemas.openxmlformats.org/officeDocument/2006/relationships/image" Target="../media/image13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1.jpeg"/><Relationship Id="rId1" Type="http://schemas.openxmlformats.org/officeDocument/2006/relationships/image" Target="../media/image14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3.jpeg"/><Relationship Id="rId1" Type="http://schemas.openxmlformats.org/officeDocument/2006/relationships/image" Target="../media/image142.jpe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image" Target="../media/image14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8.jpeg"/><Relationship Id="rId1" Type="http://schemas.openxmlformats.org/officeDocument/2006/relationships/image" Target="../media/image14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0.jpeg"/><Relationship Id="rId1" Type="http://schemas.openxmlformats.org/officeDocument/2006/relationships/image" Target="../media/image14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2.jpeg"/><Relationship Id="rId1" Type="http://schemas.openxmlformats.org/officeDocument/2006/relationships/image" Target="../media/image15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4.jpeg"/><Relationship Id="rId1" Type="http://schemas.openxmlformats.org/officeDocument/2006/relationships/image" Target="../media/image15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6.jpeg"/><Relationship Id="rId1" Type="http://schemas.openxmlformats.org/officeDocument/2006/relationships/image" Target="../media/image15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8.jpeg"/><Relationship Id="rId1" Type="http://schemas.openxmlformats.org/officeDocument/2006/relationships/image" Target="../media/image15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0.jpeg"/><Relationship Id="rId1" Type="http://schemas.openxmlformats.org/officeDocument/2006/relationships/image" Target="../media/image159.jpeg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image" Target="../media/image161.jpeg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image" Target="../media/image164.jpeg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image" Target="../media/image167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image" Target="../media/image170.jpeg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hyperlink" Target="https://afrinz.ru/" TargetMode="External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image" Target="../media/image17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9.jpeg"/><Relationship Id="rId1" Type="http://schemas.openxmlformats.org/officeDocument/2006/relationships/image" Target="../media/image178.jpe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image" Target="../media/image180.jpeg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image" Target="../media/image183.jpeg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image" Target="../media/image186.jpeg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image" Target="../media/image189.jpeg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image" Target="../media/image192.jpeg"/></Relationships>
</file>

<file path=ppt/slides/_rels/slide7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image" Target="../media/image19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9.jpeg"/><Relationship Id="rId1" Type="http://schemas.openxmlformats.org/officeDocument/2006/relationships/image" Target="../media/image198.jpeg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image" Target="../media/image200.jpeg"/></Relationships>
</file>

<file path=ppt/slides/_rels/slide8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6.jpeg"/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image" Target="../media/image203.jpeg"/></Relationships>
</file>

<file path=ppt/slides/_rels/slide8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image" Target="../media/image207.jpeg"/></Relationships>
</file>

<file path=ppt/slides/_rels/slide8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image" Target="../media/image21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4.jpeg"/><Relationship Id="rId1" Type="http://schemas.openxmlformats.org/officeDocument/2006/relationships/image" Target="../media/image21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6.jpeg"/><Relationship Id="rId1" Type="http://schemas.openxmlformats.org/officeDocument/2006/relationships/image" Target="../media/image21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8.jpeg"/><Relationship Id="rId1" Type="http://schemas.openxmlformats.org/officeDocument/2006/relationships/image" Target="../media/image21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0.jpeg"/><Relationship Id="rId1" Type="http://schemas.openxmlformats.org/officeDocument/2006/relationships/image" Target="../media/image21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2.jpeg"/><Relationship Id="rId1" Type="http://schemas.openxmlformats.org/officeDocument/2006/relationships/image" Target="../media/image22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9.png"/><Relationship Id="rId11" Type="http://schemas.openxmlformats.org/officeDocument/2006/relationships/image" Target="../media/image4.png"/><Relationship Id="rId10" Type="http://schemas.openxmlformats.org/officeDocument/2006/relationships/image" Target="../media/image14.jpeg"/><Relationship Id="rId1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4.jpeg"/><Relationship Id="rId1" Type="http://schemas.openxmlformats.org/officeDocument/2006/relationships/image" Target="../media/image22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6.jpeg"/><Relationship Id="rId1" Type="http://schemas.openxmlformats.org/officeDocument/2006/relationships/image" Target="../media/image22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8.png"/><Relationship Id="rId1" Type="http://schemas.openxmlformats.org/officeDocument/2006/relationships/image" Target="../media/image22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0.jpeg"/><Relationship Id="rId1" Type="http://schemas.openxmlformats.org/officeDocument/2006/relationships/image" Target="../media/image22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2.jpeg"/><Relationship Id="rId1" Type="http://schemas.openxmlformats.org/officeDocument/2006/relationships/image" Target="../media/image23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4.jpeg"/><Relationship Id="rId1" Type="http://schemas.openxmlformats.org/officeDocument/2006/relationships/image" Target="../media/image233.jpeg"/></Relationships>
</file>

<file path=ppt/slides/_rels/slide9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image" Target="../media/image235.jpeg"/></Relationships>
</file>

<file path=ppt/slides/_rels/slide9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image" Target="../media/image238.jpeg"/></Relationships>
</file>

<file path=ppt/slides/_rels/slide9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image" Target="../media/image24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5.jpeg"/><Relationship Id="rId1" Type="http://schemas.openxmlformats.org/officeDocument/2006/relationships/image" Target="../media/image2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30171"/>
          <a:stretch>
            <a:fillRect/>
          </a:stretch>
        </p:blipFill>
        <p:spPr>
          <a:xfrm>
            <a:off x="0" y="682170"/>
            <a:ext cx="12192000" cy="5675767"/>
          </a:xfrm>
          <a:prstGeom prst="rect">
            <a:avLst/>
          </a:prstGeom>
        </p:spPr>
      </p:pic>
      <p:sp>
        <p:nvSpPr>
          <p:cNvPr id="46" name="Скругленный прямоугольник 45"/>
          <p:cNvSpPr/>
          <p:nvPr/>
        </p:nvSpPr>
        <p:spPr>
          <a:xfrm>
            <a:off x="6998441" y="1148488"/>
            <a:ext cx="6915697" cy="2873830"/>
          </a:xfrm>
          <a:prstGeom prst="roundRect">
            <a:avLst>
              <a:gd name="adj" fmla="val 6322"/>
            </a:avLst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704496" y="1563920"/>
            <a:ext cx="4171671" cy="212365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2F9E"/>
                </a:solidFill>
                <a:latin typeface="Geometria" panose="020B0503020204020204" pitchFamily="34" charset="-52"/>
              </a:rPr>
              <a:t>КОАЛИЦИЯ ЗДОРОВЬЯ БРИКС </a:t>
            </a:r>
            <a:endParaRPr lang="ru-RU" sz="4400" b="1" dirty="0">
              <a:solidFill>
                <a:srgbClr val="002F9E"/>
              </a:solidFill>
              <a:latin typeface="Geometria" panose="020B0503020204020204" pitchFamily="34" charset="-52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22" name="Группа 21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37" name="Рисунок 36"/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39" name="Прямоугольник 38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580" y="3876632"/>
            <a:ext cx="1255683" cy="125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3312" r="40938" b="2340"/>
          <a:stretch>
            <a:fillRect/>
          </a:stretch>
        </p:blipFill>
        <p:spPr>
          <a:xfrm>
            <a:off x="6851060" y="2007679"/>
            <a:ext cx="1096796" cy="11307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185" y="1731612"/>
            <a:ext cx="1667394" cy="17069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t="5955" r="66473" b="10254"/>
          <a:stretch>
            <a:fillRect/>
          </a:stretch>
        </p:blipFill>
        <p:spPr>
          <a:xfrm>
            <a:off x="6738077" y="4028851"/>
            <a:ext cx="1209779" cy="8650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8642" y="2011406"/>
            <a:ext cx="1071560" cy="10715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/>
          <a:srcRect l="3753" t="5832" r="3481" b="9308"/>
          <a:stretch>
            <a:fillRect/>
          </a:stretch>
        </p:blipFill>
        <p:spPr>
          <a:xfrm>
            <a:off x="9056086" y="4150501"/>
            <a:ext cx="1707629" cy="56558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149" y="2010942"/>
            <a:ext cx="1085502" cy="108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8829" y="4028851"/>
            <a:ext cx="1070106" cy="1070106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467734" y="850717"/>
            <a:ext cx="3979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КОАЛИЦИЯ СОЗДАНА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ПРИ УЧАСТИИ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30425" y="3170720"/>
            <a:ext cx="19669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-52"/>
              </a:rPr>
              <a:t>Ассоциация медико-гуманитарного развития БРИКС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Geometria" panose="020B0503020204020204" pitchFamily="34" charset="-5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20965" y="3170720"/>
            <a:ext cx="19669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-52"/>
              </a:rPr>
              <a:t>Межрегиональная общественная организация Знатоков Конфуцианства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Geometria" panose="020B0503020204020204" pitchFamily="34" charset="-5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416001" y="3170720"/>
            <a:ext cx="19669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-52"/>
              </a:rPr>
              <a:t>Объединенный центр делового сотрудничества «БРИКС»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Geometria" panose="020B0503020204020204" pitchFamily="34" charset="-5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047816" y="3170720"/>
            <a:ext cx="1724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-52"/>
              </a:rPr>
              <a:t>АНО «Центр </a:t>
            </a:r>
            <a:r>
              <a:rPr lang="ru-RU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-52"/>
              </a:rPr>
              <a:t>Здоровьесбережения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-52"/>
              </a:rPr>
              <a:t> БРИКС»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Geometria" panose="020B0503020204020204" pitchFamily="34" charset="-5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30425" y="5100059"/>
            <a:ext cx="196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-52"/>
              </a:rPr>
              <a:t>Промышленная </a:t>
            </a:r>
            <a:b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-52"/>
              </a:rPr>
            </a:b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-52"/>
              </a:rPr>
              <a:t>Коалиция БРИКС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Geometria" panose="020B0503020204020204" pitchFamily="34" charset="-5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20965" y="5100059"/>
            <a:ext cx="19669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-52"/>
              </a:rPr>
              <a:t>Научно-методический оздоровительный центр «</a:t>
            </a:r>
            <a:r>
              <a:rPr lang="ru-RU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-52"/>
              </a:rPr>
              <a:t>Здраворос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-52"/>
              </a:rPr>
              <a:t>»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Geometria" panose="020B0503020204020204" pitchFamily="34" charset="-5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45992" y="5100059"/>
            <a:ext cx="1527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-52"/>
              </a:rPr>
              <a:t>Аюрведическая Российско-Индийская Ассоциация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Geometria" panose="020B0503020204020204" pitchFamily="34" charset="-5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33559" y="5100059"/>
            <a:ext cx="23317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-52"/>
              </a:rPr>
              <a:t>Междисциплинарная Ассоциация Многофункциональной Терапии и </a:t>
            </a:r>
            <a:r>
              <a:rPr lang="ru-RU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-52"/>
              </a:rPr>
              <a:t>Здоровьесберегающих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-52"/>
              </a:rPr>
              <a:t> Технологий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Geometria" panose="020B0503020204020204" pitchFamily="34" charset="-52"/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59" name="Группа 58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70" name="Рисунок 6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71" name="Рисунок 7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2" name="Рисунок 7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73" name="Рисунок 7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75" name="Рисунок 7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76" name="Рисунок 75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77" name="Рисунок 76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78" name="Рисунок 77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79" name="Рисунок 78"/>
              <p:cNvPicPr/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60" name="Прямоугольник 59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Конгресс по физической терапии и реабилитации, Каир</a:t>
            </a:r>
            <a:br>
              <a:rPr lang="ru-RU" dirty="0"/>
            </a:br>
            <a:endParaRPr lang="ru-RU" dirty="0"/>
          </a:p>
        </p:txBody>
      </p:sp>
      <p:pic>
        <p:nvPicPr>
          <p:cNvPr id="70658" name="Picture 2" descr="C:\Users\Елена\Downloads\photo_5377671291277610068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91" y="2049580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C:\Users\Елена\Downloads\photo_5377671291277610067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096" y="2040464"/>
            <a:ext cx="3277178" cy="436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C:\Users\Елена\Downloads\photo_5431454765838700270_y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660" y="2456873"/>
            <a:ext cx="6600339" cy="37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Встреча и переговоры в Каирском городском университете</a:t>
            </a:r>
            <a:endParaRPr lang="ru-RU" dirty="0"/>
          </a:p>
        </p:txBody>
      </p:sp>
      <p:pic>
        <p:nvPicPr>
          <p:cNvPr id="73730" name="Picture 2" descr="C:\Users\Елена\Downloads\photo_5431454765838700269_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6873"/>
            <a:ext cx="6589806" cy="370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Конференция по евразийскому сотрудничеству и развитию, Пекин</a:t>
            </a:r>
            <a:endParaRPr lang="ru-RU" dirty="0"/>
          </a:p>
        </p:txBody>
      </p:sp>
      <p:pic>
        <p:nvPicPr>
          <p:cNvPr id="71682" name="Picture 2" descr="C:\Users\Елена\Downloads\photo_5431454765838700260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985"/>
            <a:ext cx="5297055" cy="397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3" descr="C:\Users\Елена\Downloads\photo_5431454765838700263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76" y="2194402"/>
            <a:ext cx="2995469" cy="399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C:\Users\Елена\Downloads\photo_5431454765838700264_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993" y="2194402"/>
            <a:ext cx="5325279" cy="399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Ассоциация торговли стран АСЕАН</a:t>
            </a:r>
            <a:endParaRPr lang="ru-RU" dirty="0"/>
          </a:p>
        </p:txBody>
      </p:sp>
      <p:pic>
        <p:nvPicPr>
          <p:cNvPr id="72706" name="Picture 2" descr="C:\Users\Елена\Downloads\photo_5431454765838700268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92" y="1700646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C:\Users\Елена\Downloads\photo_5431454765838700267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357" y="1728355"/>
            <a:ext cx="3199534" cy="426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Визиты в провинции </a:t>
            </a:r>
            <a:r>
              <a:rPr lang="ru-RU" dirty="0" err="1" smtClean="0"/>
              <a:t>Гуанси</a:t>
            </a:r>
            <a:endParaRPr lang="ru-RU" dirty="0"/>
          </a:p>
        </p:txBody>
      </p:sp>
      <p:pic>
        <p:nvPicPr>
          <p:cNvPr id="74754" name="Picture 2" descr="C:\Users\Елена\Downloads\photo_5431454765838700275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8" y="1982644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43" y="1989859"/>
            <a:ext cx="3273425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6" name="Picture 4" descr="C:\Users\Елена\Downloads\photo_5431454765838700276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786" y="1989858"/>
            <a:ext cx="3269457" cy="43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Круглый стол в больнице традиционной китайской медицины провинции </a:t>
            </a:r>
            <a:r>
              <a:rPr lang="ru-RU" dirty="0" err="1" smtClean="0"/>
              <a:t>Гуанси</a:t>
            </a:r>
            <a:endParaRPr lang="ru-RU" dirty="0"/>
          </a:p>
        </p:txBody>
      </p:sp>
      <p:pic>
        <p:nvPicPr>
          <p:cNvPr id="75778" name="Picture 2" descr="C:\Users\Елена\Downloads\photo_5431454765838700277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17" y="1853334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 descr="C:\Users\Елена\Downloads\photo_5431454765838700278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45" y="1805709"/>
            <a:ext cx="5818908" cy="43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курортной зоне </a:t>
            </a:r>
            <a:r>
              <a:rPr lang="ru-RU" dirty="0" err="1" smtClean="0"/>
              <a:t>Фанчэнган</a:t>
            </a:r>
            <a:endParaRPr lang="ru-RU" dirty="0"/>
          </a:p>
        </p:txBody>
      </p:sp>
      <p:pic>
        <p:nvPicPr>
          <p:cNvPr id="76802" name="Picture 2" descr="C:\Users\Елена\Downloads\photo_5431454765838700280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4861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3" name="Picture 3" descr="C:\Users\Елена\Downloads\photo_5431454765838700282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62" y="1821873"/>
            <a:ext cx="3302577" cy="440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C:\Users\Елена\Downloads\photo_5431454765838700283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19636" y="1779539"/>
            <a:ext cx="3334328" cy="444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мэрии и научном центре </a:t>
            </a:r>
            <a:r>
              <a:rPr lang="ru-RU" dirty="0" err="1" smtClean="0"/>
              <a:t>Фанчэнгана</a:t>
            </a:r>
            <a:endParaRPr lang="ru-RU" dirty="0"/>
          </a:p>
        </p:txBody>
      </p:sp>
      <p:pic>
        <p:nvPicPr>
          <p:cNvPr id="77826" name="Picture 2" descr="C:\Users\Елена\Downloads\photo_5431454765838700284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098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7" name="Picture 3" descr="C:\Users\Елена\Downloads\photo_5431454765838700285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655" y="1828800"/>
            <a:ext cx="3246004" cy="432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C:\Users\Елена\Downloads\photo_5431454765838700447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895" y="1828800"/>
            <a:ext cx="3246005" cy="432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деревне долгожителей БАМА</a:t>
            </a:r>
            <a:endParaRPr lang="ru-RU" dirty="0"/>
          </a:p>
        </p:txBody>
      </p:sp>
      <p:pic>
        <p:nvPicPr>
          <p:cNvPr id="78850" name="Picture 2" descr="C:\Users\Елена\Downloads\photo_5431454765838700286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0" y="1770207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1" name="Picture 3" descr="C:\Users\Елена\Downloads\photo_5431454765838700287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81" y="1782619"/>
            <a:ext cx="5766568" cy="432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Встреча в Белорусском государственном Медицинском Университете</a:t>
            </a:r>
            <a:endParaRPr lang="ru-RU" dirty="0"/>
          </a:p>
        </p:txBody>
      </p:sp>
      <p:pic>
        <p:nvPicPr>
          <p:cNvPr id="79874" name="Picture 2" descr="C:\Users\Елена\Downloads\photo_5431454765838700288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6" y="17240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 descr="C:\Users\Елена\Downloads\photo_5431454765838700293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73" y="1764146"/>
            <a:ext cx="6456217" cy="43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Скругленный прямоугольник 48"/>
          <p:cNvSpPr/>
          <p:nvPr/>
        </p:nvSpPr>
        <p:spPr>
          <a:xfrm>
            <a:off x="2224984" y="2028823"/>
            <a:ext cx="2365211" cy="1723989"/>
          </a:xfrm>
          <a:prstGeom prst="roundRect">
            <a:avLst>
              <a:gd name="adj" fmla="val 8194"/>
            </a:avLst>
          </a:prstGeom>
          <a:solidFill>
            <a:srgbClr val="002F9E">
              <a:alpha val="80000"/>
            </a:srgb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973582" y="2028823"/>
            <a:ext cx="2365211" cy="1723989"/>
          </a:xfrm>
          <a:prstGeom prst="roundRect">
            <a:avLst>
              <a:gd name="adj" fmla="val 8194"/>
            </a:avLst>
          </a:prstGeom>
          <a:solidFill>
            <a:srgbClr val="002F9E">
              <a:alpha val="80000"/>
            </a:srgb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764079" y="2015602"/>
            <a:ext cx="2365211" cy="1723989"/>
          </a:xfrm>
          <a:prstGeom prst="roundRect">
            <a:avLst>
              <a:gd name="adj" fmla="val 8194"/>
            </a:avLst>
          </a:prstGeom>
          <a:solidFill>
            <a:srgbClr val="002F9E">
              <a:alpha val="80000"/>
            </a:srgb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2200621" y="4153928"/>
            <a:ext cx="2365211" cy="1723989"/>
          </a:xfrm>
          <a:prstGeom prst="roundRect">
            <a:avLst>
              <a:gd name="adj" fmla="val 8194"/>
            </a:avLst>
          </a:prstGeom>
          <a:solidFill>
            <a:srgbClr val="002F9E">
              <a:alpha val="80000"/>
            </a:srgb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949219" y="4153928"/>
            <a:ext cx="2365211" cy="1723989"/>
          </a:xfrm>
          <a:prstGeom prst="roundRect">
            <a:avLst>
              <a:gd name="adj" fmla="val 8194"/>
            </a:avLst>
          </a:prstGeom>
          <a:solidFill>
            <a:srgbClr val="002F9E">
              <a:alpha val="80000"/>
            </a:srgb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739716" y="4140707"/>
            <a:ext cx="2365211" cy="1723989"/>
          </a:xfrm>
          <a:prstGeom prst="roundRect">
            <a:avLst>
              <a:gd name="adj" fmla="val 8194"/>
            </a:avLst>
          </a:prstGeom>
          <a:solidFill>
            <a:srgbClr val="002F9E">
              <a:alpha val="80000"/>
            </a:srgb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821360" y="2721558"/>
            <a:ext cx="146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Эксперты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25882" y="2599567"/>
            <a:ext cx="2860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Geometria" panose="020B0503020204020204" pitchFamily="34" charset="-52"/>
              </a:rPr>
              <a:t>Организации сферы </a:t>
            </a:r>
            <a:r>
              <a:rPr lang="ru-RU" sz="1400" b="1" dirty="0" err="1">
                <a:solidFill>
                  <a:schemeClr val="bg1"/>
                </a:solidFill>
                <a:latin typeface="Geometria" panose="020B0503020204020204" pitchFamily="34" charset="-52"/>
              </a:rPr>
              <a:t>здоровьесбережения</a:t>
            </a:r>
            <a:endParaRPr lang="en-US" sz="14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21837" y="2721558"/>
            <a:ext cx="181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Производители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9793" y="4490588"/>
            <a:ext cx="2230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Оздоровительные центры и курортные организации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6788" y="4717851"/>
            <a:ext cx="286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Образовательные организации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81654" y="4717851"/>
            <a:ext cx="286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Туристические 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операторы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67734" y="850717"/>
            <a:ext cx="3979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ЧЛЕНЫ И ПАРТНЕРЫ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КОАЛИЦИИ ЗДОРОВЬЯ БРИКС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65" name="Группа 64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76" name="Рисунок 75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8" name="Рисунок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82" name="Рисунок 8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83" name="Рисунок 8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84" name="Рисунок 8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85" name="Рисунок 84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66" name="Прямоугольник 65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Встреча в Белорусском государственном Медицинском Университете</a:t>
            </a:r>
            <a:endParaRPr lang="ru-RU" dirty="0"/>
          </a:p>
        </p:txBody>
      </p:sp>
      <p:pic>
        <p:nvPicPr>
          <p:cNvPr id="80898" name="Picture 2" descr="C:\Users\Елена\Downloads\photo_5431454765838700294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3334"/>
            <a:ext cx="652955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3" descr="C:\Users\Елена\Downloads\photo_5373064569485463887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764" y="1831773"/>
            <a:ext cx="6613236" cy="440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международном университете управления и предпринимательства, Минск</a:t>
            </a:r>
            <a:endParaRPr lang="ru-RU" dirty="0"/>
          </a:p>
        </p:txBody>
      </p:sp>
      <p:pic>
        <p:nvPicPr>
          <p:cNvPr id="81922" name="Picture 2" descr="C:\Users\Елена\Downloads\photo_5431454765838700291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8" y="1753898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C:\Users\Елена\Downloads\photo_5431454765838700290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35" y="1794934"/>
            <a:ext cx="3232727" cy="431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Международный </a:t>
            </a:r>
            <a:r>
              <a:rPr lang="ru-RU" sz="2800" dirty="0" err="1" smtClean="0"/>
              <a:t>саммит"Лидерство</a:t>
            </a:r>
            <a:r>
              <a:rPr lang="ru-RU" sz="2800" dirty="0" smtClean="0"/>
              <a:t> </a:t>
            </a:r>
            <a:r>
              <a:rPr lang="ru-RU" sz="2800" dirty="0"/>
              <a:t>в развитии международных стандартов традиционной китайской медицины и индустрии здоровья в рамках инициативы "Один пояс - один путь" </a:t>
            </a:r>
            <a:endParaRPr lang="ru-RU" sz="2800" dirty="0"/>
          </a:p>
        </p:txBody>
      </p:sp>
      <p:pic>
        <p:nvPicPr>
          <p:cNvPr id="82946" name="Picture 2" descr="C:\Users\Елена\Downloads\photo_5431454765838700297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" y="1733262"/>
            <a:ext cx="484744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7" name="Picture 3" descr="C:\Users\Елена\Downloads\photo_5431454765838700298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45" y="1597891"/>
            <a:ext cx="6009793" cy="45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Шураева</a:t>
            </a:r>
            <a:r>
              <a:rPr lang="ru-RU" sz="2800" dirty="0" smtClean="0"/>
              <a:t> Е.В выбрана членом комитета Международной Ассоциации сообществ Традиционной китайской медицины</a:t>
            </a:r>
            <a:endParaRPr lang="ru-RU" sz="2800" dirty="0"/>
          </a:p>
        </p:txBody>
      </p:sp>
      <p:pic>
        <p:nvPicPr>
          <p:cNvPr id="83970" name="Picture 2" descr="C:\Users\Елена\Downloads\photo_5431454765838700299_y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0" y="1535546"/>
            <a:ext cx="6597843" cy="494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C:\Users\Елена\Downloads\photo_5431454765838700302_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994" y="1535546"/>
            <a:ext cx="3711286" cy="494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Международный </a:t>
            </a:r>
            <a:r>
              <a:rPr lang="ru-RU" sz="3200" dirty="0" err="1"/>
              <a:t>саммит"Лидерство</a:t>
            </a:r>
            <a:r>
              <a:rPr lang="ru-RU" sz="3200" dirty="0"/>
              <a:t> в развитии международных стандартов традиционной китайской медицины и индустрии здоровья в рамках инициативы "Один пояс - один путь" </a:t>
            </a:r>
            <a:endParaRPr lang="ru-RU" sz="3200" dirty="0"/>
          </a:p>
        </p:txBody>
      </p:sp>
      <p:pic>
        <p:nvPicPr>
          <p:cNvPr id="84994" name="Picture 2" descr="C:\Users\Елена\Downloads\photo_5431454765838700308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53672"/>
            <a:ext cx="6040340" cy="402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5" name="Picture 3" descr="C:\Users\Елена\Downloads\photo_5431454765838700306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073" y="2291930"/>
            <a:ext cx="5975926" cy="398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Международный </a:t>
            </a:r>
            <a:r>
              <a:rPr lang="ru-RU" sz="3200" dirty="0" err="1"/>
              <a:t>саммит"Лидерство</a:t>
            </a:r>
            <a:r>
              <a:rPr lang="ru-RU" sz="3200" dirty="0"/>
              <a:t> в развитии международных стандартов традиционной китайской медицины и индустрии здоровья в рамках инициативы "Один пояс - один путь" </a:t>
            </a:r>
            <a:endParaRPr lang="ru-RU" sz="3200" dirty="0"/>
          </a:p>
        </p:txBody>
      </p:sp>
      <p:pic>
        <p:nvPicPr>
          <p:cNvPr id="86018" name="Picture 2" descr="C:\Users\Елена\Downloads\photo_5431454765838700303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" y="2071253"/>
            <a:ext cx="5920509" cy="444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 descr="C:\Users\Елена\Downloads\photo_5431454765838700301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80" y="2004290"/>
            <a:ext cx="3380509" cy="45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 МИД РФ</a:t>
            </a:r>
            <a:endParaRPr lang="ru-RU" dirty="0"/>
          </a:p>
        </p:txBody>
      </p:sp>
      <p:pic>
        <p:nvPicPr>
          <p:cNvPr id="87042" name="Picture 2" descr="C:\Users\Елена\Downloads\photo_5431454765838700305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48" y="1687081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3" name="Picture 3" descr="C:\Users\Елена\Downloads\photo_5431454765838700446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16" y="1681018"/>
            <a:ext cx="3673403" cy="441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кругленный прямоугольник 42"/>
          <p:cNvSpPr/>
          <p:nvPr/>
        </p:nvSpPr>
        <p:spPr>
          <a:xfrm>
            <a:off x="5506742" y="1615576"/>
            <a:ext cx="6272213" cy="3912246"/>
          </a:xfrm>
          <a:prstGeom prst="roundRect">
            <a:avLst>
              <a:gd name="adj" fmla="val 9953"/>
            </a:avLst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бъект 2"/>
          <p:cNvSpPr txBox="1"/>
          <p:nvPr/>
        </p:nvSpPr>
        <p:spPr>
          <a:xfrm>
            <a:off x="5821382" y="1950306"/>
            <a:ext cx="5642931" cy="2304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400" dirty="0">
              <a:solidFill>
                <a:srgbClr val="002F9E"/>
              </a:solidFill>
              <a:latin typeface="Geometria" panose="020B0503020204020204" pitchFamily="34" charset="-52"/>
            </a:endParaRPr>
          </a:p>
          <a:p>
            <a:pPr algn="just"/>
            <a:r>
              <a:rPr lang="ru-RU" b="1" dirty="0">
                <a:solidFill>
                  <a:srgbClr val="002F9E"/>
                </a:solidFill>
                <a:latin typeface="Geometria" panose="020B0503020204020204" pitchFamily="34" charset="-52"/>
              </a:rPr>
              <a:t>             </a:t>
            </a:r>
            <a:r>
              <a:rPr lang="en-US" b="1" dirty="0">
                <a:solidFill>
                  <a:srgbClr val="002F9E"/>
                </a:solidFill>
                <a:latin typeface="Geometria" panose="020B0503020204020204" pitchFamily="34" charset="-52"/>
              </a:rPr>
              <a:t>+7</a:t>
            </a:r>
            <a:r>
              <a:rPr lang="ru-RU" b="1" dirty="0">
                <a:solidFill>
                  <a:srgbClr val="002F9E"/>
                </a:solidFill>
                <a:latin typeface="Geometria" panose="020B0503020204020204" pitchFamily="34" charset="-52"/>
              </a:rPr>
              <a:t> (</a:t>
            </a:r>
            <a:r>
              <a:rPr lang="en-US" b="1" dirty="0">
                <a:solidFill>
                  <a:srgbClr val="002F9E"/>
                </a:solidFill>
                <a:latin typeface="Geometria" panose="020B0503020204020204" pitchFamily="34" charset="-52"/>
              </a:rPr>
              <a:t>910</a:t>
            </a:r>
            <a:r>
              <a:rPr lang="ru-RU" b="1" dirty="0">
                <a:solidFill>
                  <a:srgbClr val="002F9E"/>
                </a:solidFill>
                <a:latin typeface="Geometria" panose="020B0503020204020204" pitchFamily="34" charset="-52"/>
              </a:rPr>
              <a:t>) </a:t>
            </a:r>
            <a:r>
              <a:rPr lang="en-US" b="1" dirty="0">
                <a:solidFill>
                  <a:srgbClr val="002F9E"/>
                </a:solidFill>
                <a:latin typeface="Geometria" panose="020B0503020204020204" pitchFamily="34" charset="-52"/>
              </a:rPr>
              <a:t>261</a:t>
            </a:r>
            <a:r>
              <a:rPr lang="ru-RU" b="1" dirty="0">
                <a:solidFill>
                  <a:srgbClr val="002F9E"/>
                </a:solidFill>
                <a:latin typeface="Geometria" panose="020B0503020204020204" pitchFamily="34" charset="-52"/>
              </a:rPr>
              <a:t>-</a:t>
            </a:r>
            <a:r>
              <a:rPr lang="en-US" b="1" dirty="0">
                <a:solidFill>
                  <a:srgbClr val="002F9E"/>
                </a:solidFill>
                <a:latin typeface="Geometria" panose="020B0503020204020204" pitchFamily="34" charset="-52"/>
              </a:rPr>
              <a:t>72</a:t>
            </a:r>
            <a:r>
              <a:rPr lang="ru-RU" b="1" dirty="0">
                <a:solidFill>
                  <a:srgbClr val="002F9E"/>
                </a:solidFill>
                <a:latin typeface="Geometria" panose="020B0503020204020204" pitchFamily="34" charset="-52"/>
              </a:rPr>
              <a:t>-</a:t>
            </a:r>
            <a:r>
              <a:rPr lang="en-US" b="1" dirty="0">
                <a:solidFill>
                  <a:srgbClr val="002F9E"/>
                </a:solidFill>
                <a:latin typeface="Geometria" panose="020B0503020204020204" pitchFamily="34" charset="-52"/>
              </a:rPr>
              <a:t>20</a:t>
            </a:r>
            <a:r>
              <a:rPr lang="ru-RU" b="1" dirty="0">
                <a:solidFill>
                  <a:srgbClr val="002F9E"/>
                </a:solidFill>
                <a:latin typeface="Geometria" panose="020B0503020204020204" pitchFamily="34" charset="-52"/>
              </a:rPr>
              <a:t> </a:t>
            </a:r>
            <a:endParaRPr lang="ru-RU" b="1" dirty="0">
              <a:solidFill>
                <a:srgbClr val="002F9E"/>
              </a:solidFill>
              <a:latin typeface="Geometria" panose="020B0503020204020204" pitchFamily="34" charset="-52"/>
            </a:endParaRPr>
          </a:p>
          <a:p>
            <a:pPr algn="just"/>
            <a:r>
              <a:rPr lang="ru-RU" sz="2000" b="1" dirty="0">
                <a:solidFill>
                  <a:srgbClr val="002F9E"/>
                </a:solidFill>
                <a:latin typeface="Geometria" panose="020B0503020204020204" pitchFamily="34" charset="-52"/>
              </a:rPr>
              <a:t>                </a:t>
            </a:r>
            <a:r>
              <a:rPr lang="en-US" sz="2000" b="1" dirty="0">
                <a:solidFill>
                  <a:srgbClr val="002F9E"/>
                </a:solidFill>
                <a:latin typeface="Geometria" panose="020B0503020204020204" pitchFamily="34" charset="-52"/>
              </a:rPr>
              <a:t>info@healthcare-brics.com</a:t>
            </a:r>
            <a:endParaRPr lang="en-US" sz="2000" b="1" dirty="0">
              <a:solidFill>
                <a:srgbClr val="002F9E"/>
              </a:solidFill>
              <a:latin typeface="Geometria" panose="020B0503020204020204" pitchFamily="34" charset="-52"/>
            </a:endParaRPr>
          </a:p>
          <a:p>
            <a:pPr algn="just"/>
            <a:endParaRPr lang="ru-RU" sz="1400" dirty="0">
              <a:latin typeface="Geometria" panose="020B0503020204020204" pitchFamily="34" charset="-52"/>
            </a:endParaRPr>
          </a:p>
          <a:p>
            <a:pPr algn="just"/>
            <a:r>
              <a:rPr lang="ru-RU" sz="1400" dirty="0">
                <a:latin typeface="Geometria" panose="020B0503020204020204" pitchFamily="34" charset="-52"/>
              </a:rPr>
              <a:t>Уполномоченный оператор Международной Общественной  неправительственной  организации без образования юридического лица «Коалиция Здоровья БРИКС» -</a:t>
            </a:r>
            <a:endParaRPr lang="ru-RU" sz="1400" dirty="0">
              <a:latin typeface="Geometria" panose="020B0503020204020204" pitchFamily="34" charset="-52"/>
            </a:endParaRPr>
          </a:p>
          <a:p>
            <a:pPr algn="just"/>
            <a:r>
              <a:rPr lang="ru-RU" sz="1400" dirty="0">
                <a:latin typeface="Geometria" panose="020B0503020204020204" pitchFamily="34" charset="-52"/>
              </a:rPr>
              <a:t>АНО «Центр содействия развитию оздоровительных технологий и персонализированной превенции в области </a:t>
            </a:r>
            <a:r>
              <a:rPr lang="ru-RU" sz="1400" dirty="0" err="1">
                <a:latin typeface="Geometria" panose="020B0503020204020204" pitchFamily="34" charset="-52"/>
              </a:rPr>
              <a:t>здоровьесбережения</a:t>
            </a:r>
            <a:r>
              <a:rPr lang="ru-RU" sz="1400" dirty="0">
                <a:latin typeface="Geometria" panose="020B0503020204020204" pitchFamily="34" charset="-52"/>
              </a:rPr>
              <a:t> стран БРИКС </a:t>
            </a:r>
            <a:endParaRPr lang="ru-RU" sz="1400" dirty="0">
              <a:latin typeface="Geometria" panose="020B0503020204020204" pitchFamily="34" charset="-52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3611" y="2044747"/>
            <a:ext cx="6238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dirty="0">
                <a:solidFill>
                  <a:srgbClr val="595959"/>
                </a:solidFill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АНО «ЦЕНТР ЗДОРОВЬЕСБЕРЕЖЕНИЯ БРИКС»</a:t>
            </a:r>
            <a:endParaRPr lang="ru-RU" sz="1600" dirty="0">
              <a:latin typeface="Geometria" panose="020B0503020204020204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dirty="0">
                <a:solidFill>
                  <a:srgbClr val="595959"/>
                </a:solidFill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ОГРН 1237700448292</a:t>
            </a:r>
            <a:br>
              <a:rPr lang="ru-RU" sz="1600" dirty="0">
                <a:solidFill>
                  <a:srgbClr val="595959"/>
                </a:solidFill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595959"/>
                </a:solidFill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Москва, Сокольнический вал, 1Б   </a:t>
            </a:r>
            <a:r>
              <a:rPr lang="ru-RU" sz="1600" dirty="0" err="1">
                <a:solidFill>
                  <a:srgbClr val="595959"/>
                </a:solidFill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стр</a:t>
            </a:r>
            <a:r>
              <a:rPr lang="ru-RU" sz="1600" dirty="0">
                <a:solidFill>
                  <a:srgbClr val="595959"/>
                </a:solidFill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2       </a:t>
            </a:r>
            <a:endParaRPr lang="ru-RU" sz="1600" dirty="0">
              <a:solidFill>
                <a:srgbClr val="595959"/>
              </a:solidFill>
              <a:latin typeface="Geometria" panose="020B0503020204020204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17" name="Группа 16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32" name="Рисунок 31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33" name="Рисунок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34" name="Рисунок 3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37" name="Рисунок 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39" name="Рисунок 3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40" name="Рисунок 39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41" name="Рисунок 40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467734" y="850717"/>
            <a:ext cx="8281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НАШИ КОНТАКТЫ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ДЛЯ УТОЧНЯЮЩИХ ВОПРОСОВ И ЗАЯВОК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pic>
        <p:nvPicPr>
          <p:cNvPr id="1026" name="Picture 2" descr="Телефон – Бесплатные иконки: технологии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98" y="2301237"/>
            <a:ext cx="318019" cy="31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чта – Бесплатные иконки: мультимедиа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153" y="2733178"/>
            <a:ext cx="370908" cy="37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Группа 52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04" y="3102434"/>
            <a:ext cx="2586085" cy="280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Скругленный прямоугольник 41"/>
          <p:cNvSpPr/>
          <p:nvPr/>
        </p:nvSpPr>
        <p:spPr>
          <a:xfrm>
            <a:off x="5506742" y="3729086"/>
            <a:ext cx="6272213" cy="1798736"/>
          </a:xfrm>
          <a:prstGeom prst="roundRect">
            <a:avLst>
              <a:gd name="adj" fmla="val 9953"/>
            </a:avLst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506742" y="1707946"/>
            <a:ext cx="6272213" cy="1798736"/>
          </a:xfrm>
          <a:prstGeom prst="roundRect">
            <a:avLst>
              <a:gd name="adj" fmla="val 9953"/>
            </a:avLst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80988" y="2582737"/>
            <a:ext cx="31926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КОАЛИЦИЯ ЗДОРОВЬЯ БРИКС предоставляет своим членам и партнёрам широкий спектр возможностей: 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00939" y="1514075"/>
            <a:ext cx="182314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Geometria" panose="020B0503020204020204" pitchFamily="34" charset="-52"/>
            </a:endParaRPr>
          </a:p>
          <a:p>
            <a:endParaRPr lang="en-US" sz="1600" dirty="0">
              <a:latin typeface="Geometria" panose="020B0503020204020204" pitchFamily="34" charset="-52"/>
            </a:endParaRPr>
          </a:p>
          <a:p>
            <a:r>
              <a:rPr lang="ru-RU" sz="7200" b="1" dirty="0">
                <a:solidFill>
                  <a:srgbClr val="002F9E"/>
                </a:solidFill>
                <a:latin typeface="Geometria" panose="020B0503020204020204" pitchFamily="34" charset="-52"/>
              </a:rPr>
              <a:t>ОТ</a:t>
            </a:r>
            <a:endParaRPr lang="ru-RU" sz="1600" dirty="0">
              <a:latin typeface="Geometria" panose="020B0503020204020204" pitchFamily="34" charset="-5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37593" y="4237563"/>
            <a:ext cx="4941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eometria" panose="020B0503020204020204" pitchFamily="34" charset="-52"/>
              </a:rPr>
              <a:t>вывода продукта на рынки стран-участниц БРИКС и популяризации бренда в его звучании на международной арене </a:t>
            </a:r>
            <a:endParaRPr lang="en-US" sz="1600" dirty="0">
              <a:latin typeface="Geometria" panose="020B0503020204020204" pitchFamily="34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83620" y="3626423"/>
            <a:ext cx="18577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Geometria" panose="020B0503020204020204" pitchFamily="34" charset="-52"/>
            </a:endParaRPr>
          </a:p>
          <a:p>
            <a:endParaRPr lang="en-US" sz="1600" dirty="0">
              <a:latin typeface="Geometria" panose="020B0503020204020204" pitchFamily="34" charset="-52"/>
            </a:endParaRPr>
          </a:p>
          <a:p>
            <a:r>
              <a:rPr lang="ru-RU" sz="7200" b="1" dirty="0">
                <a:solidFill>
                  <a:srgbClr val="009034"/>
                </a:solidFill>
                <a:latin typeface="Geometria" panose="020B0503020204020204" pitchFamily="34" charset="-52"/>
              </a:rPr>
              <a:t>ДО</a:t>
            </a:r>
            <a:endParaRPr lang="ru-RU" sz="1600" dirty="0">
              <a:solidFill>
                <a:srgbClr val="009034"/>
              </a:solidFill>
              <a:latin typeface="Geometria" panose="020B0503020204020204" pitchFamily="3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91" y="4275488"/>
            <a:ext cx="748153" cy="74815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906869" y="2062092"/>
            <a:ext cx="44728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Geometria" panose="020B0503020204020204" pitchFamily="34" charset="-52"/>
              </a:rPr>
              <a:t>разработки индивидуальных карт развития и оказания содействия на всех этапах лицензирования, сертификации, аккредитации товаров и услуг</a:t>
            </a:r>
            <a:endParaRPr lang="ru-RU" sz="1600" dirty="0">
              <a:latin typeface="Geometria" panose="020B0503020204020204" pitchFamily="34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206" y="2263102"/>
            <a:ext cx="675199" cy="675199"/>
          </a:xfrm>
          <a:prstGeom prst="rect">
            <a:avLst/>
          </a:prstGeom>
        </p:spPr>
      </p:pic>
      <p:grpSp>
        <p:nvGrpSpPr>
          <p:cNvPr id="49" name="Группа 48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50" name="Группа 49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61" name="Рисунок 6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62" name="Рисунок 6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63" name="Рисунок 6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64" name="Рисунок 6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66" name="Рисунок 6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67" name="Рисунок 6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68" name="Рисунок 6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69" name="Рисунок 6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70" name="Рисунок 69"/>
              <p:cNvPicPr/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51" name="Прямоугольник 50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6077" y="2079385"/>
            <a:ext cx="1713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>
                <a:latin typeface="Geometria" panose="020B0503020204020204" pitchFamily="34" charset="-52"/>
              </a:rPr>
              <a:t>Деловые</a:t>
            </a:r>
            <a:endParaRPr lang="ru-RU" dirty="0">
              <a:latin typeface="Geometria" panose="020B0503020204020204" pitchFamily="34" charset="-52"/>
            </a:endParaRPr>
          </a:p>
          <a:p>
            <a:pPr algn="just"/>
            <a:r>
              <a:rPr lang="ru-RU" dirty="0">
                <a:latin typeface="Geometria" panose="020B0503020204020204" pitchFamily="34" charset="-52"/>
              </a:rPr>
              <a:t>мероприятия</a:t>
            </a:r>
            <a:endParaRPr lang="ru-RU" dirty="0">
              <a:latin typeface="Geometria" panose="020B0503020204020204" pitchFamily="34" charset="-52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065505" y="1940885"/>
            <a:ext cx="3408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metria" panose="020B0503020204020204" pitchFamily="34" charset="-52"/>
              </a:rPr>
              <a:t>Стратегии развития </a:t>
            </a:r>
            <a:endParaRPr lang="ru-RU" dirty="0">
              <a:latin typeface="Geometria" panose="020B0503020204020204" pitchFamily="34" charset="-52"/>
            </a:endParaRPr>
          </a:p>
          <a:p>
            <a:r>
              <a:rPr lang="ru-RU" dirty="0">
                <a:latin typeface="Geometria" panose="020B0503020204020204" pitchFamily="34" charset="-52"/>
              </a:rPr>
              <a:t>компании и личного бренда.</a:t>
            </a:r>
            <a:endParaRPr lang="ru-RU" dirty="0">
              <a:latin typeface="Geometria" panose="020B0503020204020204" pitchFamily="34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054480" y="1940885"/>
            <a:ext cx="2869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metria" panose="020B0503020204020204" pitchFamily="34" charset="-52"/>
              </a:rPr>
              <a:t>Информационно-</a:t>
            </a:r>
            <a:r>
              <a:rPr lang="ru-RU" dirty="0" err="1">
                <a:latin typeface="Geometria" panose="020B0503020204020204" pitchFamily="34" charset="-52"/>
              </a:rPr>
              <a:t>медийное</a:t>
            </a:r>
            <a:r>
              <a:rPr lang="ru-RU" dirty="0">
                <a:latin typeface="Geometria" panose="020B0503020204020204" pitchFamily="34" charset="-52"/>
              </a:rPr>
              <a:t> сопровождение</a:t>
            </a:r>
            <a:endParaRPr lang="ru-RU" dirty="0">
              <a:latin typeface="Geometria" panose="020B0503020204020204" pitchFamily="34" charset="-52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674474" y="3753244"/>
            <a:ext cx="1516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>
                <a:latin typeface="Geometria" panose="020B0503020204020204" pitchFamily="34" charset="-52"/>
              </a:rPr>
              <a:t>Экспертиза</a:t>
            </a:r>
            <a:endParaRPr lang="ru-RU" dirty="0">
              <a:latin typeface="Geometria" panose="020B0503020204020204" pitchFamily="34" charset="-52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065505" y="3614745"/>
            <a:ext cx="3408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metria" panose="020B0503020204020204" pitchFamily="34" charset="-52"/>
              </a:rPr>
              <a:t>Разрешительная документация</a:t>
            </a:r>
            <a:endParaRPr lang="ru-RU" dirty="0">
              <a:latin typeface="Geometria" panose="020B0503020204020204" pitchFamily="34" charset="-52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054480" y="3614745"/>
            <a:ext cx="2869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metria" panose="020B0503020204020204" pitchFamily="34" charset="-52"/>
              </a:rPr>
              <a:t>Включение </a:t>
            </a:r>
            <a:endParaRPr lang="ru-RU" dirty="0">
              <a:latin typeface="Geometria" panose="020B0503020204020204" pitchFamily="34" charset="-52"/>
            </a:endParaRPr>
          </a:p>
          <a:p>
            <a:r>
              <a:rPr lang="ru-RU" dirty="0">
                <a:latin typeface="Geometria" panose="020B0503020204020204" pitchFamily="34" charset="-52"/>
              </a:rPr>
              <a:t>в реестры</a:t>
            </a:r>
            <a:endParaRPr lang="ru-RU" dirty="0">
              <a:latin typeface="Geometria" panose="020B0503020204020204" pitchFamily="34" charset="-52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631193" y="4953850"/>
            <a:ext cx="32205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Geometria" panose="020B0503020204020204" pitchFamily="34" charset="-52"/>
              </a:rPr>
              <a:t>Консультационно-информационная поддержка</a:t>
            </a:r>
            <a:endParaRPr lang="ru-RU" dirty="0">
              <a:latin typeface="Geometria" panose="020B0503020204020204" pitchFamily="34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065505" y="5092350"/>
            <a:ext cx="2893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metria" panose="020B0503020204020204" pitchFamily="34" charset="-52"/>
              </a:rPr>
              <a:t>Оздоровительный туризм</a:t>
            </a:r>
            <a:endParaRPr lang="ru-RU" dirty="0">
              <a:latin typeface="Geometria" panose="020B0503020204020204" pitchFamily="34" charset="-52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054480" y="4953850"/>
            <a:ext cx="2869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metria" panose="020B0503020204020204" pitchFamily="34" charset="-52"/>
              </a:rPr>
              <a:t>Включение в образовательные программы</a:t>
            </a:r>
            <a:endParaRPr lang="ru-RU" dirty="0">
              <a:latin typeface="Geometria" panose="020B0503020204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35" y="3495623"/>
            <a:ext cx="720000" cy="7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73" y="3577910"/>
            <a:ext cx="720000" cy="7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72" y="3495623"/>
            <a:ext cx="720000" cy="7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57" y="5023100"/>
            <a:ext cx="720000" cy="7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6" y="5055515"/>
            <a:ext cx="720000" cy="7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05" y="5023100"/>
            <a:ext cx="720000" cy="72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6" y="2042550"/>
            <a:ext cx="720000" cy="7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480" y="2075619"/>
            <a:ext cx="720000" cy="72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72" y="2029967"/>
            <a:ext cx="720000" cy="720000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467734" y="850717"/>
            <a:ext cx="8281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НАШИМ ЧЛЕНАМ И ПАРТНЁРАМ КОАЛИЦИЯ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ОКАЗЫВАЕТ СОДЕЙСТВИЕ  ПО СЛЕДУЮЩИМ НАПРАВЛЕНИЯМ: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62" name="Группа 61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73" name="Рисунок 7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5" name="Рисунок 74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76" name="Рисунок 7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78" name="Рисунок 77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79" name="Рисунок 78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82" name="Рисунок 81"/>
              <p:cNvPicPr/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63" name="Прямоугольник 62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 b="8262"/>
          <a:stretch>
            <a:fillRect/>
          </a:stretch>
        </p:blipFill>
        <p:spPr>
          <a:xfrm>
            <a:off x="0" y="741306"/>
            <a:ext cx="12192000" cy="5550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0191" y="695325"/>
            <a:ext cx="2952453" cy="36909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23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Наши </a:t>
            </a:r>
            <a:r>
              <a:rPr lang="en-US" sz="2300" b="1" dirty="0">
                <a:solidFill>
                  <a:srgbClr val="26A688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комитеты</a:t>
            </a:r>
            <a:r>
              <a:rPr lang="en-US" sz="23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:</a:t>
            </a:r>
            <a:endParaRPr lang="en-US" sz="2300" dirty="0"/>
          </a:p>
        </p:txBody>
      </p:sp>
      <p:sp>
        <p:nvSpPr>
          <p:cNvPr id="4" name="Text 1"/>
          <p:cNvSpPr/>
          <p:nvPr/>
        </p:nvSpPr>
        <p:spPr>
          <a:xfrm>
            <a:off x="939674" y="1485900"/>
            <a:ext cx="9880600" cy="2306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90"/>
              </a:lnSpc>
            </a:pPr>
            <a:r>
              <a:rPr lang="en-US" sz="20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Комитет по семейному здоровью и репродуктивному </a:t>
            </a:r>
            <a:r>
              <a:rPr lang="en-US" sz="2000" b="1" dirty="0" err="1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благополучию</a:t>
            </a:r>
            <a:r>
              <a:rPr lang="en-US" sz="20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 </a:t>
            </a:r>
            <a:endParaRPr lang="en-US" sz="2000" b="1" dirty="0" smtClean="0">
              <a:solidFill>
                <a:srgbClr val="384653"/>
              </a:solidFill>
              <a:ea typeface="Barlow Bold" pitchFamily="34" charset="-122"/>
              <a:cs typeface="Barlow Bold" pitchFamily="34" charset="-120"/>
            </a:endParaRPr>
          </a:p>
          <a:p>
            <a:pPr>
              <a:lnSpc>
                <a:spcPts val="1790"/>
              </a:lnSpc>
            </a:pPr>
            <a:r>
              <a:rPr lang="en-US" sz="2000" b="1" dirty="0" err="1" smtClean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граждан</a:t>
            </a:r>
            <a:r>
              <a:rPr lang="en-US" sz="2000" b="1" dirty="0" smtClean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Российской Федерации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982888" y="2134233"/>
            <a:ext cx="6467773" cy="11534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90"/>
              </a:lnSpc>
            </a:pPr>
            <a:r>
              <a:rPr lang="en-US" sz="20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Комитет по развитию оздоровительной индустрии стран БРИКС</a:t>
            </a:r>
            <a:endParaRPr lang="en-US" sz="2000" dirty="0"/>
          </a:p>
        </p:txBody>
      </p:sp>
      <p:sp>
        <p:nvSpPr>
          <p:cNvPr id="8" name="Text 3"/>
          <p:cNvSpPr/>
          <p:nvPr/>
        </p:nvSpPr>
        <p:spPr>
          <a:xfrm>
            <a:off x="933405" y="3123225"/>
            <a:ext cx="8887493" cy="2306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90"/>
              </a:lnSpc>
            </a:pPr>
            <a:r>
              <a:rPr lang="en-US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КОМИТЕТ СТАНДАРТИЗАЦИИ «IP-АКТИВЫ В ОБЛАСТИ ЗДОРОВЬЕСБЕРЕЖЕНИЯ И ПРЕВЕНЦИИ»</a:t>
            </a:r>
            <a:endParaRPr lang="en-US" dirty="0"/>
          </a:p>
        </p:txBody>
      </p:sp>
      <p:sp>
        <p:nvSpPr>
          <p:cNvPr id="10" name="Text 4"/>
          <p:cNvSpPr/>
          <p:nvPr/>
        </p:nvSpPr>
        <p:spPr>
          <a:xfrm>
            <a:off x="933405" y="3723044"/>
            <a:ext cx="10427792" cy="6920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90"/>
              </a:lnSpc>
            </a:pPr>
            <a:r>
              <a:rPr lang="en-US" sz="20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Комитет по развитию производства и внедрения лечебных пищевых продуктов на основе достижений апитерапии, с использованием элементов жизнедеятельности медоносных пчёл и продвижению их на рынках стран БРИКС</a:t>
            </a:r>
            <a:endParaRPr lang="en-US" sz="2000" dirty="0"/>
          </a:p>
        </p:txBody>
      </p:sp>
      <p:sp>
        <p:nvSpPr>
          <p:cNvPr id="12" name="Text 5"/>
          <p:cNvSpPr/>
          <p:nvPr/>
        </p:nvSpPr>
        <p:spPr>
          <a:xfrm>
            <a:off x="928002" y="4865774"/>
            <a:ext cx="6791127" cy="2306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90"/>
              </a:lnSpc>
            </a:pPr>
            <a:r>
              <a:rPr lang="en-US" sz="20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Комитет по физиотерапевтическим методам лечения и оздоровления</a:t>
            </a:r>
            <a:endParaRPr lang="en-US" sz="2000" dirty="0"/>
          </a:p>
        </p:txBody>
      </p:sp>
      <p:sp>
        <p:nvSpPr>
          <p:cNvPr id="14" name="Text 6"/>
          <p:cNvSpPr/>
          <p:nvPr/>
        </p:nvSpPr>
        <p:spPr>
          <a:xfrm>
            <a:off x="1003796" y="4493717"/>
            <a:ext cx="5579468" cy="2306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90"/>
              </a:lnSpc>
            </a:pPr>
            <a:endParaRPr lang="en-US" sz="1400" dirty="0"/>
          </a:p>
        </p:txBody>
      </p:sp>
      <p:sp>
        <p:nvSpPr>
          <p:cNvPr id="16" name="Text 7"/>
          <p:cNvSpPr/>
          <p:nvPr/>
        </p:nvSpPr>
        <p:spPr>
          <a:xfrm>
            <a:off x="1003796" y="5049144"/>
            <a:ext cx="5974854" cy="2306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90"/>
              </a:lnSpc>
            </a:pPr>
            <a:endParaRPr lang="en-US" sz="1400" dirty="0"/>
          </a:p>
        </p:txBody>
      </p:sp>
      <p:sp>
        <p:nvSpPr>
          <p:cNvPr id="18" name="Text 8"/>
          <p:cNvSpPr/>
          <p:nvPr/>
        </p:nvSpPr>
        <p:spPr>
          <a:xfrm>
            <a:off x="933405" y="5456789"/>
            <a:ext cx="10427792" cy="6920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90"/>
              </a:lnSpc>
            </a:pPr>
            <a:endParaRPr lang="en-US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5" y="0"/>
            <a:ext cx="1294923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5" y="6437889"/>
            <a:ext cx="29083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56547" y="2610775"/>
            <a:ext cx="8537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КОМИТЕТ </a:t>
            </a:r>
            <a:r>
              <a:rPr lang="ru-RU" b="1" dirty="0"/>
              <a:t>ПО УСТОЙЧИВОМУ РАЗВИТИЮ И РАЗВИТИЮ ГОРОДСКИХ ТЕРРИТОРИЙ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0191" y="695325"/>
            <a:ext cx="2952453" cy="36909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875"/>
              </a:lnSpc>
            </a:pPr>
            <a:r>
              <a:rPr lang="en-US" sz="23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Наши </a:t>
            </a:r>
            <a:r>
              <a:rPr lang="en-US" sz="2300" b="1" dirty="0">
                <a:solidFill>
                  <a:srgbClr val="26A688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комитеты</a:t>
            </a:r>
            <a:r>
              <a:rPr lang="en-US" sz="23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:</a:t>
            </a:r>
            <a:endParaRPr lang="en-US" sz="2300" dirty="0"/>
          </a:p>
        </p:txBody>
      </p:sp>
      <p:sp>
        <p:nvSpPr>
          <p:cNvPr id="4" name="Text 1"/>
          <p:cNvSpPr/>
          <p:nvPr/>
        </p:nvSpPr>
        <p:spPr>
          <a:xfrm>
            <a:off x="899427" y="1370558"/>
            <a:ext cx="10077540" cy="2306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90"/>
              </a:lnSpc>
            </a:pPr>
            <a:r>
              <a:rPr lang="en-US" sz="2000" b="1" dirty="0" smtClean="0"/>
              <a:t>  </a:t>
            </a:r>
            <a:r>
              <a:rPr lang="ru-RU" sz="2000" b="1" dirty="0" smtClean="0"/>
              <a:t>Комитете </a:t>
            </a:r>
            <a:r>
              <a:rPr lang="ru-RU" sz="2000" b="1" dirty="0"/>
              <a:t>по биорезонансным технологиям</a:t>
            </a:r>
            <a:endParaRPr lang="ru-RU" sz="2000" dirty="0"/>
          </a:p>
          <a:p>
            <a:pPr>
              <a:lnSpc>
                <a:spcPts val="1790"/>
              </a:lnSpc>
            </a:pP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1105396" y="1640201"/>
            <a:ext cx="6252568" cy="2306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90"/>
              </a:lnSpc>
            </a:pPr>
            <a:endParaRPr lang="en-US" sz="1400" dirty="0"/>
          </a:p>
        </p:txBody>
      </p:sp>
      <p:sp>
        <p:nvSpPr>
          <p:cNvPr id="8" name="Text 3"/>
          <p:cNvSpPr/>
          <p:nvPr/>
        </p:nvSpPr>
        <p:spPr>
          <a:xfrm>
            <a:off x="1010065" y="2596752"/>
            <a:ext cx="8838009" cy="2306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90"/>
              </a:lnSpc>
            </a:pPr>
            <a:endParaRPr lang="en-US" sz="1400" dirty="0"/>
          </a:p>
        </p:txBody>
      </p:sp>
      <p:sp>
        <p:nvSpPr>
          <p:cNvPr id="10" name="Text 4"/>
          <p:cNvSpPr/>
          <p:nvPr/>
        </p:nvSpPr>
        <p:spPr>
          <a:xfrm>
            <a:off x="970025" y="2760136"/>
            <a:ext cx="10427792" cy="6920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90"/>
              </a:lnSpc>
            </a:pPr>
            <a:endParaRPr lang="en-US" sz="1400" dirty="0"/>
          </a:p>
        </p:txBody>
      </p:sp>
      <p:sp>
        <p:nvSpPr>
          <p:cNvPr id="12" name="Text 5"/>
          <p:cNvSpPr/>
          <p:nvPr/>
        </p:nvSpPr>
        <p:spPr>
          <a:xfrm>
            <a:off x="1003796" y="3613547"/>
            <a:ext cx="6892727" cy="2306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90"/>
              </a:lnSpc>
            </a:pPr>
            <a:endParaRPr lang="en-US" sz="1400" dirty="0"/>
          </a:p>
        </p:txBody>
      </p:sp>
      <p:sp>
        <p:nvSpPr>
          <p:cNvPr id="14" name="Text 6"/>
          <p:cNvSpPr/>
          <p:nvPr/>
        </p:nvSpPr>
        <p:spPr>
          <a:xfrm>
            <a:off x="1003796" y="3948770"/>
            <a:ext cx="5579468" cy="2306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90"/>
              </a:lnSpc>
            </a:pPr>
            <a:r>
              <a:rPr lang="en-US" sz="20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Комитет по нутрициологии и эффективному долголетию</a:t>
            </a:r>
            <a:endParaRPr lang="en-US" sz="2000" dirty="0"/>
          </a:p>
        </p:txBody>
      </p:sp>
      <p:sp>
        <p:nvSpPr>
          <p:cNvPr id="16" name="Text 7"/>
          <p:cNvSpPr/>
          <p:nvPr/>
        </p:nvSpPr>
        <p:spPr>
          <a:xfrm>
            <a:off x="970025" y="4587325"/>
            <a:ext cx="6064008" cy="2306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90"/>
              </a:lnSpc>
            </a:pPr>
            <a:r>
              <a:rPr lang="en-US" sz="2000" b="1" dirty="0">
                <a:solidFill>
                  <a:srgbClr val="384653"/>
                </a:solidFill>
                <a:ea typeface="Barlow Bold" pitchFamily="34" charset="-122"/>
                <a:cs typeface="Barlow Bold" pitchFamily="34" charset="-120"/>
              </a:rPr>
              <a:t>Комитет по развитию Российско-Китайского сотрудничества</a:t>
            </a:r>
            <a:endParaRPr lang="en-US" sz="2000" dirty="0"/>
          </a:p>
        </p:txBody>
      </p:sp>
      <p:sp>
        <p:nvSpPr>
          <p:cNvPr id="18" name="Text 8"/>
          <p:cNvSpPr/>
          <p:nvPr/>
        </p:nvSpPr>
        <p:spPr>
          <a:xfrm>
            <a:off x="948910" y="5253589"/>
            <a:ext cx="10427792" cy="6920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90"/>
              </a:lnSpc>
            </a:pP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Комитет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по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вопросам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поддержки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здоровья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и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продолжительности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жизни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населения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при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помощи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традиционных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славянских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оздоровительных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практик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и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внедрения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традиционных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славянских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оздоровительных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практик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в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систему</a:t>
            </a:r>
            <a:r>
              <a:rPr lang="en-US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 smtClean="0">
                <a:ea typeface="Barlow Bold" pitchFamily="34" charset="-122"/>
                <a:cs typeface="Barlow Bold" pitchFamily="34" charset="-120"/>
              </a:rPr>
              <a:t>здравоохране</a:t>
            </a:r>
            <a:r>
              <a:rPr lang="ru-RU" sz="2000" b="1" dirty="0" err="1" smtClean="0">
                <a:ea typeface="Barlow Bold" pitchFamily="34" charset="-122"/>
                <a:cs typeface="Barlow Bold" pitchFamily="34" charset="-120"/>
              </a:rPr>
              <a:t>ния</a:t>
            </a:r>
            <a:r>
              <a:rPr lang="ru-RU" sz="2000" b="1" dirty="0" smtClean="0">
                <a:ea typeface="Barlow Bold" pitchFamily="34" charset="-122"/>
                <a:cs typeface="Barlow Bold" pitchFamily="34" charset="-120"/>
              </a:rPr>
              <a:t> 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5" y="0"/>
            <a:ext cx="1294923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5" y="6437889"/>
            <a:ext cx="29083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90192" y="3267521"/>
            <a:ext cx="9666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Комитетет</a:t>
            </a:r>
            <a:r>
              <a:rPr lang="ru-RU" sz="2000" b="1" dirty="0" smtClean="0"/>
              <a:t> по </a:t>
            </a:r>
            <a:r>
              <a:rPr lang="ru-RU" sz="2000" b="1" dirty="0" err="1"/>
              <a:t>митохондриальному</a:t>
            </a:r>
            <a:r>
              <a:rPr lang="ru-RU" sz="2000" b="1" dirty="0"/>
              <a:t> здоровью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426" y="1998166"/>
            <a:ext cx="9984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Комитет международных образовательных программ в области </a:t>
            </a:r>
            <a:r>
              <a:rPr lang="ru-RU" sz="2000" b="1" dirty="0" err="1"/>
              <a:t>здоровьесьережения</a:t>
            </a:r>
            <a:r>
              <a:rPr lang="ru-RU" sz="2000" b="1" dirty="0"/>
              <a:t> и апробации оздоровительных средств, методов и  технологий.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9054480" y="4953850"/>
            <a:ext cx="2869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Geometria" panose="020B0503020204020204" pitchFamily="34" charset="-52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-115503" y="850717"/>
            <a:ext cx="12039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ДЛЯ ПОДДЕРЖКИ ПРЕДПРИЯТИЙ,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ОРГАНИЗАЦИЙ, ПРОЕКТОВ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КОАЛИЦИЕЙ ЗДОРОВЬЯ БРИКС И  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ЭКСПЕРТАМИ МЕЖДУНАРОДНОГО УРОВНЯ 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СОЗДАН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МЕЖДУНАРОДНЫЙ ПРОЕКТНЫЙ ОФИС СТРАТЭКО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62" name="Группа 61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73" name="Рисунок 72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5" name="Рисунок 7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76" name="Рисунок 7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78" name="Рисунок 7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79" name="Рисунок 7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82" name="Рисунок 81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63" name="Прямоугольник 62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pic>
        <p:nvPicPr>
          <p:cNvPr id="1028" name="Picture 4" descr="C:\Users\Елена\Downloads\91ab8c8f-99de-4737-8ce1-c3428c05cd3d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51" y="2210930"/>
            <a:ext cx="5673950" cy="447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31" y="2372929"/>
            <a:ext cx="2765587" cy="276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288" y="5587484"/>
            <a:ext cx="3001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Екатерина </a:t>
            </a:r>
            <a:r>
              <a:rPr lang="ru-RU" dirty="0" err="1"/>
              <a:t>Скареднова-Вайс</a:t>
            </a:r>
            <a:r>
              <a:rPr lang="ru-RU" dirty="0"/>
              <a:t>,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9054480" y="4953850"/>
            <a:ext cx="2869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Geometria" panose="020B0503020204020204" pitchFamily="34" charset="-52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67734" y="850717"/>
            <a:ext cx="105628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МЕДИА ЦЕНТР ЗДОРОВОЙ ИНФОРМАЦИИ БРИКС 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62" name="Группа 61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73" name="Рисунок 72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5" name="Рисунок 7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76" name="Рисунок 7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78" name="Рисунок 7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79" name="Рисунок 7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82" name="Рисунок 81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63" name="Прямоугольник 62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582652" y="2107933"/>
            <a:ext cx="59676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Павлова Анастасия Валерьевна </a:t>
            </a:r>
            <a:endParaRPr lang="ru-RU" sz="2800" dirty="0"/>
          </a:p>
          <a:p>
            <a:endParaRPr lang="ru-RU" sz="2800" dirty="0"/>
          </a:p>
          <a:p>
            <a:r>
              <a:rPr lang="ru-RU" sz="2000" dirty="0"/>
              <a:t>Глава МНП </a:t>
            </a:r>
            <a:r>
              <a:rPr lang="ru-RU" sz="2000" dirty="0" err="1"/>
              <a:t>СНГ+МИР,партнер</a:t>
            </a:r>
            <a:r>
              <a:rPr lang="ru-RU" sz="2000" dirty="0"/>
              <a:t> Российско-Китайского Комитета Дружбы, Мира и Развития, эксперт  Университета Синергия и  Фонда "Предпринимательства Детям" ,</a:t>
            </a:r>
            <a:r>
              <a:rPr lang="ru-RU" sz="2000" dirty="0" err="1"/>
              <a:t>соинициатор</a:t>
            </a:r>
            <a:r>
              <a:rPr lang="ru-RU" sz="2000" dirty="0"/>
              <a:t> создания Медиа Центра Здоровой Информации стран БРИКС.</a:t>
            </a: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6" y="2011680"/>
            <a:ext cx="5220235" cy="347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9054480" y="4953850"/>
            <a:ext cx="2869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Geometria" panose="020B0503020204020204" pitchFamily="34" charset="-52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67734" y="850717"/>
            <a:ext cx="10562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ПРОДЮСЕРСКИЙ ЦЕНТР БРИКС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62" name="Группа 61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73" name="Рисунок 72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5" name="Рисунок 7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76" name="Рисунок 7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78" name="Рисунок 7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79" name="Рисунок 7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82" name="Рисунок 81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63" name="Прямоугольник 62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751" y="1433707"/>
            <a:ext cx="8992451" cy="499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9054480" y="4953850"/>
            <a:ext cx="2869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Geometria" panose="020B0503020204020204" pitchFamily="34" charset="-52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67734" y="850717"/>
            <a:ext cx="10562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МЕЖДУНАРОДНЫЙ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HR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- ОФИС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62" name="Группа 61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73" name="Рисунок 72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5" name="Рисунок 7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76" name="Рисунок 7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78" name="Рисунок 7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79" name="Рисунок 7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82" name="Рисунок 81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63" name="Прямоугольник 62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7" y="1050772"/>
            <a:ext cx="3132554" cy="469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63229" y="1444410"/>
            <a:ext cx="561339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Зулия</a:t>
            </a:r>
            <a:r>
              <a:rPr lang="ru-RU" sz="2400" dirty="0"/>
              <a:t> </a:t>
            </a:r>
            <a:r>
              <a:rPr lang="ru-RU" sz="2400" dirty="0" err="1"/>
              <a:t>Лоикова</a:t>
            </a:r>
            <a:r>
              <a:rPr lang="ru-RU" sz="2400" dirty="0"/>
              <a:t> - </a:t>
            </a:r>
            <a:r>
              <a:rPr lang="ru-RU" sz="2000" dirty="0"/>
              <a:t>Международный HR-эксперт, </a:t>
            </a:r>
            <a:endParaRPr lang="ru-RU" sz="2000" dirty="0"/>
          </a:p>
          <a:p>
            <a:r>
              <a:rPr lang="ru-RU" sz="2000" dirty="0"/>
              <a:t>клинический психолог, </a:t>
            </a:r>
            <a:r>
              <a:rPr lang="ru-RU" sz="2000" dirty="0" err="1"/>
              <a:t>хедхантер</a:t>
            </a:r>
            <a:r>
              <a:rPr lang="ru-RU" sz="2000" dirty="0"/>
              <a:t>, </a:t>
            </a:r>
            <a:endParaRPr lang="ru-RU" sz="2000" dirty="0"/>
          </a:p>
          <a:p>
            <a:r>
              <a:rPr lang="ru-RU" sz="2000" dirty="0">
                <a:hlinkClick r:id="rId13"/>
              </a:rPr>
              <a:t>независимый Советник по кадровой политике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54523" y="2645526"/>
            <a:ext cx="886368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Подбор ТОП, </a:t>
            </a:r>
            <a:r>
              <a:rPr lang="ru-RU" dirty="0" err="1"/>
              <a:t>мидл</a:t>
            </a:r>
            <a:r>
              <a:rPr lang="ru-RU" dirty="0"/>
              <a:t> менеджмента и экспертов в любой точке мира, </a:t>
            </a:r>
            <a:endParaRPr lang="ru-RU" dirty="0"/>
          </a:p>
          <a:p>
            <a:r>
              <a:rPr lang="ru-RU" dirty="0"/>
              <a:t>Кадровое сопровождение </a:t>
            </a:r>
            <a:r>
              <a:rPr lang="ru-RU" dirty="0" err="1"/>
              <a:t>релокации</a:t>
            </a:r>
            <a:r>
              <a:rPr lang="ru-RU" dirty="0"/>
              <a:t> компании  в разные страны мира </a:t>
            </a:r>
            <a:endParaRPr lang="ru-RU" dirty="0"/>
          </a:p>
          <a:p>
            <a:r>
              <a:rPr lang="ru-RU" dirty="0"/>
              <a:t>Привлечение ключевых сотрудников в другие страны </a:t>
            </a:r>
            <a:endParaRPr lang="ru-RU" dirty="0"/>
          </a:p>
          <a:p>
            <a:r>
              <a:rPr lang="ru-RU" dirty="0"/>
              <a:t>Подбор партнеров для легализации бизнеса/сотрудников </a:t>
            </a:r>
            <a:endParaRPr lang="ru-RU" dirty="0"/>
          </a:p>
          <a:p>
            <a:r>
              <a:rPr lang="ru-RU" dirty="0"/>
              <a:t>Проведение комплексного аудита кадрового ресурса ( работа с </a:t>
            </a:r>
            <a:r>
              <a:rPr lang="ru-RU" dirty="0" err="1"/>
              <a:t>органиграммой</a:t>
            </a:r>
            <a:r>
              <a:rPr lang="ru-RU" dirty="0"/>
              <a:t>, стратегией, кадровой политикой и пр.)</a:t>
            </a:r>
            <a:endParaRPr lang="ru-RU" dirty="0"/>
          </a:p>
          <a:p>
            <a:r>
              <a:rPr lang="ru-RU" dirty="0"/>
              <a:t>Проведение </a:t>
            </a:r>
            <a:r>
              <a:rPr lang="ru-RU" dirty="0" err="1"/>
              <a:t>ассессмент</a:t>
            </a:r>
            <a:r>
              <a:rPr lang="ru-RU" dirty="0"/>
              <a:t> центров для  оценки потенциала команды, в том числе разработка дорожной карты по повышению эффективности персонала.</a:t>
            </a:r>
            <a:endParaRPr lang="ru-RU" dirty="0"/>
          </a:p>
          <a:p>
            <a:r>
              <a:rPr lang="ru-RU" dirty="0"/>
              <a:t> Образовательные проекты: стажировки, повышение квалификации, обмен знаниями, образовательными практиками между участниками стран BRICS</a:t>
            </a:r>
            <a:endParaRPr lang="ru-RU" dirty="0"/>
          </a:p>
          <a:p>
            <a:r>
              <a:rPr lang="ru-RU" dirty="0"/>
              <a:t>Подбор персонала, включая узкие и сложные специальности и международный</a:t>
            </a:r>
            <a:endParaRPr lang="ru-RU" dirty="0"/>
          </a:p>
          <a:p>
            <a:r>
              <a:rPr lang="ru-RU" dirty="0"/>
              <a:t>Кадровый аудит компании (проработка </a:t>
            </a:r>
            <a:r>
              <a:rPr lang="ru-RU" dirty="0" err="1"/>
              <a:t>оргструктуры</a:t>
            </a:r>
            <a:r>
              <a:rPr lang="ru-RU" dirty="0"/>
              <a:t>, должностных компетенций и профилей должности, карты процессов в компании)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Скругленный прямоугольник 45"/>
          <p:cNvSpPr/>
          <p:nvPr/>
        </p:nvSpPr>
        <p:spPr>
          <a:xfrm>
            <a:off x="5943600" y="1226151"/>
            <a:ext cx="6915697" cy="4735285"/>
          </a:xfrm>
          <a:prstGeom prst="roundRect">
            <a:avLst>
              <a:gd name="adj" fmla="val 6322"/>
            </a:avLst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002876" y="4566011"/>
            <a:ext cx="49391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Geometria" panose="020B0503020204020204" pitchFamily="34" charset="-52"/>
              </a:rPr>
              <a:t>Взаимодействие членов и партнеров с КОАЛИЦИЕЙ по вопросам и проектам в области </a:t>
            </a:r>
            <a:r>
              <a:rPr lang="ru-RU" sz="1400" dirty="0" err="1" smtClean="0">
                <a:latin typeface="Geometria" panose="020B0503020204020204" pitchFamily="34" charset="-52"/>
              </a:rPr>
              <a:t>здоровьесбережения</a:t>
            </a:r>
            <a:r>
              <a:rPr lang="ru-RU" sz="1400" dirty="0" smtClean="0">
                <a:latin typeface="Geometria" panose="020B0503020204020204" pitchFamily="34" charset="-52"/>
              </a:rPr>
              <a:t>, способствует расширению горизонтов их деятельности, повышению имиджа, росту коммерческих показателей</a:t>
            </a:r>
            <a:endParaRPr lang="ru-RU" sz="1400" dirty="0">
              <a:latin typeface="Geometria" panose="020B0503020204020204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5354" y="3258995"/>
            <a:ext cx="49391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Geometria"/>
              </a:rPr>
              <a:t>Коалиция Здоровья БРИКС</a:t>
            </a:r>
            <a:r>
              <a:rPr lang="ru-RU" sz="1400" dirty="0">
                <a:latin typeface="Geometria"/>
              </a:rPr>
              <a:t> – международный Центр компетенций, созданный для преодоления разрыва между инновационными </a:t>
            </a:r>
            <a:r>
              <a:rPr lang="ru-RU" sz="1400" dirty="0" err="1">
                <a:latin typeface="Geometria"/>
              </a:rPr>
              <a:t>здоровьесберегающими</a:t>
            </a:r>
            <a:r>
              <a:rPr lang="ru-RU" sz="1400" dirty="0">
                <a:latin typeface="Geometria"/>
              </a:rPr>
              <a:t> технологиями и их практическим внедрением в системы здравоохранения стран БРИКС.</a:t>
            </a:r>
            <a:endParaRPr lang="ru-RU" sz="1400" dirty="0">
              <a:latin typeface="Geometria"/>
            </a:endParaRPr>
          </a:p>
          <a:p>
            <a:pPr algn="just"/>
            <a:endParaRPr lang="ru-RU" sz="1400" dirty="0">
              <a:latin typeface="Geometria" panose="020B0503020204020204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2877" y="2195628"/>
            <a:ext cx="49391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Geometria" panose="020B0503020204020204" pitchFamily="34" charset="-52"/>
              </a:rPr>
              <a:t>Международная неправительственная организация, основана на членстве и объединении общественных, некоммерческих и коммерческих организаций и экспертов стран-участниц БРИКС, БРИКС+, БРИКС++   </a:t>
            </a:r>
            <a:endParaRPr lang="ru-RU" sz="1400" dirty="0">
              <a:latin typeface="Geometria" panose="020B0503020204020204" pitchFamily="34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9" y="2000331"/>
            <a:ext cx="5035359" cy="30104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32" y="2440570"/>
            <a:ext cx="679666" cy="67966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55" y="3642483"/>
            <a:ext cx="618020" cy="61802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67" y="4827916"/>
            <a:ext cx="566796" cy="5667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83267" y="1510888"/>
            <a:ext cx="657603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F9E"/>
                </a:solidFill>
                <a:latin typeface="Geometria" panose="020B0503020204020204" pitchFamily="34" charset="-52"/>
              </a:rPr>
              <a:t>КОАЛИЦИЯ ЗДОРОВЬЯ БРИКС </a:t>
            </a:r>
            <a:endParaRPr lang="ru-RU" sz="2400" b="1" dirty="0">
              <a:solidFill>
                <a:srgbClr val="002F9E"/>
              </a:solidFill>
              <a:latin typeface="Geometria" panose="020B0503020204020204" pitchFamily="34" charset="-52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45" name="Группа 44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57" name="Рисунок 5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58" name="Рисунок 5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59" name="Рисунок 5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62" name="Рисунок 6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63" name="Рисунок 6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64" name="Рисунок 63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65" name="Рисунок 6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66" name="Рисунок 65"/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47" name="Прямоугольник 46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Объект 2"/>
          <p:cNvSpPr txBox="1"/>
          <p:nvPr/>
        </p:nvSpPr>
        <p:spPr>
          <a:xfrm>
            <a:off x="925718" y="4146020"/>
            <a:ext cx="3987371" cy="944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ru-RU" sz="1000" dirty="0">
              <a:latin typeface="Geometria" panose="020B0503020204020204" pitchFamily="34" charset="-52"/>
            </a:endParaRPr>
          </a:p>
        </p:txBody>
      </p:sp>
      <p:sp>
        <p:nvSpPr>
          <p:cNvPr id="5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3315" y="2002055"/>
            <a:ext cx="6903384" cy="2143965"/>
          </a:xfrm>
        </p:spPr>
        <p:txBody>
          <a:bodyPr>
            <a:no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Страны БРИКС будут основой нового миропорядка</a:t>
            </a:r>
            <a:endParaRPr lang="ru-RU" altLang="ru-RU" sz="20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Новая индустриализация России и стран БРИКС+ и Промышленная Коалиция БРИКС </a:t>
            </a:r>
            <a:r>
              <a:rPr lang="en-US" sz="2000" dirty="0">
                <a:hlinkClick r:id="rId1"/>
              </a:rPr>
              <a:t>https://brics-ic.ru/</a:t>
            </a:r>
            <a:r>
              <a:rPr lang="ru-RU" sz="2000" dirty="0"/>
              <a:t> </a:t>
            </a:r>
            <a:endParaRPr lang="ru-RU" sz="20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«Технопарк информационных технологий имени </a:t>
            </a:r>
            <a:r>
              <a:rPr lang="ru-RU" sz="2000" dirty="0" err="1"/>
              <a:t>А.В.Суворова</a:t>
            </a:r>
            <a:r>
              <a:rPr lang="ru-RU" sz="2000" dirty="0"/>
              <a:t> под эгидой Промышленной Коалиции БРИКС»       </a:t>
            </a:r>
            <a:r>
              <a:rPr lang="en-US" sz="2000" dirty="0">
                <a:hlinkClick r:id="rId2"/>
              </a:rPr>
              <a:t>https://tp-suvorov.ru/</a:t>
            </a:r>
            <a:r>
              <a:rPr lang="ru-RU" sz="2000" dirty="0"/>
              <a:t> </a:t>
            </a:r>
            <a:endParaRPr lang="ru-RU" sz="20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altLang="ru-RU" sz="2000" dirty="0"/>
              <a:t>«Онлайн-Экспоцентр под эгидой Промышленной Коалиции БРИКС»       </a:t>
            </a:r>
            <a:r>
              <a:rPr lang="ru-RU" altLang="ru-RU" sz="2000" dirty="0">
                <a:hlinkClick r:id="rId3"/>
              </a:rPr>
              <a:t>https://cc-brics.ru/</a:t>
            </a:r>
            <a:r>
              <a:rPr lang="ru-RU" altLang="ru-RU" sz="2000" dirty="0"/>
              <a:t>  </a:t>
            </a:r>
            <a:endParaRPr lang="ru-RU" altLang="ru-RU" sz="20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altLang="ru-RU" sz="2000" dirty="0"/>
              <a:t>Этические основания нового      экономического пространства БРИКС</a:t>
            </a:r>
            <a:endParaRPr lang="ru-RU" sz="2000" b="1" dirty="0">
              <a:solidFill>
                <a:srgbClr val="002F9E"/>
              </a:solidFill>
              <a:latin typeface="Geometria" panose="020B0503020204020204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71105" y="25774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ru-RU" sz="2800" b="1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26" name="Группа 25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40" name="Рисунок 3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44" name="Рисунок 4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45" name="Рисунок 44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46" name="Рисунок 45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47" name="Рисунок 46"/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27" name="Прямоугольник 26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467734" y="850717"/>
            <a:ext cx="8281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</a:b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681247" y="2546174"/>
            <a:ext cx="6690" cy="1363153"/>
          </a:xfrm>
          <a:prstGeom prst="line">
            <a:avLst/>
          </a:prstGeom>
          <a:ln w="12700">
            <a:solidFill>
              <a:srgbClr val="002F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Группа 62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88" y="732190"/>
            <a:ext cx="9028739" cy="86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411" y="732189"/>
            <a:ext cx="1102098" cy="11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2151949"/>
            <a:ext cx="5091112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Объект 2"/>
          <p:cNvSpPr txBox="1"/>
          <p:nvPr/>
        </p:nvSpPr>
        <p:spPr>
          <a:xfrm>
            <a:off x="925718" y="4146020"/>
            <a:ext cx="3987371" cy="944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ru-RU" sz="1000" dirty="0">
              <a:latin typeface="Geometria" panose="020B0503020204020204" pitchFamily="34" charset="-52"/>
            </a:endParaRPr>
          </a:p>
        </p:txBody>
      </p:sp>
      <p:sp>
        <p:nvSpPr>
          <p:cNvPr id="5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73111" y="554255"/>
            <a:ext cx="6903384" cy="2143965"/>
          </a:xfrm>
        </p:spPr>
        <p:txBody>
          <a:bodyPr>
            <a:no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002F9E"/>
                </a:solidFill>
                <a:latin typeface="Geometria" panose="020B0503020204020204" pitchFamily="34" charset="-52"/>
              </a:rPr>
              <a:t>Платформа </a:t>
            </a:r>
            <a:r>
              <a:rPr lang="en-US" sz="3600" b="1" dirty="0" smtClean="0">
                <a:solidFill>
                  <a:srgbClr val="002F9E"/>
                </a:solidFill>
                <a:latin typeface="Geometria" panose="020B0503020204020204" pitchFamily="34" charset="-52"/>
              </a:rPr>
              <a:t>IPBC BRICS</a:t>
            </a:r>
            <a:endParaRPr lang="ru-RU" sz="3600" b="1" dirty="0">
              <a:solidFill>
                <a:srgbClr val="002F9E"/>
              </a:solidFill>
              <a:latin typeface="Geometria" panose="020B0503020204020204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71105" y="257747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ru-RU" sz="2800" b="1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26" name="Группа 25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40" name="Рисунок 3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44" name="Рисунок 4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45" name="Рисунок 4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46" name="Рисунок 4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47" name="Рисунок 46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27" name="Прямоугольник 26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467734" y="850717"/>
            <a:ext cx="8281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</a:b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681247" y="2546174"/>
            <a:ext cx="6690" cy="1363153"/>
          </a:xfrm>
          <a:prstGeom prst="line">
            <a:avLst/>
          </a:prstGeom>
          <a:ln w="12700">
            <a:solidFill>
              <a:srgbClr val="002F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Группа 62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pic>
        <p:nvPicPr>
          <p:cNvPr id="1026" name="Picture 2" descr="C:\Users\Елена\Pictures\картинка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7" y="1352550"/>
            <a:ext cx="119253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827782" y="959445"/>
            <a:ext cx="913706" cy="2302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90"/>
              </a:lnSpc>
            </a:pP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719832" y="1315641"/>
            <a:ext cx="8171160" cy="4089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3210"/>
              </a:lnSpc>
            </a:pPr>
            <a:r>
              <a:rPr lang="en-US" sz="25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ЗАЩИТА ИНТЕЛЛЕКТУАЛЬНОЙ СОБСТВЕННОСТИ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719832" y="2174379"/>
            <a:ext cx="2045196" cy="2555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00" b="1" dirty="0">
                <a:solidFill>
                  <a:srgbClr val="192248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Проблема: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19831" y="2609850"/>
            <a:ext cx="5156597" cy="5758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4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Недостаточная защита инноваций стран БРИКС на международном уровне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321921" y="2174379"/>
            <a:ext cx="2187972" cy="2555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00" b="1" dirty="0">
                <a:solidFill>
                  <a:srgbClr val="26A688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Решение Коалиции: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719832" y="3550047"/>
            <a:ext cx="5286177" cy="2402483"/>
          </a:xfrm>
          <a:prstGeom prst="roundRect">
            <a:avLst>
              <a:gd name="adj" fmla="val 5075"/>
            </a:avLst>
          </a:prstGeom>
          <a:solidFill>
            <a:srgbClr val="FFFFFF"/>
          </a:solidFill>
          <a:ln w="30480">
            <a:solidFill>
              <a:srgbClr val="26A688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694432" y="3550047"/>
            <a:ext cx="101600" cy="2402483"/>
          </a:xfrm>
          <a:prstGeom prst="roundRect">
            <a:avLst>
              <a:gd name="adj" fmla="val 265721"/>
            </a:avLst>
          </a:prstGeom>
          <a:solidFill>
            <a:srgbClr val="26A688"/>
          </a:solidFill>
        </p:spPr>
      </p:sp>
      <p:sp>
        <p:nvSpPr>
          <p:cNvPr id="10" name="Text 8"/>
          <p:cNvSpPr/>
          <p:nvPr/>
        </p:nvSpPr>
        <p:spPr>
          <a:xfrm>
            <a:off x="1001316" y="3755331"/>
            <a:ext cx="2833886" cy="2555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Центр защиты IP-активов: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001316" y="4118869"/>
            <a:ext cx="4799409" cy="2879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285750" indent="-28575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Помощь в патентовании разработок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1001316" y="4469706"/>
            <a:ext cx="4799409" cy="2879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285750" indent="-28575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Регистрация авторских технологий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1001316" y="4820544"/>
            <a:ext cx="4799409" cy="2879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285750" indent="-28575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Защита от копирования и плагиата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1001316" y="5171381"/>
            <a:ext cx="4799409" cy="5758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Лицензирование технологий между странами БРИКС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6185893" y="3550047"/>
            <a:ext cx="5286276" cy="2402483"/>
          </a:xfrm>
          <a:prstGeom prst="roundRect">
            <a:avLst>
              <a:gd name="adj" fmla="val 5075"/>
            </a:avLst>
          </a:prstGeom>
          <a:solidFill>
            <a:srgbClr val="FFFFFF"/>
          </a:solidFill>
          <a:ln w="30480">
            <a:solidFill>
              <a:srgbClr val="26A688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6160493" y="3550047"/>
            <a:ext cx="101600" cy="2402483"/>
          </a:xfrm>
          <a:prstGeom prst="roundRect">
            <a:avLst>
              <a:gd name="adj" fmla="val 265721"/>
            </a:avLst>
          </a:prstGeom>
          <a:solidFill>
            <a:srgbClr val="26A688"/>
          </a:solidFill>
        </p:spPr>
      </p:sp>
      <p:sp>
        <p:nvSpPr>
          <p:cNvPr id="17" name="Text 15"/>
          <p:cNvSpPr/>
          <p:nvPr/>
        </p:nvSpPr>
        <p:spPr>
          <a:xfrm>
            <a:off x="6467376" y="3755331"/>
            <a:ext cx="2373511" cy="2555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Платформа IPBC BRICS: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467376" y="4118869"/>
            <a:ext cx="4799508" cy="5758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Стандарты обычаев делового оборота IP-активов БРИКС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6467376" y="4757639"/>
            <a:ext cx="4799508" cy="2879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285750" indent="-28575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Методическое обеспечение и наставничество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6467376" y="5108476"/>
            <a:ext cx="4799508" cy="2879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285750" indent="-28575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База данных инноваций стран БРИКС</a:t>
            </a:r>
            <a:endParaRPr lang="en-US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8" y="118052"/>
            <a:ext cx="1294923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6434138"/>
            <a:ext cx="29083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3527155" y="633373"/>
            <a:ext cx="4746030" cy="3636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>
              <a:lnSpc>
                <a:spcPts val="2835"/>
              </a:lnSpc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СТАНДАРТИЗАЦИЯ И КАЧЕСТВО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96193" y="1409570"/>
            <a:ext cx="1817985" cy="22721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b="1" dirty="0">
                <a:solidFill>
                  <a:srgbClr val="192248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Проблема: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833147" y="1780481"/>
            <a:ext cx="10299488" cy="5117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7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Отсутствие единых стандартов качества здоровьесберегающих услуг в странах БРИКС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4621707" y="2299893"/>
            <a:ext cx="1944787" cy="22721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700" b="1" dirty="0">
                <a:solidFill>
                  <a:srgbClr val="26A688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Решение Коалиции: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1439268" y="3126880"/>
            <a:ext cx="2549823" cy="22721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Комитет Стандартизации: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1439268" y="3450035"/>
            <a:ext cx="2771180" cy="7676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Разработка стандартов качества оздоровительных услуг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1439268" y="4273649"/>
            <a:ext cx="2771180" cy="5117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Сертификация специалистов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1439268" y="4841379"/>
            <a:ext cx="2771180" cy="5117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Контроль соблюдения стандартов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1439268" y="5409109"/>
            <a:ext cx="2771180" cy="7676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Включение в реестры проверенных специалистов и технологии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5010249" y="3126880"/>
            <a:ext cx="1934568" cy="22721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Экспертные советы:</a:t>
            </a:r>
            <a:endParaRPr lang="en-US" sz="1400" dirty="0"/>
          </a:p>
        </p:txBody>
      </p:sp>
      <p:sp>
        <p:nvSpPr>
          <p:cNvPr id="16" name="Text 12"/>
          <p:cNvSpPr/>
          <p:nvPr/>
        </p:nvSpPr>
        <p:spPr>
          <a:xfrm>
            <a:off x="5010249" y="3450034"/>
            <a:ext cx="2771180" cy="5117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Экспертная оценка технологий</a:t>
            </a:r>
            <a:endParaRPr lang="en-US" sz="1200" dirty="0"/>
          </a:p>
        </p:txBody>
      </p:sp>
      <p:sp>
        <p:nvSpPr>
          <p:cNvPr id="17" name="Text 13"/>
          <p:cNvSpPr/>
          <p:nvPr/>
        </p:nvSpPr>
        <p:spPr>
          <a:xfrm>
            <a:off x="5010249" y="4017764"/>
            <a:ext cx="2771180" cy="5117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Защита интересов потребителей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5010249" y="4585494"/>
            <a:ext cx="2771180" cy="5117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Независимый аудит программ</a:t>
            </a:r>
            <a:endParaRPr lang="en-US" sz="1200" dirty="0"/>
          </a:p>
        </p:txBody>
      </p:sp>
      <p:sp>
        <p:nvSpPr>
          <p:cNvPr id="19" name="Text 15"/>
          <p:cNvSpPr/>
          <p:nvPr/>
        </p:nvSpPr>
        <p:spPr>
          <a:xfrm>
            <a:off x="5010249" y="5153223"/>
            <a:ext cx="2771180" cy="5117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Рейтингование поставщиков услуг</a:t>
            </a:r>
            <a:endParaRPr lang="en-US" sz="1200" dirty="0"/>
          </a:p>
        </p:txBody>
      </p:sp>
      <p:sp>
        <p:nvSpPr>
          <p:cNvPr id="21" name="Text 16"/>
          <p:cNvSpPr/>
          <p:nvPr/>
        </p:nvSpPr>
        <p:spPr>
          <a:xfrm>
            <a:off x="8581231" y="3126880"/>
            <a:ext cx="2459236" cy="22721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Клинические апробации:</a:t>
            </a:r>
            <a:endParaRPr lang="en-US" sz="1400" dirty="0"/>
          </a:p>
        </p:txBody>
      </p:sp>
      <p:sp>
        <p:nvSpPr>
          <p:cNvPr id="22" name="Text 17"/>
          <p:cNvSpPr/>
          <p:nvPr/>
        </p:nvSpPr>
        <p:spPr>
          <a:xfrm>
            <a:off x="8581231" y="3450034"/>
            <a:ext cx="2771279" cy="5117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Проведение клинических испытаний</a:t>
            </a:r>
            <a:endParaRPr lang="en-US" sz="1200" dirty="0"/>
          </a:p>
        </p:txBody>
      </p:sp>
      <p:sp>
        <p:nvSpPr>
          <p:cNvPr id="23" name="Text 18"/>
          <p:cNvSpPr/>
          <p:nvPr/>
        </p:nvSpPr>
        <p:spPr>
          <a:xfrm>
            <a:off x="8581231" y="4017764"/>
            <a:ext cx="2771279" cy="5117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Подтверждение эффективности методик</a:t>
            </a:r>
            <a:endParaRPr lang="en-US" sz="1200" dirty="0"/>
          </a:p>
        </p:txBody>
      </p:sp>
      <p:sp>
        <p:nvSpPr>
          <p:cNvPr id="24" name="Text 19"/>
          <p:cNvSpPr/>
          <p:nvPr/>
        </p:nvSpPr>
        <p:spPr>
          <a:xfrm>
            <a:off x="8581231" y="4585494"/>
            <a:ext cx="2771279" cy="5117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Создание доказательной базы</a:t>
            </a:r>
            <a:endParaRPr lang="en-US" sz="12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52" y="0"/>
            <a:ext cx="1294923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22" y="6480175"/>
            <a:ext cx="29083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821360" y="2721558"/>
            <a:ext cx="146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Эксперты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21837" y="2721558"/>
            <a:ext cx="181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Производители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9793" y="4490588"/>
            <a:ext cx="2230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Оздоровительные центры и курортные организации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6788" y="4717851"/>
            <a:ext cx="286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Образовательные организации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81654" y="4717851"/>
            <a:ext cx="286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Туристические операторы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67734" y="850717"/>
            <a:ext cx="9946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ОФИЦИАЛЬНЫЕ ПРЕДСТАВИТЕЛЬСТВА КОАЛИЦИИ ЗДОРОВЬЯ БРИКС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65" name="Группа 64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76" name="Рисунок 75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8" name="Рисунок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82" name="Рисунок 8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83" name="Рисунок 8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84" name="Рисунок 8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85" name="Рисунок 84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66" name="Прямоугольник 65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49" y="1793203"/>
            <a:ext cx="5238750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82" y="1793204"/>
            <a:ext cx="5332955" cy="348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0704" y="5600874"/>
            <a:ext cx="3686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ОАЭ и Саудовская Аравия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440829" y="5563550"/>
            <a:ext cx="4070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Исламская Республика Иран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821360" y="2721558"/>
            <a:ext cx="146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Эксперты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21837" y="2721558"/>
            <a:ext cx="181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Производители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9793" y="4490588"/>
            <a:ext cx="2230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Оздоровительные центры и курортные организации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6788" y="4717851"/>
            <a:ext cx="286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Образовательные организации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81654" y="4717851"/>
            <a:ext cx="286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Туристические операторы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67734" y="850717"/>
            <a:ext cx="9946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Партнерства Коалиции Здоровья БРИКС</a:t>
            </a:r>
            <a:r>
              <a:rPr lang="en-US" sz="2400" b="1" dirty="0" smtClean="0"/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 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65" name="Группа 64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76" name="Рисунок 75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8" name="Рисунок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82" name="Рисунок 8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83" name="Рисунок 8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84" name="Рисунок 8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85" name="Рисунок 84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66" name="Прямоугольник 65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30704" y="5600874"/>
            <a:ext cx="3026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Камерун, Мали, ДРК</a:t>
            </a:r>
            <a:r>
              <a:rPr lang="en-US" sz="2400" b="1" dirty="0" smtClean="0"/>
              <a:t>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3583" y="5600874"/>
            <a:ext cx="9941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           </a:t>
            </a:r>
            <a:r>
              <a:rPr lang="ru-RU" sz="2400" b="1" dirty="0" smtClean="0"/>
              <a:t> Бразилия                                  КНР</a:t>
            </a:r>
            <a:r>
              <a:rPr lang="en-US" sz="2400" b="1" dirty="0" smtClean="0"/>
              <a:t> </a:t>
            </a:r>
            <a:br>
              <a:rPr lang="en-US" sz="2400" b="1" dirty="0"/>
            </a:br>
            <a:r>
              <a:rPr lang="ru-RU" sz="2400" b="1" dirty="0" smtClean="0"/>
              <a:t>           </a:t>
            </a:r>
            <a:endParaRPr lang="ru-RU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" y="1799106"/>
            <a:ext cx="4671360" cy="35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Елена\Downloads\photo_5294063989014859689_y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872" y="1799106"/>
            <a:ext cx="4362360" cy="35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ownloads\photo_5368523509153338098_y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06" y="1799106"/>
            <a:ext cx="2627640" cy="35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821360" y="2721558"/>
            <a:ext cx="146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Эксперты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21837" y="2721558"/>
            <a:ext cx="181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Производители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9793" y="4490588"/>
            <a:ext cx="2230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Оздоровительные центры и курортные организации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6788" y="4717851"/>
            <a:ext cx="286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Образовательные организации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81654" y="4717851"/>
            <a:ext cx="286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Туристические операторы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67734" y="850717"/>
            <a:ext cx="114004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Заключено партнерское соглашение с Городским Университетом Каира</a:t>
            </a:r>
            <a:endParaRPr lang="ru-RU" sz="2400" b="1" dirty="0"/>
          </a:p>
          <a:p>
            <a:pPr algn="ctr"/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65" name="Группа 64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76" name="Рисунок 75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8" name="Рисунок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82" name="Рисунок 8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83" name="Рисунок 8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84" name="Рисунок 8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85" name="Рисунок 84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66" name="Прямоугольник 65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30704" y="5600874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86913" y="5600874"/>
            <a:ext cx="1149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              </a:t>
            </a:r>
            <a:endParaRPr lang="ru-RU" sz="2400" b="1" dirty="0"/>
          </a:p>
        </p:txBody>
      </p:sp>
      <p:pic>
        <p:nvPicPr>
          <p:cNvPr id="2050" name="Picture 2" descr="C:\Users\Елена\Downloads\WhatsApp Image 2025-12-02 at 20.52.22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04" y="1550865"/>
            <a:ext cx="3766084" cy="42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Елена\Downloads\photo_5368523509153338075_y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49" y="1550866"/>
            <a:ext cx="5707789" cy="42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821360" y="2721558"/>
            <a:ext cx="146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Эксперты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21837" y="2721558"/>
            <a:ext cx="181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Производители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9793" y="4490588"/>
            <a:ext cx="2230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Оздоровительные центры и курортные организации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6788" y="4717851"/>
            <a:ext cx="286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Образовательные организации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81654" y="4717851"/>
            <a:ext cx="286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Туристические операторы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67734" y="850717"/>
            <a:ext cx="9946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Партнерства Коалиции Здоровья БРИКС</a:t>
            </a:r>
            <a:r>
              <a:rPr lang="en-US" sz="2400" b="1" dirty="0" smtClean="0"/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 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65" name="Группа 64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76" name="Рисунок 75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8" name="Рисунок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82" name="Рисунок 8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83" name="Рисунок 8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84" name="Рисунок 8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85" name="Рисунок 84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66" name="Прямоугольник 65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30704" y="5600874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69050" y="5701778"/>
            <a:ext cx="9941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                    </a:t>
            </a:r>
            <a:r>
              <a:rPr lang="ru-RU" sz="2400" b="1" dirty="0" smtClean="0"/>
              <a:t>Республика Беларусь</a:t>
            </a:r>
            <a:r>
              <a:rPr lang="en-US" sz="2400" b="1" dirty="0" smtClean="0"/>
              <a:t> </a:t>
            </a:r>
            <a:br>
              <a:rPr lang="en-US" sz="2400" b="1" dirty="0" smtClean="0"/>
            </a:br>
            <a:r>
              <a:rPr lang="ru-RU" sz="2400" b="1" dirty="0" smtClean="0"/>
              <a:t>            </a:t>
            </a:r>
            <a:endParaRPr lang="ru-RU" sz="2400" b="1" dirty="0"/>
          </a:p>
        </p:txBody>
      </p:sp>
      <p:pic>
        <p:nvPicPr>
          <p:cNvPr id="3074" name="Picture 2" descr="C:\Users\Елена\Downloads\photo_5368523509153338081_y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536874"/>
            <a:ext cx="3048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ownloads\photo_5368523509153338080_y (1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66" y="1536874"/>
            <a:ext cx="2288042" cy="406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лена\Downloads\photo_5368523509153338097_y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30" y="1536874"/>
            <a:ext cx="3048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821360" y="2721558"/>
            <a:ext cx="146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Эксперты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21837" y="2721558"/>
            <a:ext cx="181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Производители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9793" y="4490588"/>
            <a:ext cx="2230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Оздоровительные центры и курортные организации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6788" y="4717851"/>
            <a:ext cx="286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Образовательные организации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81654" y="4717851"/>
            <a:ext cx="286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Туристические операторы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67734" y="850717"/>
            <a:ext cx="9946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Партнерства Коалиции Здоровья БРИКС</a:t>
            </a:r>
            <a:r>
              <a:rPr lang="en-US" sz="2400" b="1" dirty="0" smtClean="0"/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 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65" name="Группа 64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76" name="Рисунок 75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8" name="Рисунок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82" name="Рисунок 8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83" name="Рисунок 8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84" name="Рисунок 8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85" name="Рисунок 84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66" name="Прямоугольник 65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30704" y="5600874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3583" y="5600874"/>
            <a:ext cx="9941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        </a:t>
            </a:r>
            <a:r>
              <a:rPr lang="ru-RU" sz="2400" b="1" dirty="0" smtClean="0"/>
              <a:t>КНР</a:t>
            </a:r>
            <a:r>
              <a:rPr lang="en-US" sz="2400" b="1" dirty="0" smtClean="0"/>
              <a:t> </a:t>
            </a:r>
            <a:br>
              <a:rPr lang="en-US" sz="2400" b="1" dirty="0" smtClean="0"/>
            </a:br>
            <a:r>
              <a:rPr lang="ru-RU" sz="2400" b="1" dirty="0" smtClean="0"/>
              <a:t>           </a:t>
            </a:r>
            <a:endParaRPr lang="ru-RU" sz="2400" b="1" dirty="0"/>
          </a:p>
        </p:txBody>
      </p:sp>
      <p:pic>
        <p:nvPicPr>
          <p:cNvPr id="2052" name="Picture 4" descr="C:\Users\Елена\Downloads\photo_5368523509153338086_y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382" y="1935475"/>
            <a:ext cx="4107278" cy="308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лена\Downloads\photo_5368523509153338078_y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477" y="1922211"/>
            <a:ext cx="4142648" cy="310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Елена\Downloads\photo_5400166504612957318_y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9" y="1948738"/>
            <a:ext cx="3428589" cy="30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Скругленный прямоугольник 49"/>
          <p:cNvSpPr/>
          <p:nvPr/>
        </p:nvSpPr>
        <p:spPr>
          <a:xfrm>
            <a:off x="6815569" y="3871448"/>
            <a:ext cx="4322912" cy="2550578"/>
          </a:xfrm>
          <a:prstGeom prst="roundRect">
            <a:avLst>
              <a:gd name="adj" fmla="val 9953"/>
            </a:avLst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715015" y="1021564"/>
            <a:ext cx="4524021" cy="2550578"/>
          </a:xfrm>
          <a:prstGeom prst="roundRect">
            <a:avLst>
              <a:gd name="adj" fmla="val 9953"/>
            </a:avLst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2"/>
          <p:cNvSpPr txBox="1"/>
          <p:nvPr/>
        </p:nvSpPr>
        <p:spPr>
          <a:xfrm>
            <a:off x="549558" y="189606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23" name="Группа 22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35" name="Рисунок 34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41" name="Рисунок 4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42" name="Рисунок 4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43" name="Рисунок 42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44" name="Рисунок 43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24" name="Прямоугольник 23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467734" y="850717"/>
            <a:ext cx="8281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ПРОЕКТЫ, ПОДДЕРЖИВАЕМЫЕ КОАЛИЦИЕЙ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</a:b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sp>
        <p:nvSpPr>
          <p:cNvPr id="47" name="Объект 2"/>
          <p:cNvSpPr txBox="1"/>
          <p:nvPr/>
        </p:nvSpPr>
        <p:spPr>
          <a:xfrm>
            <a:off x="916717" y="4117254"/>
            <a:ext cx="3987371" cy="332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ru-RU" sz="1000" dirty="0">
                <a:solidFill>
                  <a:srgbClr val="002F9E"/>
                </a:solidFill>
                <a:latin typeface="Geometria" panose="020B0503020204020204" pitchFamily="34" charset="-52"/>
              </a:rPr>
              <a:t>Руководитель: </a:t>
            </a:r>
            <a:r>
              <a:rPr lang="ru-RU" sz="1000" dirty="0">
                <a:latin typeface="Geometria" panose="020B0503020204020204" pitchFamily="34" charset="-52"/>
              </a:rPr>
              <a:t>Цзян </a:t>
            </a:r>
            <a:r>
              <a:rPr lang="ru-RU" sz="1000" dirty="0" err="1">
                <a:latin typeface="Geometria" panose="020B0503020204020204" pitchFamily="34" charset="-52"/>
              </a:rPr>
              <a:t>Яньбинь</a:t>
            </a:r>
            <a:r>
              <a:rPr lang="ru-RU" sz="1000" dirty="0">
                <a:latin typeface="Geometria" panose="020B0503020204020204" pitchFamily="34" charset="-52"/>
              </a:rPr>
              <a:t> – Председатель правления МОО Знатоков Конфуцианства, Председатель правления Клуба китайских предпринимателей в Российской Федерации</a:t>
            </a:r>
            <a:endParaRPr lang="ru-RU" sz="1000" dirty="0">
              <a:latin typeface="Geometria" panose="020B0503020204020204" pitchFamily="34" charset="-52"/>
            </a:endParaRPr>
          </a:p>
          <a:p>
            <a:pPr algn="just">
              <a:lnSpc>
                <a:spcPct val="100000"/>
              </a:lnSpc>
            </a:pPr>
            <a:r>
              <a:rPr lang="ru-RU" sz="1000" dirty="0">
                <a:solidFill>
                  <a:srgbClr val="002F9E"/>
                </a:solidFill>
                <a:latin typeface="Geometria" panose="020B0503020204020204" pitchFamily="34" charset="-52"/>
              </a:rPr>
              <a:t>Оператор: </a:t>
            </a:r>
            <a:r>
              <a:rPr lang="ru-RU" sz="1000" dirty="0">
                <a:latin typeface="Geometria" panose="020B0503020204020204" pitchFamily="34" charset="-52"/>
              </a:rPr>
              <a:t>Межрегиональная общественная организация Знатоков Конфуцианства</a:t>
            </a:r>
            <a:endParaRPr lang="ru-RU" sz="1000" dirty="0">
              <a:latin typeface="Geometria" panose="020B0503020204020204" pitchFamily="34" charset="-52"/>
            </a:endParaRPr>
          </a:p>
        </p:txBody>
      </p:sp>
      <p:sp>
        <p:nvSpPr>
          <p:cNvPr id="4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2883" y="2961042"/>
            <a:ext cx="4898317" cy="1752600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rgbClr val="002F9E"/>
                </a:solidFill>
                <a:latin typeface="Geometria" panose="020B0503020204020204" pitchFamily="34" charset="-52"/>
              </a:rPr>
              <a:t>Цикл мероприятий в рамках </a:t>
            </a:r>
            <a:br>
              <a:rPr lang="ru-RU" sz="2000" b="1" dirty="0">
                <a:solidFill>
                  <a:srgbClr val="002F9E"/>
                </a:solidFill>
                <a:latin typeface="Geometria" panose="020B0503020204020204" pitchFamily="34" charset="-52"/>
              </a:rPr>
            </a:br>
            <a:r>
              <a:rPr lang="ru-RU" sz="2000" b="1" dirty="0">
                <a:solidFill>
                  <a:srgbClr val="002F9E"/>
                </a:solidFill>
                <a:latin typeface="Geometria" panose="020B0503020204020204" pitchFamily="34" charset="-52"/>
              </a:rPr>
              <a:t>Кубка Конфуция и Клуба китайских предпринимателей в РФ</a:t>
            </a:r>
            <a:endParaRPr lang="ru-RU" sz="2000" b="1" dirty="0">
              <a:solidFill>
                <a:srgbClr val="002F9E"/>
              </a:solidFill>
              <a:latin typeface="Geometria" panose="020B0503020204020204" pitchFamily="34" charset="-5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4"/>
          <a:stretch>
            <a:fillRect/>
          </a:stretch>
        </p:blipFill>
        <p:spPr bwMode="auto">
          <a:xfrm>
            <a:off x="6715016" y="3817675"/>
            <a:ext cx="4524022" cy="2651853"/>
          </a:xfrm>
          <a:prstGeom prst="roundRect">
            <a:avLst>
              <a:gd name="adj" fmla="val 10048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4" b="14197"/>
          <a:stretch>
            <a:fillRect/>
          </a:stretch>
        </p:blipFill>
        <p:spPr bwMode="auto">
          <a:xfrm>
            <a:off x="6715016" y="960572"/>
            <a:ext cx="4524021" cy="2648881"/>
          </a:xfrm>
          <a:prstGeom prst="roundRect">
            <a:avLst>
              <a:gd name="adj" fmla="val 883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1" name="Прямая соединительная линия 50"/>
          <p:cNvCxnSpPr/>
          <p:nvPr/>
        </p:nvCxnSpPr>
        <p:spPr>
          <a:xfrm>
            <a:off x="704607" y="2961042"/>
            <a:ext cx="0" cy="895822"/>
          </a:xfrm>
          <a:prstGeom prst="line">
            <a:avLst/>
          </a:prstGeom>
          <a:ln w="12700">
            <a:solidFill>
              <a:srgbClr val="002F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Группа 59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3166002"/>
            <a:ext cx="13017746" cy="2707278"/>
          </a:xfrm>
          <a:prstGeom prst="rect">
            <a:avLst/>
          </a:prstGeom>
          <a:solidFill>
            <a:srgbClr val="002F9E">
              <a:alpha val="80000"/>
            </a:srgbClr>
          </a:solidFill>
          <a:ln>
            <a:noFill/>
          </a:ln>
          <a:effectLst>
            <a:outerShdw blurRad="635000" dist="152400" dir="5400000" algn="ctr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67734" y="1246781"/>
            <a:ext cx="5483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Geometria" panose="020B0503020204020204" pitchFamily="34" charset="-52"/>
              </a:rPr>
              <a:t>БРИКС – межгосударственное объединение Федеративной Республики Бразилии, Российской Федерации, Республики Индии, Китайской Народной Республики, Южно-Африканской Республики</a:t>
            </a:r>
            <a:br>
              <a:rPr lang="en-US" sz="1200" dirty="0">
                <a:latin typeface="Geometria" panose="020B0503020204020204" pitchFamily="34" charset="-52"/>
              </a:rPr>
            </a:br>
            <a:endParaRPr lang="en-US" sz="1200" dirty="0">
              <a:latin typeface="Geometria" panose="020B0503020204020204" pitchFamily="34" charset="-52"/>
            </a:endParaRPr>
          </a:p>
          <a:p>
            <a:pPr algn="just"/>
            <a:r>
              <a:rPr lang="ru-RU" sz="1200" dirty="0">
                <a:latin typeface="Geometria" panose="020B0503020204020204" pitchFamily="34" charset="-52"/>
              </a:rPr>
              <a:t>Расшифровка </a:t>
            </a:r>
            <a:r>
              <a:rPr lang="ru-RU" sz="1200" b="1" dirty="0">
                <a:latin typeface="Geometria" panose="020B0503020204020204" pitchFamily="34" charset="-52"/>
              </a:rPr>
              <a:t>BRICS</a:t>
            </a:r>
            <a:r>
              <a:rPr lang="ru-RU" sz="1200" dirty="0">
                <a:latin typeface="Geometria" panose="020B0503020204020204" pitchFamily="34" charset="-52"/>
              </a:rPr>
              <a:t> происходит от первых букв названий стран в английской транскрипции</a:t>
            </a:r>
            <a:endParaRPr lang="ru-RU" sz="1200" dirty="0">
              <a:latin typeface="Geometria" panose="020B0503020204020204" pitchFamily="34" charset="-52"/>
            </a:endParaRPr>
          </a:p>
          <a:p>
            <a:pPr algn="just"/>
            <a:endParaRPr lang="ru-RU" sz="1200" dirty="0">
              <a:latin typeface="Geometria" panose="020B0503020204020204" pitchFamily="34" charset="-52"/>
            </a:endParaRPr>
          </a:p>
          <a:p>
            <a:pPr algn="just"/>
            <a:endParaRPr lang="ru-RU" sz="1200" dirty="0">
              <a:latin typeface="Geometria" panose="020B0503020204020204" pitchFamily="34" charset="-52"/>
            </a:endParaRPr>
          </a:p>
          <a:p>
            <a:pPr algn="just"/>
            <a:endParaRPr lang="ru-RU" sz="1200" dirty="0">
              <a:latin typeface="Geometria" panose="020B0503020204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734" y="850717"/>
            <a:ext cx="3979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ГЕОГРАФИЯ ДЕЯТЕЛЬНОСТИ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50466" y="3212609"/>
            <a:ext cx="4218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С 1 января 2024 года в БРИКС вступили ещё 5 стран:  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54285" y="1142187"/>
            <a:ext cx="42189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Geometria" panose="020B0503020204020204" pitchFamily="34" charset="-52"/>
              </a:rPr>
              <a:t> </a:t>
            </a:r>
            <a:endParaRPr lang="ru-RU" sz="1400" b="1" dirty="0">
              <a:latin typeface="Geometria" panose="020B0503020204020204" pitchFamily="34" charset="-52"/>
            </a:endParaRPr>
          </a:p>
          <a:p>
            <a:r>
              <a:rPr lang="ru-RU" sz="1400" b="1" dirty="0">
                <a:latin typeface="Geometria" panose="020B0503020204020204" pitchFamily="34" charset="-52"/>
              </a:rPr>
              <a:t>В странах БРИКС проживает около</a:t>
            </a:r>
            <a:endParaRPr lang="ru-RU" sz="1100" dirty="0">
              <a:latin typeface="Geometria" panose="020B0503020204020204" pitchFamily="34" charset="-52"/>
            </a:endParaRPr>
          </a:p>
          <a:p>
            <a:endParaRPr lang="ru-RU" sz="1100" dirty="0">
              <a:latin typeface="Geometria" panose="020B0503020204020204" pitchFamily="34" charset="-5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54285" y="1128966"/>
            <a:ext cx="421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Geometria" panose="020B0503020204020204" pitchFamily="34" charset="-52"/>
              </a:rPr>
              <a:t> </a:t>
            </a:r>
            <a:endParaRPr lang="ru-RU" sz="3200" b="1" dirty="0">
              <a:latin typeface="Geometria" panose="020B0503020204020204" pitchFamily="34" charset="-52"/>
            </a:endParaRPr>
          </a:p>
          <a:p>
            <a:r>
              <a:rPr lang="ru-RU" sz="3200" b="1" dirty="0">
                <a:latin typeface="Geometria" panose="020B0503020204020204" pitchFamily="34" charset="-52"/>
              </a:rPr>
              <a:t>44% населения</a:t>
            </a:r>
            <a:endParaRPr lang="ru-RU" sz="2400" dirty="0">
              <a:latin typeface="Geometria" panose="020B0503020204020204" pitchFamily="34" charset="-5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160977" y="4886808"/>
            <a:ext cx="42189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latin typeface="Geometria" panose="020B0503020204020204" pitchFamily="34" charset="-52"/>
              </a:rPr>
              <a:t>Они стали полноправными</a:t>
            </a:r>
            <a:endParaRPr lang="ru-RU" sz="1400" b="1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just"/>
            <a:r>
              <a:rPr lang="ru-RU" sz="1400" b="1" dirty="0">
                <a:solidFill>
                  <a:schemeClr val="bg1"/>
                </a:solidFill>
                <a:latin typeface="Geometria" panose="020B0503020204020204" pitchFamily="34" charset="-52"/>
              </a:rPr>
              <a:t>членами объединения</a:t>
            </a:r>
            <a:endParaRPr lang="ru-RU" sz="1400" b="1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just"/>
            <a:endParaRPr lang="ru-RU" sz="1100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just"/>
            <a:endParaRPr lang="ru-RU" sz="1100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1397" y="4120147"/>
            <a:ext cx="1097967" cy="351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ЕГИПЕТ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417108" y="4252154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38357" y="4488193"/>
            <a:ext cx="1589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ЭФИОПИЯ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7417108" y="4620200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557978" y="4844954"/>
            <a:ext cx="1097967" cy="351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ИРАН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7453689" y="4976961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76614" y="4116820"/>
            <a:ext cx="1893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Geometria" panose="020B0503020204020204" pitchFamily="34" charset="-52"/>
              </a:rPr>
              <a:t>ИНДОНЕЗИЯ 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9055365" y="4248827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38357" y="5200397"/>
            <a:ext cx="1097967" cy="351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ОАЭ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7434068" y="5332404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67185" y="2012461"/>
            <a:ext cx="421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Geometria" panose="020B0503020204020204" pitchFamily="34" charset="-52"/>
              </a:rPr>
              <a:t>всей планеты</a:t>
            </a:r>
            <a:endParaRPr lang="ru-RU" sz="3200" b="1" dirty="0">
              <a:latin typeface="Geometria" panose="020B0503020204020204" pitchFamily="34" charset="-52"/>
            </a:endParaRPr>
          </a:p>
          <a:p>
            <a:endParaRPr lang="ru-RU" sz="2400" dirty="0">
              <a:latin typeface="Geometria" panose="020B0503020204020204" pitchFamily="34" charset="-52"/>
            </a:endParaRPr>
          </a:p>
          <a:p>
            <a:endParaRPr lang="ru-RU" sz="2400" dirty="0">
              <a:latin typeface="Geometria" panose="020B0503020204020204" pitchFamily="34" charset="-52"/>
            </a:endParaRPr>
          </a:p>
        </p:txBody>
      </p:sp>
      <p:grpSp>
        <p:nvGrpSpPr>
          <p:cNvPr id="65" name="Группа 64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66" name="Группа 65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77" name="Рисунок 76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78" name="Рисунок 7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9" name="Рисунок 7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82" name="Рисунок 8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83" name="Рисунок 8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84" name="Рисунок 8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85" name="Рисунок 8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86" name="Рисунок 85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67" name="Прямоугольник 66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6677" r="3068" b="5927"/>
          <a:stretch>
            <a:fillRect/>
          </a:stretch>
        </p:blipFill>
        <p:spPr>
          <a:xfrm>
            <a:off x="407767" y="2659512"/>
            <a:ext cx="5790449" cy="3539171"/>
          </a:xfrm>
          <a:prstGeom prst="roundRect">
            <a:avLst>
              <a:gd name="adj" fmla="val 7794"/>
            </a:avLst>
          </a:prstGeom>
        </p:spPr>
      </p:pic>
      <p:sp>
        <p:nvSpPr>
          <p:cNvPr id="6" name="Прямоугольник 5"/>
          <p:cNvSpPr/>
          <p:nvPr/>
        </p:nvSpPr>
        <p:spPr>
          <a:xfrm>
            <a:off x="2810269" y="5566954"/>
            <a:ext cx="108000" cy="108000"/>
          </a:xfrm>
          <a:prstGeom prst="rect">
            <a:avLst/>
          </a:prstGeom>
          <a:solidFill>
            <a:srgbClr val="C64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TextBox 86"/>
          <p:cNvSpPr txBox="1"/>
          <p:nvPr/>
        </p:nvSpPr>
        <p:spPr>
          <a:xfrm>
            <a:off x="2919404" y="5462783"/>
            <a:ext cx="50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>
                <a:latin typeface="Geometria" panose="020B0503020204020204" pitchFamily="34" charset="-52"/>
              </a:rPr>
              <a:t>C</a:t>
            </a:r>
            <a:r>
              <a:rPr lang="ru-RU" sz="800" dirty="0">
                <a:latin typeface="Geometria" panose="020B0503020204020204" pitchFamily="34" charset="-52"/>
              </a:rPr>
              <a:t>ТРАНЫ БРИКС ДО САММИТА В ЮАР</a:t>
            </a:r>
            <a:endParaRPr lang="ru-RU" sz="800" dirty="0">
              <a:latin typeface="Geometria" panose="020B0503020204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800" dirty="0">
                <a:latin typeface="Geometria" panose="020B0503020204020204" pitchFamily="34" charset="-52"/>
              </a:rPr>
              <a:t>СТРАНЫ, КОТОРЫЕ ВСТУПИЛИ С 1 ЯНВАРЯ 2024 ГОДА</a:t>
            </a:r>
            <a:endParaRPr lang="ru-RU" sz="800" dirty="0">
              <a:latin typeface="Geometria" panose="020B0503020204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800" dirty="0">
                <a:latin typeface="Geometria" panose="020B0503020204020204" pitchFamily="34" charset="-52"/>
              </a:rPr>
              <a:t>СТРАНЫ, ПОДАВШИЕ ЗАЯВКИ НА ВСТУПЛЕНИЕ</a:t>
            </a:r>
            <a:endParaRPr lang="ru-RU" sz="800" dirty="0">
              <a:latin typeface="Geometria" panose="020B0503020204020204" pitchFamily="34" charset="-52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2810268" y="5742673"/>
            <a:ext cx="108000" cy="108000"/>
          </a:xfrm>
          <a:prstGeom prst="rect">
            <a:avLst/>
          </a:prstGeom>
          <a:solidFill>
            <a:srgbClr val="196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>
            <a:off x="2811404" y="5914294"/>
            <a:ext cx="108000" cy="108000"/>
          </a:xfrm>
          <a:prstGeom prst="rect">
            <a:avLst/>
          </a:prstGeom>
          <a:solidFill>
            <a:srgbClr val="00A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9" name="Группа 98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821360" y="2721558"/>
            <a:ext cx="146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Эксперты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21837" y="2721558"/>
            <a:ext cx="181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Производители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9793" y="4490588"/>
            <a:ext cx="2230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Оздоровительные центры и курортные организации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6788" y="4717851"/>
            <a:ext cx="286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Образовательные организации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81654" y="4717851"/>
            <a:ext cx="286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Туристические операторы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65" name="Группа 64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76" name="Рисунок 75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8" name="Рисунок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82" name="Рисунок 8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83" name="Рисунок 8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84" name="Рисунок 8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85" name="Рисунок 84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66" name="Прямоугольник 65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30704" y="5600874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86913" y="5600874"/>
            <a:ext cx="1149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              </a:t>
            </a:r>
            <a:endParaRPr lang="ru-RU" sz="2400" b="1" dirty="0"/>
          </a:p>
        </p:txBody>
      </p:sp>
      <p:pic>
        <p:nvPicPr>
          <p:cNvPr id="1026" name="Picture 2" descr="C:\Users\Елена\Pictures\грант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28" y="37053"/>
            <a:ext cx="12256655" cy="631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96000" y="64249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Federal Project “Technologies”  </a:t>
            </a: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“BRICS” Competition</a:t>
            </a:r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8370" name="Picture 2" descr="C:\Users\Елена\Downloads\photo_5431454765838700228_y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9" y="1350381"/>
            <a:ext cx="2028703" cy="270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Объект 2"/>
          <p:cNvSpPr txBox="1"/>
          <p:nvPr/>
        </p:nvSpPr>
        <p:spPr>
          <a:xfrm>
            <a:off x="949096" y="3348207"/>
            <a:ext cx="4998467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endParaRPr lang="ru-RU" sz="1000" dirty="0">
              <a:latin typeface="Geometria" panose="020B0503020204020204" pitchFamily="34" charset="-52"/>
            </a:endParaRPr>
          </a:p>
        </p:txBody>
      </p:sp>
      <p:sp>
        <p:nvSpPr>
          <p:cNvPr id="5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3300" y="989512"/>
            <a:ext cx="9415421" cy="1752600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rgbClr val="002F9E"/>
                </a:solidFill>
                <a:latin typeface="Geometria" panose="020B0503020204020204" pitchFamily="34" charset="-52"/>
              </a:rPr>
              <a:t>Детские творческие игры стран БРИКС</a:t>
            </a:r>
            <a:endParaRPr lang="ru-RU" sz="2000" b="1" dirty="0">
              <a:solidFill>
                <a:srgbClr val="002F9E"/>
              </a:solidFill>
              <a:latin typeface="Geometria" panose="020B0503020204020204" pitchFamily="34" charset="-52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23" name="Группа 22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35" name="Рисунок 34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41" name="Рисунок 4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42" name="Рисунок 4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43" name="Рисунок 42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44" name="Рисунок 43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24" name="Прямоугольник 23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3448329" y="527551"/>
            <a:ext cx="8281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ПРОЕКТЫ, ПОДДЕРЖИВАЕМЫЕ КОАЛИЦИЕЙ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</a:b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681247" y="2742112"/>
            <a:ext cx="6690" cy="608216"/>
          </a:xfrm>
          <a:prstGeom prst="line">
            <a:avLst/>
          </a:prstGeom>
          <a:ln w="12700">
            <a:solidFill>
              <a:srgbClr val="002F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Группа 61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pic>
        <p:nvPicPr>
          <p:cNvPr id="6146" name="Picture 2" descr="C:\Users\Елена\Downloads\photo_5368523509153338076_y (1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384" y="1400174"/>
            <a:ext cx="7359635" cy="490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Скругленный прямоугольник 47"/>
          <p:cNvSpPr/>
          <p:nvPr/>
        </p:nvSpPr>
        <p:spPr>
          <a:xfrm>
            <a:off x="368619" y="2101594"/>
            <a:ext cx="5514021" cy="3176148"/>
          </a:xfrm>
          <a:prstGeom prst="roundRect">
            <a:avLst>
              <a:gd name="adj" fmla="val 9953"/>
            </a:avLst>
          </a:prstGeom>
          <a:solidFill>
            <a:srgbClr val="2E54AB"/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/>
          <p:cNvSpPr txBox="1"/>
          <p:nvPr/>
        </p:nvSpPr>
        <p:spPr>
          <a:xfrm>
            <a:off x="898086" y="2296816"/>
            <a:ext cx="5472234" cy="2980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ru-RU" sz="2000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/>
          <a:stretch>
            <a:fillRect/>
          </a:stretch>
        </p:blipFill>
        <p:spPr bwMode="auto">
          <a:xfrm>
            <a:off x="6218628" y="850717"/>
            <a:ext cx="3935273" cy="2641772"/>
          </a:xfrm>
          <a:prstGeom prst="roundRect">
            <a:avLst>
              <a:gd name="adj" fmla="val 601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171" y="3514965"/>
            <a:ext cx="1438653" cy="1396768"/>
          </a:xfrm>
          <a:prstGeom prst="roundRect">
            <a:avLst>
              <a:gd name="adj" fmla="val 10624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426" y="2178140"/>
            <a:ext cx="1448141" cy="1155565"/>
          </a:xfrm>
          <a:prstGeom prst="roundRect">
            <a:avLst>
              <a:gd name="adj" fmla="val 936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2" y="841316"/>
            <a:ext cx="1462773" cy="1155565"/>
          </a:xfrm>
          <a:prstGeom prst="roundRect">
            <a:avLst>
              <a:gd name="adj" fmla="val 936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6605"/>
          <a:stretch>
            <a:fillRect/>
          </a:stretch>
        </p:blipFill>
        <p:spPr bwMode="auto">
          <a:xfrm>
            <a:off x="6215811" y="3659321"/>
            <a:ext cx="3936456" cy="2728245"/>
          </a:xfrm>
          <a:prstGeom prst="roundRect">
            <a:avLst>
              <a:gd name="adj" fmla="val 583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488" y="5080639"/>
            <a:ext cx="1438651" cy="1306927"/>
          </a:xfrm>
          <a:prstGeom prst="roundRect">
            <a:avLst>
              <a:gd name="adj" fmla="val 805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25" name="Группа 24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39" name="Рисунок 3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43" name="Рисунок 42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44" name="Рисунок 43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45" name="Рисунок 44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46" name="Рисунок 45"/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26" name="Прямоугольник 25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467734" y="850717"/>
            <a:ext cx="82815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ГЛОБАЛЬНАЯ ЦЕЛЬ КОАЛИЦИИ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sp>
        <p:nvSpPr>
          <p:cNvPr id="49" name="Объект 2"/>
          <p:cNvSpPr txBox="1"/>
          <p:nvPr/>
        </p:nvSpPr>
        <p:spPr>
          <a:xfrm>
            <a:off x="704607" y="2679148"/>
            <a:ext cx="4918953" cy="2785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>
                <a:solidFill>
                  <a:schemeClr val="bg1"/>
                </a:solidFill>
                <a:latin typeface="Geometria" panose="020B0503020204020204" pitchFamily="34" charset="-52"/>
              </a:rPr>
              <a:t>Создание оздоровительных парков и кластеров  внутри каждой страны, что обеспечит распространение </a:t>
            </a:r>
            <a:r>
              <a:rPr lang="ru-RU" sz="2000" dirty="0" err="1">
                <a:solidFill>
                  <a:schemeClr val="bg1"/>
                </a:solidFill>
                <a:latin typeface="Geometria" panose="020B0503020204020204" pitchFamily="34" charset="-52"/>
              </a:rPr>
              <a:t>здоровьесберегающих</a:t>
            </a:r>
            <a:r>
              <a:rPr lang="ru-RU" sz="2000" dirty="0">
                <a:solidFill>
                  <a:schemeClr val="bg1"/>
                </a:solidFill>
                <a:latin typeface="Geometria" panose="020B0503020204020204" pitchFamily="34" charset="-52"/>
              </a:rPr>
              <a:t> технологий и </a:t>
            </a:r>
            <a:r>
              <a:rPr lang="ru-RU" sz="2000" dirty="0" err="1">
                <a:solidFill>
                  <a:schemeClr val="bg1"/>
                </a:solidFill>
                <a:latin typeface="Geometria" panose="020B0503020204020204" pitchFamily="34" charset="-52"/>
              </a:rPr>
              <a:t>здоровьесберегающих</a:t>
            </a:r>
            <a:r>
              <a:rPr lang="ru-RU" sz="2000" dirty="0">
                <a:solidFill>
                  <a:schemeClr val="bg1"/>
                </a:solidFill>
                <a:latin typeface="Geometria" panose="020B0503020204020204" pitchFamily="34" charset="-52"/>
              </a:rPr>
              <a:t>  решений и будет способствовать развитию торгово-экономических отношений</a:t>
            </a:r>
            <a:endParaRPr lang="ru-RU" sz="2000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821360" y="2721558"/>
            <a:ext cx="146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Эксперты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21837" y="2721558"/>
            <a:ext cx="181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Производители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9793" y="4490588"/>
            <a:ext cx="2230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Оздоровительные центры и курортные организации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6788" y="4717851"/>
            <a:ext cx="286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Образовательные организации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81654" y="4717851"/>
            <a:ext cx="286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metria" panose="020B0503020204020204" pitchFamily="34" charset="-52"/>
              </a:rPr>
              <a:t>Туристические операторы</a:t>
            </a:r>
            <a:endParaRPr lang="ru-RU" sz="16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67734" y="850717"/>
            <a:ext cx="9946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Партнерства Коалиции Здоровья БРИКС</a:t>
            </a:r>
            <a:r>
              <a:rPr lang="en-US" sz="2400" b="1" dirty="0" smtClean="0"/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 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65" name="Группа 64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76" name="Рисунок 75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78" name="Рисунок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82" name="Рисунок 8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83" name="Рисунок 8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84" name="Рисунок 8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85" name="Рисунок 84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66" name="Прямоугольник 65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30704" y="5600874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90881" y="5600874"/>
            <a:ext cx="12903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       </a:t>
            </a:r>
            <a:r>
              <a:rPr lang="ru-RU" sz="2400" b="1" dirty="0" smtClean="0"/>
              <a:t>Инновационная медицинская зона в </a:t>
            </a:r>
            <a:r>
              <a:rPr lang="ru-RU" sz="2400" b="1" dirty="0" err="1" smtClean="0"/>
              <a:t>Фанчэнгане</a:t>
            </a:r>
            <a:r>
              <a:rPr lang="ru-RU" sz="2400" b="1" dirty="0" smtClean="0"/>
              <a:t> (провинция </a:t>
            </a:r>
            <a:r>
              <a:rPr lang="ru-RU" sz="2400" b="1" dirty="0" err="1" smtClean="0"/>
              <a:t>Гуанси</a:t>
            </a:r>
            <a:r>
              <a:rPr lang="ru-RU" sz="2400" b="1" dirty="0" smtClean="0"/>
              <a:t>)</a:t>
            </a:r>
            <a:r>
              <a:rPr lang="en-US" sz="2400" b="1" dirty="0" smtClean="0"/>
              <a:t> </a:t>
            </a:r>
            <a:br>
              <a:rPr lang="en-US" sz="2400" b="1" dirty="0" smtClean="0"/>
            </a:br>
            <a:r>
              <a:rPr lang="ru-RU" sz="2400" b="1" dirty="0" smtClean="0"/>
              <a:t>           </a:t>
            </a:r>
            <a:endParaRPr lang="ru-RU" sz="2400" b="1" dirty="0"/>
          </a:p>
        </p:txBody>
      </p:sp>
      <p:pic>
        <p:nvPicPr>
          <p:cNvPr id="5122" name="Picture 2" descr="C:\Users\Елена\Downloads\photo_5368523509153338071_y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8" y="1766259"/>
            <a:ext cx="4950746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ownloads\photo_5368523509153338072_y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45" y="1766259"/>
            <a:ext cx="2614613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Елена\Downloads\photo_5368523509153338126_y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656" y="1768383"/>
            <a:ext cx="4169344" cy="34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Подписано соглашение с Клубом Благородных людей </a:t>
            </a:r>
            <a:br>
              <a:rPr lang="ru-RU" sz="3600" dirty="0" smtClean="0"/>
            </a:br>
            <a:r>
              <a:rPr lang="ru-RU" sz="3600" dirty="0" smtClean="0"/>
              <a:t>Сотрудничество с порталом ВСЕБЕРЕМЕННЫМ.РФ </a:t>
            </a:r>
            <a:endParaRPr lang="ru-RU" sz="3600" dirty="0"/>
          </a:p>
        </p:txBody>
      </p:sp>
      <p:pic>
        <p:nvPicPr>
          <p:cNvPr id="1026" name="Picture 2" descr="C:\Users\Елена\Downloads\photo_5431454765838699721_y (1)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55" y="2056535"/>
            <a:ext cx="350645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ownloads\photo_5431454765838699995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43" y="2198254"/>
            <a:ext cx="7208471" cy="405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Сотрудничество с Парламентским клубом и женским собранием</a:t>
            </a:r>
            <a:endParaRPr lang="ru-RU" dirty="0"/>
          </a:p>
        </p:txBody>
      </p:sp>
      <p:pic>
        <p:nvPicPr>
          <p:cNvPr id="2050" name="Picture 2" descr="C:\Users\Елена\Downloads\photo_5431581866805889816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83" y="1585479"/>
            <a:ext cx="383461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ownloads\photo_5215422957432727851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08" y="1607127"/>
            <a:ext cx="4921744" cy="426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Круглый стол на площадке Уникальной России</a:t>
            </a:r>
            <a:endParaRPr lang="ru-RU" dirty="0"/>
          </a:p>
        </p:txBody>
      </p:sp>
      <p:pic>
        <p:nvPicPr>
          <p:cNvPr id="3074" name="Picture 2" descr="C:\Users\Елена\Downloads\photo_5431454765838699879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9" y="2703584"/>
            <a:ext cx="4655801" cy="349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лена\Downloads\photo_5431454765838699881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1" y="2687781"/>
            <a:ext cx="6253018" cy="351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Сотрудничество с Межрегиональным обществом знатоков конфуцианства</a:t>
            </a:r>
            <a:endParaRPr lang="ru-RU" dirty="0"/>
          </a:p>
        </p:txBody>
      </p:sp>
      <p:pic>
        <p:nvPicPr>
          <p:cNvPr id="4098" name="Picture 2" descr="C:\Users\Елена\Downloads\photo_5431454765838699884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62" y="1862570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ownloads\photo_5237765673659264144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297" y="1819275"/>
            <a:ext cx="3393283" cy="452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Взаимодействие с комитетом здравоохранения  ДУМ </a:t>
            </a:r>
            <a:endParaRPr lang="ru-RU" dirty="0"/>
          </a:p>
        </p:txBody>
      </p:sp>
      <p:pic>
        <p:nvPicPr>
          <p:cNvPr id="6146" name="Picture 2" descr="C:\Users\Елена\Downloads\photo_5431454765838699888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46" y="1664492"/>
            <a:ext cx="3639128" cy="485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ена\Downloads\photo_5431454765838699891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35" y="1678706"/>
            <a:ext cx="6520873" cy="489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Пресс-конференция в ТАСС – запуск Первых детских творческих игр БРИКС</a:t>
            </a:r>
            <a:endParaRPr lang="ru-RU" dirty="0"/>
          </a:p>
        </p:txBody>
      </p:sp>
      <p:pic>
        <p:nvPicPr>
          <p:cNvPr id="5122" name="Picture 2" descr="C:\Users\Елена\Downloads\photo_5253495544704264753_y (1)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2394527"/>
            <a:ext cx="6242348" cy="415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Елена\Downloads\photo_5431454765838699899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2" y="2394527"/>
            <a:ext cx="5541818" cy="415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74872" y="1965862"/>
            <a:ext cx="3972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Geometria" panose="020B0503020204020204" pitchFamily="34" charset="-52"/>
              </a:rPr>
              <a:t>Мировой рынок превентивных персонализированных  медицинских технологий и услуг - </a:t>
            </a:r>
            <a:r>
              <a:rPr lang="ru-RU" sz="1600" b="1" dirty="0" err="1">
                <a:latin typeface="Geometria" panose="020B0503020204020204" pitchFamily="34" charset="-52"/>
              </a:rPr>
              <a:t>HealthNet</a:t>
            </a:r>
            <a:r>
              <a:rPr lang="ru-RU" sz="1600" b="1" dirty="0">
                <a:latin typeface="Geometria" panose="020B0503020204020204" pitchFamily="34" charset="-52"/>
              </a:rPr>
              <a:t> (</a:t>
            </a:r>
            <a:r>
              <a:rPr lang="ru-RU" sz="1600" b="1" dirty="0" err="1">
                <a:latin typeface="Geometria" panose="020B0503020204020204" pitchFamily="34" charset="-52"/>
              </a:rPr>
              <a:t>Хелснет</a:t>
            </a:r>
            <a:r>
              <a:rPr lang="ru-RU" sz="1600" b="1" dirty="0">
                <a:latin typeface="Geometria" panose="020B0503020204020204" pitchFamily="34" charset="-52"/>
              </a:rPr>
              <a:t>) </a:t>
            </a:r>
            <a:r>
              <a:rPr lang="ru-RU" sz="1600" dirty="0">
                <a:latin typeface="Geometria" panose="020B0503020204020204" pitchFamily="34" charset="-52"/>
              </a:rPr>
              <a:t>имеет емкость по состоянию на 2023 год  - </a:t>
            </a:r>
            <a:endParaRPr lang="ru-RU" sz="1600" dirty="0">
              <a:latin typeface="Geometria" panose="020B0503020204020204" pitchFamily="34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7372" y="3162591"/>
            <a:ext cx="56576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002F9E"/>
                </a:solidFill>
                <a:latin typeface="Geometria" panose="020B0503020204020204" pitchFamily="34" charset="-52"/>
              </a:rPr>
              <a:t> </a:t>
            </a:r>
            <a:r>
              <a:rPr lang="ru-RU" sz="13800" b="1" dirty="0">
                <a:solidFill>
                  <a:srgbClr val="002F9E"/>
                </a:solidFill>
                <a:latin typeface="Geometria" panose="020B0503020204020204" pitchFamily="34" charset="-52"/>
              </a:rPr>
              <a:t>4</a:t>
            </a:r>
            <a:r>
              <a:rPr lang="ru-RU" sz="8800" b="1" dirty="0">
                <a:solidFill>
                  <a:srgbClr val="002F9E"/>
                </a:solidFill>
                <a:latin typeface="Geometria" panose="020B0503020204020204" pitchFamily="34" charset="-52"/>
              </a:rPr>
              <a:t>,</a:t>
            </a:r>
            <a:r>
              <a:rPr lang="ru-RU" sz="13800" b="1" dirty="0">
                <a:solidFill>
                  <a:srgbClr val="002F9E"/>
                </a:solidFill>
                <a:latin typeface="Geometria" panose="020B0503020204020204" pitchFamily="34" charset="-52"/>
              </a:rPr>
              <a:t>5</a:t>
            </a:r>
            <a:endParaRPr lang="en-US" sz="3200" b="1" dirty="0">
              <a:solidFill>
                <a:srgbClr val="002F9E"/>
              </a:solidFill>
              <a:latin typeface="Geometria" panose="020B0503020204020204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3005" y="4396106"/>
            <a:ext cx="2182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F9E"/>
                </a:solidFill>
                <a:latin typeface="Geometria" panose="020B0503020204020204" pitchFamily="34" charset="-52"/>
              </a:rPr>
              <a:t>долл. США</a:t>
            </a:r>
            <a:endParaRPr lang="ru-RU" sz="2800" b="1" dirty="0">
              <a:solidFill>
                <a:srgbClr val="002F9E"/>
              </a:solidFill>
              <a:latin typeface="Geometria" panose="020B0503020204020204" pitchFamily="34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81450" y="3532080"/>
            <a:ext cx="5657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002F9E"/>
                </a:solidFill>
                <a:latin typeface="Geometria" panose="020B0503020204020204" pitchFamily="34" charset="-52"/>
              </a:rPr>
              <a:t>трлн</a:t>
            </a:r>
            <a:endParaRPr lang="en-US" sz="3200" b="1" dirty="0">
              <a:solidFill>
                <a:srgbClr val="002F9E"/>
              </a:solidFill>
              <a:latin typeface="Geometria" panose="020B0503020204020204" pitchFamily="34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67734" y="850717"/>
            <a:ext cx="39795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ТЕХНОЛОГИИ ЗДОРОВЬЯ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И МИРОВОЙ РЫНОК HEALTHNET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47" name="Группа 46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58" name="Рисунок 5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59" name="Рисунок 5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60" name="Рисунок 5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62" name="Рисунок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64" name="Рисунок 6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65" name="Рисунок 6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66" name="Рисунок 6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67" name="Рисунок 66"/>
              <p:cNvPicPr/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48" name="Прямоугольник 47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6250591" y="1965862"/>
            <a:ext cx="3972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Geometria" panose="020B0503020204020204" pitchFamily="34" charset="-52"/>
              </a:rPr>
              <a:t>Северная Америка</a:t>
            </a:r>
            <a:endParaRPr lang="ru-RU" sz="1600" dirty="0">
              <a:latin typeface="Geometria" panose="020B0503020204020204" pitchFamily="34" charset="-52"/>
            </a:endParaRPr>
          </a:p>
          <a:p>
            <a:pPr algn="just"/>
            <a:r>
              <a:rPr lang="ru-RU" sz="1600" dirty="0">
                <a:latin typeface="Geometria" panose="020B0503020204020204" pitchFamily="34" charset="-52"/>
              </a:rPr>
              <a:t>Европа</a:t>
            </a:r>
            <a:endParaRPr lang="ru-RU" sz="1600" dirty="0">
              <a:latin typeface="Geometria" panose="020B0503020204020204" pitchFamily="34" charset="-52"/>
            </a:endParaRPr>
          </a:p>
          <a:p>
            <a:pPr algn="just"/>
            <a:r>
              <a:rPr lang="ru-RU" sz="1600" dirty="0">
                <a:latin typeface="Geometria" panose="020B0503020204020204" pitchFamily="34" charset="-52"/>
              </a:rPr>
              <a:t>Азия</a:t>
            </a:r>
            <a:endParaRPr lang="ru-RU" sz="1600" dirty="0">
              <a:latin typeface="Geometria" panose="020B0503020204020204" pitchFamily="34" charset="-52"/>
            </a:endParaRPr>
          </a:p>
          <a:p>
            <a:pPr algn="just"/>
            <a:r>
              <a:rPr lang="ru-RU" sz="1600" dirty="0">
                <a:latin typeface="Geometria" panose="020B0503020204020204" pitchFamily="34" charset="-52"/>
              </a:rPr>
              <a:t>Южная Америка</a:t>
            </a:r>
            <a:endParaRPr lang="ru-RU" sz="1600" dirty="0">
              <a:latin typeface="Geometria" panose="020B0503020204020204" pitchFamily="34" charset="-52"/>
            </a:endParaRPr>
          </a:p>
          <a:p>
            <a:pPr algn="just"/>
            <a:r>
              <a:rPr lang="ru-RU" sz="1600" dirty="0">
                <a:latin typeface="Geometria" panose="020B0503020204020204" pitchFamily="34" charset="-52"/>
              </a:rPr>
              <a:t>Ближний Восток</a:t>
            </a:r>
            <a:r>
              <a:rPr lang="en-US" sz="1600" dirty="0">
                <a:latin typeface="Geometria" panose="020B0503020204020204" pitchFamily="34" charset="-52"/>
              </a:rPr>
              <a:t> </a:t>
            </a:r>
            <a:r>
              <a:rPr lang="ru-RU" sz="1600" dirty="0">
                <a:latin typeface="Geometria" panose="020B0503020204020204" pitchFamily="34" charset="-52"/>
              </a:rPr>
              <a:t>и Африка</a:t>
            </a:r>
            <a:endParaRPr lang="ru-RU" sz="1600" dirty="0">
              <a:latin typeface="Geometria" panose="020B0503020204020204" pitchFamily="34" charset="-52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4544970" y="1148763"/>
          <a:ext cx="758161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5445242" y="2044750"/>
            <a:ext cx="711231" cy="185358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5445242" y="2285803"/>
            <a:ext cx="711231" cy="185358"/>
          </a:xfrm>
          <a:prstGeom prst="rect">
            <a:avLst/>
          </a:prstGeom>
          <a:solidFill>
            <a:srgbClr val="F52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5445242" y="2526856"/>
            <a:ext cx="711231" cy="185358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5445242" y="2767909"/>
            <a:ext cx="711231" cy="185358"/>
          </a:xfrm>
          <a:prstGeom prst="rect">
            <a:avLst/>
          </a:prstGeom>
          <a:solidFill>
            <a:srgbClr val="009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5445242" y="3008963"/>
            <a:ext cx="711231" cy="185358"/>
          </a:xfrm>
          <a:prstGeom prst="rect">
            <a:avLst/>
          </a:prstGeom>
          <a:solidFill>
            <a:srgbClr val="002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2" name="Группа 81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Сотрудничество с МСЧ 9 ФМБА России</a:t>
            </a:r>
            <a:endParaRPr lang="ru-RU" dirty="0"/>
          </a:p>
        </p:txBody>
      </p:sp>
      <p:pic>
        <p:nvPicPr>
          <p:cNvPr id="7170" name="Picture 2" descr="C:\Users\Елена\Downloads\photo_5431454765838699907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57" y="1639864"/>
            <a:ext cx="3589861" cy="478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Елена\Downloads\photo_5431454765838699910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648690"/>
            <a:ext cx="6437746" cy="482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 в центре </a:t>
            </a:r>
            <a:r>
              <a:rPr lang="ru-RU" dirty="0" err="1" smtClean="0"/>
              <a:t>Здраворос</a:t>
            </a:r>
            <a:br>
              <a:rPr lang="ru-RU" dirty="0" smtClean="0"/>
            </a:br>
            <a:r>
              <a:rPr lang="ru-RU" dirty="0" smtClean="0"/>
              <a:t>Эфир в </a:t>
            </a:r>
            <a:r>
              <a:rPr lang="ru-RU" dirty="0" err="1" smtClean="0"/>
              <a:t>Медтехе</a:t>
            </a:r>
            <a:endParaRPr lang="ru-RU" dirty="0"/>
          </a:p>
        </p:txBody>
      </p:sp>
      <p:pic>
        <p:nvPicPr>
          <p:cNvPr id="8194" name="Picture 2" descr="C:\Users\Елена\Downloads\photo_5431454765838699912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26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Елена\Downloads\photo_5431454765838699913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43" y="1819562"/>
            <a:ext cx="5754255" cy="431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Форум Древо жизни</a:t>
            </a:r>
            <a:br>
              <a:rPr lang="ru-RU" dirty="0" smtClean="0"/>
            </a:br>
            <a:r>
              <a:rPr lang="ru-RU" dirty="0" smtClean="0"/>
              <a:t>Выступление на круглом столе в ИФХЭ РАН</a:t>
            </a:r>
            <a:endParaRPr lang="ru-RU" dirty="0"/>
          </a:p>
        </p:txBody>
      </p:sp>
      <p:pic>
        <p:nvPicPr>
          <p:cNvPr id="9218" name="Picture 2" descr="C:\Users\Елена\Downloads\photo_5431454765838699915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7" y="1976582"/>
            <a:ext cx="5720055" cy="407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Елена\Downloads\photo_5431454765838699916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46" y="1928305"/>
            <a:ext cx="5957454" cy="407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5889"/>
            <a:ext cx="8719127" cy="1325563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Сотрудничествот</a:t>
            </a:r>
            <a:r>
              <a:rPr lang="ru-RU" sz="2400" dirty="0" smtClean="0"/>
              <a:t> с Ассоциацией зимнего плавания</a:t>
            </a:r>
            <a:br>
              <a:rPr lang="ru-RU" sz="2400" dirty="0" smtClean="0"/>
            </a:br>
            <a:r>
              <a:rPr lang="ru-RU" sz="2400" dirty="0" smtClean="0"/>
              <a:t>Конкурс «За вклад в здоровье нации» Ассоциации заслуженных врачей и наставников России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242" name="Picture 2" descr="C:\Users\Елена\Downloads\photo_5431454765838699926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88" y="1779443"/>
            <a:ext cx="6823864" cy="454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Елена\Downloads\photo_5431454765838699937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372" y="166254"/>
            <a:ext cx="3427701" cy="609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Форум Женщины за здоровое общество </a:t>
            </a:r>
            <a:endParaRPr lang="ru-RU" dirty="0"/>
          </a:p>
        </p:txBody>
      </p:sp>
      <p:pic>
        <p:nvPicPr>
          <p:cNvPr id="11266" name="Picture 2" descr="C:\Users\Елена\Downloads\photo_5346263333604551289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92" y="1465408"/>
            <a:ext cx="7374960" cy="491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273" y="365125"/>
            <a:ext cx="11647054" cy="1325563"/>
          </a:xfrm>
        </p:spPr>
        <p:txBody>
          <a:bodyPr/>
          <a:lstStyle/>
          <a:p>
            <a:r>
              <a:rPr lang="ru-RU" dirty="0" smtClean="0"/>
              <a:t>Запуск Первых детских творческих игр в Китае </a:t>
            </a:r>
            <a:endParaRPr lang="ru-RU" dirty="0"/>
          </a:p>
        </p:txBody>
      </p:sp>
      <p:pic>
        <p:nvPicPr>
          <p:cNvPr id="12290" name="Picture 2" descr="C:\Users\Елена\Downloads\photo_5434044467905684479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04" y="1911927"/>
            <a:ext cx="6063298" cy="404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Елена\Downloads\photo_5434044467905684475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594" y="1911927"/>
            <a:ext cx="6063298" cy="404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273" y="365125"/>
            <a:ext cx="11647054" cy="1325563"/>
          </a:xfrm>
        </p:spPr>
        <p:txBody>
          <a:bodyPr/>
          <a:lstStyle/>
          <a:p>
            <a:r>
              <a:rPr lang="ru-RU" dirty="0" smtClean="0"/>
              <a:t>Запуск Первых детских творческих игр в Китае </a:t>
            </a:r>
            <a:endParaRPr lang="ru-RU" dirty="0"/>
          </a:p>
        </p:txBody>
      </p:sp>
      <p:pic>
        <p:nvPicPr>
          <p:cNvPr id="13314" name="Picture 2" descr="C:\Users\Елена\Downloads\photo_5434044467905684473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6" y="2142835"/>
            <a:ext cx="6206230" cy="413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Елена\Downloads\photo_5431454765838699985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237" y="2142836"/>
            <a:ext cx="5495636" cy="412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</a:t>
            </a:r>
            <a:r>
              <a:rPr lang="ru-RU" dirty="0" smtClean="0"/>
              <a:t>Конгресс по традиционной медицине стран БРИКС  ШОС  ЕАЭС</a:t>
            </a:r>
            <a:endParaRPr lang="ru-RU" dirty="0"/>
          </a:p>
        </p:txBody>
      </p:sp>
      <p:pic>
        <p:nvPicPr>
          <p:cNvPr id="14339" name="Picture 3" descr="C:\Users\Елена\Downloads\photo_5210776026156757401_y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983" y="1745673"/>
            <a:ext cx="6012872" cy="450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Елена\Downloads\photo_5431454765838699969_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35" y="1903989"/>
            <a:ext cx="297454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Международный женский форум “Курская душа. Доверие. Традиции. Ценности”</a:t>
            </a:r>
            <a:endParaRPr lang="ru-RU" dirty="0"/>
          </a:p>
        </p:txBody>
      </p:sp>
      <p:pic>
        <p:nvPicPr>
          <p:cNvPr id="15362" name="Picture 2" descr="C:\Users\Елена\Downloads\photo_5442713876572531410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57" y="200111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Елена\Downloads\photo_5431454765838700004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020" y="1865745"/>
            <a:ext cx="2997568" cy="449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Елена\Downloads\photo_5431454765838700454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528" y="1868825"/>
            <a:ext cx="3371272" cy="44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Конференции Здоровый человек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Конференция в </a:t>
            </a:r>
            <a:r>
              <a:rPr lang="ru-RU" dirty="0" err="1" smtClean="0"/>
              <a:t>Сколково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7410" name="Picture 2" descr="C:\Users\Елена\Downloads\photo_5431454765838699963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67" y="1716834"/>
            <a:ext cx="3414369" cy="455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Елена\Downloads\photo_5431454765838700169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424" y="1727199"/>
            <a:ext cx="3457286" cy="460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Елена\Downloads\photo_5431454765838700453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1727199"/>
            <a:ext cx="3457285" cy="460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Скругленный прямоугольник 104"/>
          <p:cNvSpPr/>
          <p:nvPr/>
        </p:nvSpPr>
        <p:spPr>
          <a:xfrm>
            <a:off x="-263236" y="1744712"/>
            <a:ext cx="4846310" cy="2181983"/>
          </a:xfrm>
          <a:prstGeom prst="roundRect">
            <a:avLst>
              <a:gd name="adj" fmla="val 10734"/>
            </a:avLst>
          </a:prstGeom>
          <a:solidFill>
            <a:srgbClr val="002F9E">
              <a:alpha val="80000"/>
            </a:srgb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Скругленный прямоугольник 145"/>
          <p:cNvSpPr/>
          <p:nvPr/>
        </p:nvSpPr>
        <p:spPr>
          <a:xfrm>
            <a:off x="8895437" y="901609"/>
            <a:ext cx="2204128" cy="1045434"/>
          </a:xfrm>
          <a:prstGeom prst="roundRect">
            <a:avLst>
              <a:gd name="adj" fmla="val 11852"/>
            </a:avLst>
          </a:prstGeom>
          <a:solidFill>
            <a:schemeClr val="bg1"/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 flipV="1">
            <a:off x="7502860" y="2817306"/>
            <a:ext cx="196380" cy="68108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>
            <a:off x="7821838" y="2549914"/>
            <a:ext cx="662508" cy="496003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V="1">
            <a:off x="7571588" y="3476647"/>
            <a:ext cx="977240" cy="35942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8531" y="1960169"/>
            <a:ext cx="3872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Geometria" panose="020B0503020204020204" pitchFamily="34" charset="-52"/>
              </a:rPr>
              <a:t>КОАЛИЦИЯ ЗДОРОВЬЯ БРИКС ставит перед собой цель вносить вклад в развитие единого пространства смыслов и рынка </a:t>
            </a:r>
            <a:r>
              <a:rPr lang="ru-RU" sz="1400" dirty="0" err="1">
                <a:solidFill>
                  <a:schemeClr val="bg1"/>
                </a:solidFill>
                <a:latin typeface="Geometria" panose="020B0503020204020204" pitchFamily="34" charset="-52"/>
              </a:rPr>
              <a:t>Хелснет</a:t>
            </a:r>
            <a:r>
              <a:rPr lang="ru-RU" sz="1400" dirty="0">
                <a:solidFill>
                  <a:schemeClr val="bg1"/>
                </a:solidFill>
                <a:latin typeface="Geometria" panose="020B0503020204020204" pitchFamily="34" charset="-52"/>
              </a:rPr>
              <a:t> (превентивной медицины) за счет популяризации оздоровительных технологий, товаров и услуг организаций стран-участниц БРИКС</a:t>
            </a:r>
            <a:endParaRPr lang="ru-RU" sz="1400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67734" y="850717"/>
            <a:ext cx="38791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ГЛОБАЛЬНАЯ ЭКОНОМИКА ЗДОРОВЬЯ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metria" panose="020B0503020204020204" pitchFamily="34" charset="-52"/>
              </a:rPr>
              <a:t>: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  <a:p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Geometria" panose="020B0503020204020204" pitchFamily="34" charset="-52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47" name="Группа 46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58" name="Рисунок 57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59" name="Рисунок 5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60" name="Рисунок 5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62" name="Рисунок 6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64" name="Рисунок 6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65" name="Рисунок 6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66" name="Рисунок 6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67" name="Рисунок 66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48" name="Прямоугольник 47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478439" y="4293580"/>
            <a:ext cx="349953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latin typeface="Geometria" panose="020B0503020204020204" pitchFamily="34" charset="-52"/>
              </a:rPr>
              <a:t>Примечание</a:t>
            </a:r>
            <a:r>
              <a:rPr lang="en-US" sz="1000" dirty="0">
                <a:latin typeface="Geometria" panose="020B0503020204020204" pitchFamily="34" charset="-52"/>
              </a:rPr>
              <a:t>:</a:t>
            </a:r>
            <a:r>
              <a:rPr lang="ru-RU" sz="1000" dirty="0">
                <a:latin typeface="Geometria" panose="020B0503020204020204" pitchFamily="34" charset="-52"/>
              </a:rPr>
              <a:t> Числа не суммируются</a:t>
            </a:r>
            <a:endParaRPr lang="ru-RU" sz="1000" dirty="0">
              <a:latin typeface="Geometria" panose="020B0503020204020204" pitchFamily="34" charset="-52"/>
            </a:endParaRPr>
          </a:p>
          <a:p>
            <a:pPr algn="just"/>
            <a:r>
              <a:rPr lang="ru-RU" sz="1000" dirty="0">
                <a:latin typeface="Geometria" panose="020B0503020204020204" pitchFamily="34" charset="-52"/>
              </a:rPr>
              <a:t>Из-за перекрытия сегментов.</a:t>
            </a:r>
            <a:endParaRPr lang="ru-RU" sz="1000" dirty="0">
              <a:latin typeface="Geometria" panose="020B0503020204020204" pitchFamily="34" charset="-52"/>
            </a:endParaRPr>
          </a:p>
          <a:p>
            <a:pPr algn="just"/>
            <a:r>
              <a:rPr lang="ru-RU" sz="1000" dirty="0">
                <a:latin typeface="Geometria" panose="020B0503020204020204" pitchFamily="34" charset="-52"/>
              </a:rPr>
              <a:t>Темные пузыри- это отрасли, для которых </a:t>
            </a:r>
            <a:r>
              <a:rPr lang="en-US" sz="1000" dirty="0">
                <a:latin typeface="Geometria" panose="020B0503020204020204" pitchFamily="34" charset="-52"/>
              </a:rPr>
              <a:t>GWI</a:t>
            </a:r>
            <a:r>
              <a:rPr lang="ru-RU" sz="1000" dirty="0">
                <a:latin typeface="Geometria" panose="020B0503020204020204" pitchFamily="34" charset="-52"/>
              </a:rPr>
              <a:t> проводит углубленные первичные исследования на уровне страны.</a:t>
            </a:r>
            <a:endParaRPr lang="ru-RU" sz="1000" dirty="0">
              <a:latin typeface="Geometria" panose="020B0503020204020204" pitchFamily="34" charset="-52"/>
            </a:endParaRPr>
          </a:p>
          <a:p>
            <a:pPr algn="just"/>
            <a:r>
              <a:rPr lang="ru-RU" sz="1000" dirty="0">
                <a:latin typeface="Geometria" panose="020B0503020204020204" pitchFamily="34" charset="-52"/>
              </a:rPr>
              <a:t>Светлые пузыри- это отрасли, по которым </a:t>
            </a:r>
            <a:r>
              <a:rPr lang="en-US" sz="1000" dirty="0">
                <a:latin typeface="Geometria" panose="020B0503020204020204" pitchFamily="34" charset="-52"/>
              </a:rPr>
              <a:t>GWI </a:t>
            </a:r>
            <a:r>
              <a:rPr lang="ru-RU" sz="1000" dirty="0">
                <a:latin typeface="Geometria" panose="020B0503020204020204" pitchFamily="34" charset="-52"/>
              </a:rPr>
              <a:t>агрегирует</a:t>
            </a:r>
            <a:endParaRPr lang="ru-RU" sz="1000" dirty="0">
              <a:latin typeface="Geometria" panose="020B0503020204020204" pitchFamily="34" charset="-52"/>
            </a:endParaRPr>
          </a:p>
          <a:p>
            <a:pPr algn="just"/>
            <a:r>
              <a:rPr lang="ru-RU" sz="1000" dirty="0">
                <a:latin typeface="Geometria" panose="020B0503020204020204" pitchFamily="34" charset="-52"/>
              </a:rPr>
              <a:t>только глобальные оценки, полученные из вторичных источников.</a:t>
            </a:r>
            <a:endParaRPr lang="ru-RU" sz="1000" dirty="0">
              <a:latin typeface="Geometria" panose="020B0503020204020204" pitchFamily="34" charset="-52"/>
            </a:endParaRPr>
          </a:p>
          <a:p>
            <a:pPr algn="just"/>
            <a:endParaRPr lang="ru-RU" sz="1000" dirty="0">
              <a:latin typeface="Geometria" panose="020B0503020204020204" pitchFamily="34" charset="-52"/>
            </a:endParaRPr>
          </a:p>
          <a:p>
            <a:pPr algn="just"/>
            <a:r>
              <a:rPr lang="ru-RU" sz="1000" dirty="0">
                <a:latin typeface="Geometria" panose="020B0503020204020204" pitchFamily="34" charset="-52"/>
              </a:rPr>
              <a:t>Источник</a:t>
            </a:r>
            <a:r>
              <a:rPr lang="en-US" sz="1000" dirty="0">
                <a:latin typeface="Geometria" panose="020B0503020204020204" pitchFamily="34" charset="-52"/>
              </a:rPr>
              <a:t>: </a:t>
            </a:r>
            <a:r>
              <a:rPr lang="ru-RU" sz="1000" dirty="0">
                <a:latin typeface="Geometria" panose="020B0503020204020204" pitchFamily="34" charset="-52"/>
              </a:rPr>
              <a:t>Глобальный институт здоровья.</a:t>
            </a:r>
            <a:endParaRPr lang="ru-RU" sz="1000" dirty="0">
              <a:latin typeface="Geometria" panose="020B0503020204020204" pitchFamily="34" charset="-52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102784" y="1109298"/>
            <a:ext cx="20845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Geometria" panose="020B0503020204020204" pitchFamily="34" charset="-52"/>
              </a:rPr>
              <a:t>Глобальный рынок</a:t>
            </a:r>
            <a:endParaRPr lang="ru-RU" sz="1100" dirty="0">
              <a:latin typeface="Geometria" panose="020B0503020204020204" pitchFamily="34" charset="-52"/>
            </a:endParaRPr>
          </a:p>
          <a:p>
            <a:r>
              <a:rPr lang="ru-RU" sz="1100" dirty="0" err="1">
                <a:latin typeface="Geometria" panose="020B0503020204020204" pitchFamily="34" charset="-52"/>
              </a:rPr>
              <a:t>Здоровьесбережения</a:t>
            </a:r>
            <a:r>
              <a:rPr lang="ru-RU" sz="1100" dirty="0">
                <a:latin typeface="Geometria" panose="020B0503020204020204" pitchFamily="34" charset="-52"/>
              </a:rPr>
              <a:t> прогрессивно растет</a:t>
            </a:r>
            <a:endParaRPr lang="ru-RU" sz="1100" dirty="0">
              <a:latin typeface="Geometria" panose="020B0503020204020204" pitchFamily="34" charset="-52"/>
            </a:endParaRPr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 flipH="1">
            <a:off x="5901583" y="2340562"/>
            <a:ext cx="1089400" cy="52425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flipH="1">
            <a:off x="5843256" y="2758317"/>
            <a:ext cx="1019455" cy="131057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 flipH="1">
            <a:off x="6173718" y="2758317"/>
            <a:ext cx="694620" cy="270055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6101867" y="3137455"/>
            <a:ext cx="829079" cy="64311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5828646" y="3241223"/>
            <a:ext cx="908484" cy="210471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6136195" y="2876136"/>
            <a:ext cx="2372927" cy="38922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>
            <a:stCxn id="92" idx="0"/>
          </p:cNvCxnSpPr>
          <p:nvPr/>
        </p:nvCxnSpPr>
        <p:spPr>
          <a:xfrm flipH="1" flipV="1">
            <a:off x="7855974" y="2751142"/>
            <a:ext cx="427403" cy="220168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 flipH="1" flipV="1">
            <a:off x="7699194" y="4297820"/>
            <a:ext cx="282766" cy="67430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 flipV="1">
            <a:off x="7386714" y="2817306"/>
            <a:ext cx="682401" cy="265823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flipV="1">
            <a:off x="10809303" y="3220050"/>
            <a:ext cx="246151" cy="223882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 flipH="1" flipV="1">
            <a:off x="9813418" y="3220050"/>
            <a:ext cx="967261" cy="223882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 flipV="1">
            <a:off x="9861871" y="3161594"/>
            <a:ext cx="486507" cy="88374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 flipH="1" flipV="1">
            <a:off x="8760617" y="3529576"/>
            <a:ext cx="320643" cy="48593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 flipH="1" flipV="1">
            <a:off x="8464353" y="3664376"/>
            <a:ext cx="1469438" cy="258955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>
            <a:stCxn id="83" idx="1"/>
          </p:cNvCxnSpPr>
          <p:nvPr/>
        </p:nvCxnSpPr>
        <p:spPr>
          <a:xfrm flipH="1" flipV="1">
            <a:off x="8897775" y="5682283"/>
            <a:ext cx="1074742" cy="20005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/>
          <p:cNvCxnSpPr/>
          <p:nvPr/>
        </p:nvCxnSpPr>
        <p:spPr>
          <a:xfrm flipV="1">
            <a:off x="8524883" y="3642966"/>
            <a:ext cx="93704" cy="142945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Скругленный прямоугольник 91"/>
          <p:cNvSpPr/>
          <p:nvPr/>
        </p:nvSpPr>
        <p:spPr>
          <a:xfrm>
            <a:off x="7690828" y="4952824"/>
            <a:ext cx="1185098" cy="1045434"/>
          </a:xfrm>
          <a:prstGeom prst="roundRect">
            <a:avLst>
              <a:gd name="adj" fmla="val 11852"/>
            </a:avLst>
          </a:prstGeom>
          <a:solidFill>
            <a:srgbClr val="0094DA"/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TextBox 79"/>
          <p:cNvSpPr txBox="1"/>
          <p:nvPr/>
        </p:nvSpPr>
        <p:spPr>
          <a:xfrm>
            <a:off x="7680735" y="5231797"/>
            <a:ext cx="1195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Физическая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ctr"/>
            <a:r>
              <a:rPr lang="ru-RU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Активность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$</a:t>
            </a:r>
            <a:r>
              <a:rPr lang="ru-RU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828</a:t>
            </a:r>
            <a:r>
              <a:rPr lang="en-US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 </a:t>
            </a:r>
            <a:r>
              <a:rPr lang="uk-UA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млрд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4722898" y="3926695"/>
            <a:ext cx="1289916" cy="1113734"/>
          </a:xfrm>
          <a:prstGeom prst="roundRect">
            <a:avLst>
              <a:gd name="adj" fmla="val 11852"/>
            </a:avLst>
          </a:prstGeom>
          <a:solidFill>
            <a:srgbClr val="DFE2F3"/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/>
          <p:cNvSpPr txBox="1"/>
          <p:nvPr/>
        </p:nvSpPr>
        <p:spPr>
          <a:xfrm>
            <a:off x="4714162" y="4106299"/>
            <a:ext cx="1279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Профилактическая и </a:t>
            </a:r>
            <a:r>
              <a:rPr lang="ru-RU" sz="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персонализованная</a:t>
            </a:r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 </a:t>
            </a:r>
            <a:r>
              <a:rPr lang="ru-RU" sz="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медиицна</a:t>
            </a:r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 и общественное здравоохранение</a:t>
            </a:r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Geometria" panose="020B0503020204020204" pitchFamily="34" charset="-52"/>
            </a:endParaRPr>
          </a:p>
          <a:p>
            <a:pPr algn="ctr"/>
            <a:r>
              <a:rPr lang="en-US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$</a:t>
            </a:r>
            <a:r>
              <a:rPr lang="ru-RU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575</a:t>
            </a:r>
            <a:r>
              <a:rPr lang="en-US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 </a:t>
            </a:r>
            <a:r>
              <a:rPr lang="uk-UA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млрд</a:t>
            </a:r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Geometria" panose="020B0503020204020204" pitchFamily="34" charset="-52"/>
            </a:endParaRPr>
          </a:p>
          <a:p>
            <a:pPr algn="ctr"/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latin typeface="Geometria" panose="020B0503020204020204" pitchFamily="34" charset="-52"/>
            </a:endParaRPr>
          </a:p>
        </p:txBody>
      </p:sp>
      <p:cxnSp>
        <p:nvCxnSpPr>
          <p:cNvPr id="99" name="Прямая соединительная линия 98"/>
          <p:cNvCxnSpPr>
            <a:endCxn id="88" idx="0"/>
          </p:cNvCxnSpPr>
          <p:nvPr/>
        </p:nvCxnSpPr>
        <p:spPr>
          <a:xfrm flipH="1">
            <a:off x="5367856" y="3150351"/>
            <a:ext cx="150021" cy="77634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5908830" y="4853167"/>
            <a:ext cx="365831" cy="64311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>
            <a:stCxn id="86" idx="2"/>
            <a:endCxn id="78" idx="0"/>
          </p:cNvCxnSpPr>
          <p:nvPr/>
        </p:nvCxnSpPr>
        <p:spPr>
          <a:xfrm flipH="1">
            <a:off x="7070251" y="2854710"/>
            <a:ext cx="466378" cy="735223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Скругленный прямоугольник 85"/>
          <p:cNvSpPr/>
          <p:nvPr/>
        </p:nvSpPr>
        <p:spPr>
          <a:xfrm>
            <a:off x="6944080" y="1809276"/>
            <a:ext cx="1185098" cy="1045434"/>
          </a:xfrm>
          <a:prstGeom prst="roundRect">
            <a:avLst>
              <a:gd name="adj" fmla="val 11852"/>
            </a:avLst>
          </a:prstGeom>
          <a:solidFill>
            <a:srgbClr val="703D99"/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/>
          <p:cNvSpPr txBox="1"/>
          <p:nvPr/>
        </p:nvSpPr>
        <p:spPr>
          <a:xfrm>
            <a:off x="6996943" y="2053453"/>
            <a:ext cx="1063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«Здоровье</a:t>
            </a:r>
            <a:br>
              <a:rPr lang="ru-RU" sz="1000" b="1" dirty="0">
                <a:solidFill>
                  <a:schemeClr val="bg1"/>
                </a:solidFill>
                <a:latin typeface="Geometria" panose="020B0503020204020204" pitchFamily="34" charset="-52"/>
              </a:rPr>
            </a:br>
            <a:r>
              <a:rPr lang="ru-RU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дома»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$</a:t>
            </a:r>
            <a:r>
              <a:rPr lang="uk-UA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134</a:t>
            </a:r>
            <a:r>
              <a:rPr lang="en-US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 </a:t>
            </a:r>
            <a:r>
              <a:rPr lang="uk-UA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млрд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8340966" y="2576465"/>
            <a:ext cx="1502786" cy="1045434"/>
          </a:xfrm>
          <a:prstGeom prst="roundRect">
            <a:avLst>
              <a:gd name="adj" fmla="val 11852"/>
            </a:avLst>
          </a:prstGeom>
          <a:solidFill>
            <a:srgbClr val="B11F74"/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TextBox 75"/>
          <p:cNvSpPr txBox="1"/>
          <p:nvPr/>
        </p:nvSpPr>
        <p:spPr>
          <a:xfrm>
            <a:off x="8369591" y="2854710"/>
            <a:ext cx="1445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000" b="1" dirty="0" err="1">
                <a:solidFill>
                  <a:schemeClr val="bg1"/>
                </a:solidFill>
                <a:latin typeface="Geometria" panose="020B0503020204020204" pitchFamily="34" charset="-52"/>
              </a:rPr>
              <a:t>Оздоровительн</a:t>
            </a:r>
            <a:r>
              <a:rPr lang="ru-RU" sz="1000" b="1" dirty="0" err="1">
                <a:solidFill>
                  <a:schemeClr val="bg1"/>
                </a:solidFill>
                <a:latin typeface="Geometria" panose="020B0503020204020204" pitchFamily="34" charset="-52"/>
              </a:rPr>
              <a:t>ый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ctr"/>
            <a:r>
              <a:rPr lang="ru-RU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туризм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$</a:t>
            </a:r>
            <a:r>
              <a:rPr lang="uk-UA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639</a:t>
            </a:r>
            <a:r>
              <a:rPr lang="en-US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 </a:t>
            </a:r>
            <a:r>
              <a:rPr lang="uk-UA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млрд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10234705" y="2228474"/>
            <a:ext cx="1371762" cy="1045434"/>
          </a:xfrm>
          <a:prstGeom prst="roundRect">
            <a:avLst>
              <a:gd name="adj" fmla="val 11852"/>
            </a:avLst>
          </a:prstGeom>
          <a:solidFill>
            <a:srgbClr val="FDE9F2"/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/>
          <p:cNvSpPr txBox="1"/>
          <p:nvPr/>
        </p:nvSpPr>
        <p:spPr>
          <a:xfrm>
            <a:off x="10242563" y="2404374"/>
            <a:ext cx="1363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Личная гигиена,</a:t>
            </a:r>
            <a:endParaRPr lang="ru-RU" sz="1000" b="1" dirty="0">
              <a:solidFill>
                <a:schemeClr val="tx1">
                  <a:lumMod val="85000"/>
                  <a:lumOff val="15000"/>
                </a:schemeClr>
              </a:solidFill>
              <a:latin typeface="Geometria" panose="020B0503020204020204" pitchFamily="34" charset="-52"/>
            </a:endParaRPr>
          </a:p>
          <a:p>
            <a:pPr algn="ctr"/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красота и борьба</a:t>
            </a:r>
            <a:endParaRPr lang="ru-RU" sz="1000" b="1" dirty="0">
              <a:solidFill>
                <a:schemeClr val="tx1">
                  <a:lumMod val="85000"/>
                  <a:lumOff val="15000"/>
                </a:schemeClr>
              </a:solidFill>
              <a:latin typeface="Geometria" panose="020B0503020204020204" pitchFamily="34" charset="-52"/>
            </a:endParaRPr>
          </a:p>
          <a:p>
            <a:pPr algn="ctr"/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со старением</a:t>
            </a:r>
            <a:endParaRPr lang="ru-RU" sz="1000" b="1" dirty="0">
              <a:solidFill>
                <a:schemeClr val="tx1">
                  <a:lumMod val="85000"/>
                  <a:lumOff val="15000"/>
                </a:schemeClr>
              </a:solidFill>
              <a:latin typeface="Geometria" panose="020B0503020204020204" pitchFamily="34" charset="-52"/>
            </a:endParaRPr>
          </a:p>
          <a:p>
            <a:pPr algn="ctr"/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$</a:t>
            </a:r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1,083</a:t>
            </a: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 </a:t>
            </a:r>
            <a:r>
              <a:rPr lang="uk-UA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млрд</a:t>
            </a:r>
            <a:endParaRPr lang="ru-RU" sz="1000" b="1" dirty="0">
              <a:solidFill>
                <a:schemeClr val="tx1">
                  <a:lumMod val="85000"/>
                  <a:lumOff val="15000"/>
                </a:schemeClr>
              </a:solidFill>
              <a:latin typeface="Geometria" panose="020B0503020204020204" pitchFamily="34" charset="-52"/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9891845" y="5367871"/>
            <a:ext cx="1185098" cy="1045434"/>
          </a:xfrm>
          <a:prstGeom prst="roundRect">
            <a:avLst>
              <a:gd name="adj" fmla="val 11852"/>
            </a:avLst>
          </a:prstGeom>
          <a:solidFill>
            <a:srgbClr val="88B13F"/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/>
          <p:cNvSpPr txBox="1"/>
          <p:nvPr/>
        </p:nvSpPr>
        <p:spPr>
          <a:xfrm>
            <a:off x="9972517" y="5682281"/>
            <a:ext cx="968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СПА-услуги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$</a:t>
            </a:r>
            <a:r>
              <a:rPr lang="ru-RU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119</a:t>
            </a:r>
            <a:r>
              <a:rPr lang="en-US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 </a:t>
            </a:r>
            <a:r>
              <a:rPr lang="uk-UA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млрд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6484902" y="3356902"/>
            <a:ext cx="1185098" cy="1045434"/>
          </a:xfrm>
          <a:prstGeom prst="roundRect">
            <a:avLst>
              <a:gd name="adj" fmla="val 11852"/>
            </a:avLst>
          </a:prstGeom>
          <a:solidFill>
            <a:srgbClr val="EE8012"/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TextBox 77"/>
          <p:cNvSpPr txBox="1"/>
          <p:nvPr/>
        </p:nvSpPr>
        <p:spPr>
          <a:xfrm>
            <a:off x="6515359" y="3589933"/>
            <a:ext cx="1109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Рабочее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ctr"/>
            <a:r>
              <a:rPr lang="ru-RU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Пространство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$</a:t>
            </a:r>
            <a:r>
              <a:rPr lang="ru-RU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48</a:t>
            </a:r>
            <a:r>
              <a:rPr lang="en-US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 </a:t>
            </a:r>
            <a:r>
              <a:rPr lang="uk-UA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млрд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ctr"/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4896901" y="2228474"/>
            <a:ext cx="1353683" cy="1045434"/>
          </a:xfrm>
          <a:prstGeom prst="roundRect">
            <a:avLst>
              <a:gd name="adj" fmla="val 11852"/>
            </a:avLst>
          </a:prstGeom>
          <a:solidFill>
            <a:schemeClr val="accent4">
              <a:lumMod val="20000"/>
              <a:lumOff val="80000"/>
              <a:alpha val="80000"/>
            </a:scheme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866236" y="2423823"/>
            <a:ext cx="1417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Традиционная и дополнительная медицина </a:t>
            </a:r>
            <a:endParaRPr lang="ru-RU" sz="1000" b="1" dirty="0">
              <a:solidFill>
                <a:schemeClr val="tx1">
                  <a:lumMod val="85000"/>
                  <a:lumOff val="15000"/>
                </a:schemeClr>
              </a:solidFill>
              <a:latin typeface="Geometria" panose="020B0503020204020204" pitchFamily="34" charset="-52"/>
            </a:endParaRPr>
          </a:p>
          <a:p>
            <a:pPr algn="ctr"/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$360 </a:t>
            </a:r>
            <a:r>
              <a:rPr lang="uk-UA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млрд</a:t>
            </a:r>
            <a:endParaRPr lang="ru-RU" sz="1000" b="1" dirty="0">
              <a:solidFill>
                <a:schemeClr val="tx1">
                  <a:lumMod val="85000"/>
                  <a:lumOff val="15000"/>
                </a:schemeClr>
              </a:solidFill>
              <a:latin typeface="Geometria" panose="020B0503020204020204" pitchFamily="34" charset="-52"/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5917175" y="5325960"/>
            <a:ext cx="1627264" cy="1045434"/>
          </a:xfrm>
          <a:prstGeom prst="roundRect">
            <a:avLst>
              <a:gd name="adj" fmla="val 1185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TextBox 78"/>
          <p:cNvSpPr txBox="1"/>
          <p:nvPr/>
        </p:nvSpPr>
        <p:spPr>
          <a:xfrm>
            <a:off x="5509302" y="5464619"/>
            <a:ext cx="2393942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Здоровое </a:t>
            </a:r>
            <a:endParaRPr lang="ru-RU" sz="1050" b="1" dirty="0">
              <a:solidFill>
                <a:schemeClr val="tx1">
                  <a:lumMod val="85000"/>
                  <a:lumOff val="15000"/>
                </a:schemeClr>
              </a:solidFill>
              <a:latin typeface="Geometria" panose="020B0503020204020204" pitchFamily="34" charset="-52"/>
            </a:endParaRPr>
          </a:p>
          <a:p>
            <a:pPr algn="ctr"/>
            <a:r>
              <a:rPr lang="ru-RU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питание, питание и </a:t>
            </a:r>
            <a:br>
              <a:rPr lang="ru-RU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</a:br>
            <a:r>
              <a:rPr lang="ru-RU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потеря веса</a:t>
            </a:r>
            <a:endParaRPr lang="ru-RU" sz="1050" b="1" dirty="0">
              <a:solidFill>
                <a:schemeClr val="tx1">
                  <a:lumMod val="85000"/>
                  <a:lumOff val="15000"/>
                </a:schemeClr>
              </a:solidFill>
              <a:latin typeface="Geometria" panose="020B0503020204020204" pitchFamily="34" charset="-52"/>
            </a:endParaRPr>
          </a:p>
          <a:p>
            <a:pPr algn="ctr"/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$</a:t>
            </a:r>
            <a:r>
              <a:rPr lang="ru-RU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702</a:t>
            </a: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 </a:t>
            </a:r>
            <a:r>
              <a:rPr lang="uk-UA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metria" panose="020B0503020204020204" pitchFamily="34" charset="-52"/>
              </a:rPr>
              <a:t>млрд</a:t>
            </a:r>
            <a:endParaRPr lang="ru-RU" sz="1050" b="1" dirty="0">
              <a:solidFill>
                <a:schemeClr val="tx1">
                  <a:lumMod val="85000"/>
                  <a:lumOff val="15000"/>
                </a:schemeClr>
              </a:solidFill>
              <a:latin typeface="Geometria" panose="020B0503020204020204" pitchFamily="34" charset="-52"/>
            </a:endParaRPr>
          </a:p>
          <a:p>
            <a:pPr algn="ctr"/>
            <a:endParaRPr lang="ru-RU" sz="1050" b="1" dirty="0">
              <a:solidFill>
                <a:schemeClr val="tx1">
                  <a:lumMod val="85000"/>
                  <a:lumOff val="15000"/>
                </a:schemeClr>
              </a:solidFill>
              <a:latin typeface="Geometria" panose="020B0503020204020204" pitchFamily="34" charset="-52"/>
            </a:endParaRPr>
          </a:p>
          <a:p>
            <a:pPr algn="ctr"/>
            <a:endParaRPr lang="ru-RU" sz="1050" b="1" dirty="0">
              <a:solidFill>
                <a:schemeClr val="tx1">
                  <a:lumMod val="85000"/>
                  <a:lumOff val="15000"/>
                </a:schemeClr>
              </a:solidFill>
              <a:latin typeface="Geometria" panose="020B0503020204020204" pitchFamily="34" charset="-52"/>
            </a:endParaRPr>
          </a:p>
          <a:p>
            <a:pPr algn="ctr"/>
            <a:endParaRPr lang="ru-RU" sz="1050" b="1" dirty="0">
              <a:solidFill>
                <a:schemeClr val="tx1">
                  <a:lumMod val="85000"/>
                  <a:lumOff val="15000"/>
                </a:schemeClr>
              </a:solidFill>
              <a:latin typeface="Geometria" panose="020B0503020204020204" pitchFamily="34" charset="-52"/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8859391" y="3877567"/>
            <a:ext cx="1185098" cy="1045434"/>
          </a:xfrm>
          <a:prstGeom prst="roundRect">
            <a:avLst>
              <a:gd name="adj" fmla="val 11852"/>
            </a:avLst>
          </a:prstGeom>
          <a:solidFill>
            <a:srgbClr val="41C3D3"/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extBox 81"/>
          <p:cNvSpPr txBox="1"/>
          <p:nvPr/>
        </p:nvSpPr>
        <p:spPr>
          <a:xfrm>
            <a:off x="8873909" y="4045334"/>
            <a:ext cx="1107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Термальные</a:t>
            </a:r>
            <a:r>
              <a:rPr lang="en-US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/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ctr"/>
            <a:r>
              <a:rPr lang="ru-RU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Минеральные 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ctr"/>
            <a:r>
              <a:rPr lang="ru-RU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источники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$</a:t>
            </a:r>
            <a:r>
              <a:rPr lang="ru-RU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56</a:t>
            </a:r>
            <a:r>
              <a:rPr lang="en-US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 </a:t>
            </a:r>
            <a:r>
              <a:rPr lang="uk-UA" sz="1000" b="1" dirty="0">
                <a:solidFill>
                  <a:schemeClr val="bg1"/>
                </a:solidFill>
                <a:latin typeface="Geometria" panose="020B0503020204020204" pitchFamily="34" charset="-52"/>
              </a:rPr>
              <a:t>млрд</a:t>
            </a:r>
            <a:endParaRPr lang="ru-RU" sz="1000" b="1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pic>
        <p:nvPicPr>
          <p:cNvPr id="2050" name="Picture 2" descr="Statistics &amp; Facts - Global Wellness Institut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t="29552" r="6787" b="28003"/>
          <a:stretch>
            <a:fillRect/>
          </a:stretch>
        </p:blipFill>
        <p:spPr bwMode="auto">
          <a:xfrm>
            <a:off x="5225094" y="877630"/>
            <a:ext cx="2640138" cy="71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0" name="Группа 119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121" name="Рисунок 1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Сотрудничество с Белорусской Академией Наук</a:t>
            </a:r>
            <a:endParaRPr lang="ru-RU" dirty="0"/>
          </a:p>
        </p:txBody>
      </p:sp>
      <p:pic>
        <p:nvPicPr>
          <p:cNvPr id="18434" name="Picture 2" descr="C:\Users\Елена\Downloads\photo_5431454765838699996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2" y="1954934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Елена\Downloads\photo_5210776026156757541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40" y="1958109"/>
            <a:ext cx="3241964" cy="43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Елена\Downloads\photo_5210776026156757542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621" y="1958109"/>
            <a:ext cx="3241964" cy="43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III Международный форум «Индустрия </a:t>
            </a:r>
            <a:r>
              <a:rPr lang="ru-RU" dirty="0" err="1"/>
              <a:t>здоровьесбережения</a:t>
            </a:r>
            <a:br>
              <a:rPr lang="ru-RU" dirty="0"/>
            </a:br>
            <a:r>
              <a:rPr lang="ru-RU" dirty="0"/>
              <a:t>в пространстве Большой Евразии»</a:t>
            </a:r>
            <a:endParaRPr lang="ru-RU" dirty="0"/>
          </a:p>
        </p:txBody>
      </p:sp>
      <p:pic>
        <p:nvPicPr>
          <p:cNvPr id="19458" name="Picture 2" descr="C:\Users\Елена\Downloads\photo_5431454765838700000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9654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Елена\Downloads\photo_5431454765838700006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286" y="1969654"/>
            <a:ext cx="3288144" cy="438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Елена\Downloads\photo_5210776026156757582_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30" y="1969654"/>
            <a:ext cx="5576079" cy="438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 </a:t>
            </a:r>
            <a:r>
              <a:rPr lang="ru-RU" dirty="0" smtClean="0"/>
              <a:t>Женский деловой форум БРИКС</a:t>
            </a:r>
            <a:endParaRPr lang="ru-RU" dirty="0"/>
          </a:p>
        </p:txBody>
      </p:sp>
      <p:pic>
        <p:nvPicPr>
          <p:cNvPr id="20482" name="Picture 2" descr="C:\Users\Елена\Downloads\photo_5431454765838700008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46" y="1847272"/>
            <a:ext cx="3294299" cy="439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Елена\Downloads\photo_5431454765838700009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114" y="1847273"/>
            <a:ext cx="3283527" cy="437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Елена\Downloads\photo_5431454765838700010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1847274"/>
            <a:ext cx="3283527" cy="437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 </a:t>
            </a:r>
            <a:r>
              <a:rPr lang="ru-RU" dirty="0" smtClean="0"/>
              <a:t>Женский деловой форум БРИКС</a:t>
            </a:r>
            <a:endParaRPr lang="ru-RU" dirty="0"/>
          </a:p>
        </p:txBody>
      </p:sp>
      <p:pic>
        <p:nvPicPr>
          <p:cNvPr id="21506" name="Picture 2" descr="C:\Users\Елена\Downloads\photo_5431454765838700013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66" y="1724025"/>
            <a:ext cx="3414370" cy="455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Елена\Downloads\photo_5431454765838700014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83" y="1766456"/>
            <a:ext cx="5988243" cy="449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Выставка и форум Госзаказ</a:t>
            </a:r>
            <a:br>
              <a:rPr lang="ru-RU" dirty="0" smtClean="0"/>
            </a:br>
            <a:r>
              <a:rPr lang="ru-RU" dirty="0" smtClean="0"/>
              <a:t>с Промышленной Коалицией </a:t>
            </a:r>
            <a:br>
              <a:rPr lang="ru-RU" dirty="0" smtClean="0"/>
            </a:br>
            <a:r>
              <a:rPr lang="ru-RU" dirty="0" smtClean="0"/>
              <a:t>БРИКС</a:t>
            </a:r>
            <a:endParaRPr lang="ru-RU" dirty="0"/>
          </a:p>
        </p:txBody>
      </p:sp>
      <p:pic>
        <p:nvPicPr>
          <p:cNvPr id="24578" name="Picture 2" descr="C:\Users\Елена\Downloads\photo_5237892727381821517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908" y="0"/>
            <a:ext cx="3257092" cy="217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Елена\Downloads\photo_5237892727381821520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0" y="2579107"/>
            <a:ext cx="5824434" cy="388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Елена\Downloads\photo_5237892727381821518_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61" y="2521526"/>
            <a:ext cx="5910839" cy="393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Фестиваль “Здоровье в большом городе”</a:t>
            </a:r>
            <a:endParaRPr lang="ru-RU" dirty="0"/>
          </a:p>
        </p:txBody>
      </p:sp>
      <p:pic>
        <p:nvPicPr>
          <p:cNvPr id="25602" name="Picture 2" descr="C:\Users\Елена\Downloads\photo_5327886319596203864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21" y="1751734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Елена\Downloads\photo_5328059471202741321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369" y="1701800"/>
            <a:ext cx="5834303" cy="437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r>
              <a:rPr lang="ru-RU" dirty="0" smtClean="0"/>
              <a:t> Форум «Территория женского счастья»</a:t>
            </a:r>
            <a:endParaRPr lang="ru-RU" dirty="0"/>
          </a:p>
        </p:txBody>
      </p:sp>
      <p:pic>
        <p:nvPicPr>
          <p:cNvPr id="23556" name="Picture 4" descr="C:\Users\Елена\Downloads\photo_5361946217707334950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81" y="1881044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Елена\Downloads\photo_5361946217707334953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446" y="2001980"/>
            <a:ext cx="5680368" cy="426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r>
              <a:rPr lang="ru-RU" dirty="0" smtClean="0"/>
              <a:t> Форум «Территория женского счастья»</a:t>
            </a:r>
            <a:endParaRPr lang="ru-RU" dirty="0"/>
          </a:p>
        </p:txBody>
      </p:sp>
      <p:pic>
        <p:nvPicPr>
          <p:cNvPr id="26626" name="Picture 2" descr="C:\Users\Елена\Downloads\photo_5361946217707334949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9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Елена\Downloads\photo_5431454765838700039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423" y="1784928"/>
            <a:ext cx="3337214" cy="44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Форум Здравница </a:t>
            </a:r>
            <a:endParaRPr lang="ru-RU" dirty="0"/>
          </a:p>
        </p:txBody>
      </p:sp>
      <p:pic>
        <p:nvPicPr>
          <p:cNvPr id="27650" name="Picture 2" descr="C:\Users\Елена\Downloads\photo_5361946217707334993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17" y="1560945"/>
            <a:ext cx="6019224" cy="451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Елена\Downloads\photo_5431454765838700053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2908" y="1560945"/>
            <a:ext cx="3382817" cy="451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527" y="365125"/>
            <a:ext cx="11453091" cy="1325563"/>
          </a:xfrm>
        </p:spPr>
        <p:txBody>
          <a:bodyPr>
            <a:noAutofit/>
          </a:bodyPr>
          <a:lstStyle/>
          <a:p>
            <a:r>
              <a:rPr lang="ru-RU" sz="2800" dirty="0"/>
              <a:t>«СОВРЕМЕННЫЕ ТЕХНОЛОГИИ РЕАБИЛИТАЦИИ: ПОБЕДА НАД ТРАВМОЙ» </a:t>
            </a:r>
            <a:br>
              <a:rPr lang="ru-RU" sz="2800" dirty="0" smtClean="0"/>
            </a:br>
            <a:r>
              <a:rPr lang="ru-RU" sz="2800" dirty="0" smtClean="0"/>
              <a:t> Круглый </a:t>
            </a:r>
            <a:r>
              <a:rPr lang="ru-RU" sz="2800" dirty="0"/>
              <a:t>стол «Инвестиции в здравоохранение и медицинские услуги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28674" name="Picture 2" descr="C:\Users\Елена\Downloads\photo_5361946217707335011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28" y="1724025"/>
            <a:ext cx="3326606" cy="443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Елена\Downloads\photo_5361946217707335010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696" y="1681019"/>
            <a:ext cx="3358862" cy="447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487" y="1677368"/>
            <a:ext cx="3359149" cy="448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32" y="1044873"/>
            <a:ext cx="10752336" cy="10225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4000"/>
              </a:lnSpc>
            </a:pPr>
            <a:r>
              <a:rPr lang="en-US" sz="3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ПРОБЛЕМА: РАЗРЫВ МЕЖДУ </a:t>
            </a:r>
            <a:r>
              <a:rPr lang="en-US" sz="3200" b="1" dirty="0">
                <a:solidFill>
                  <a:srgbClr val="26A688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ИННОВАЦИЯМИ</a:t>
            </a:r>
            <a:r>
              <a:rPr lang="en-US" sz="3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И </a:t>
            </a:r>
            <a:r>
              <a:rPr lang="en-US" sz="3200" b="1" dirty="0">
                <a:solidFill>
                  <a:srgbClr val="26A688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ПРАКТИКОЙ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719832" y="2427288"/>
            <a:ext cx="10752336" cy="7197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835"/>
              </a:lnSpc>
            </a:pPr>
            <a:r>
              <a:rPr lang="en-US" sz="17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Между созданием здоровьесберегающих технологий и их внедрением в практику здравоохранения существует разрыв: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19832" y="3349427"/>
            <a:ext cx="3464123" cy="2463602"/>
          </a:xfrm>
          <a:prstGeom prst="roundRect">
            <a:avLst>
              <a:gd name="adj" fmla="val 10958"/>
            </a:avLst>
          </a:prstGeom>
          <a:solidFill>
            <a:srgbClr val="DEE3ED"/>
          </a:solidFill>
          <a:ln w="7620">
            <a:solidFill>
              <a:srgbClr val="C4C9D3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06066" y="3535660"/>
            <a:ext cx="2845098" cy="2555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Разработчики технологий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06066" y="3899197"/>
            <a:ext cx="3091657" cy="11517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4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Создают инновационные решения с широкими возможностями, ориентированные на будущее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4363839" y="3349427"/>
            <a:ext cx="3464223" cy="2463602"/>
          </a:xfrm>
          <a:prstGeom prst="roundRect">
            <a:avLst>
              <a:gd name="adj" fmla="val 10958"/>
            </a:avLst>
          </a:prstGeom>
          <a:solidFill>
            <a:srgbClr val="DEE3ED"/>
          </a:solidFill>
          <a:ln w="7620">
            <a:solidFill>
              <a:srgbClr val="C4C9D3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550073" y="3535660"/>
            <a:ext cx="2917924" cy="2555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Системы здравоохранения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4550073" y="3899197"/>
            <a:ext cx="3091756" cy="17275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4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Нуждаются в конкретных решениях текущих проблем: снижение заболеваемости, увеличение продолжительности жизни, доступность услуг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8007945" y="3349427"/>
            <a:ext cx="3464223" cy="2463602"/>
          </a:xfrm>
          <a:prstGeom prst="roundRect">
            <a:avLst>
              <a:gd name="adj" fmla="val 10958"/>
            </a:avLst>
          </a:prstGeom>
          <a:solidFill>
            <a:srgbClr val="DEE3ED"/>
          </a:solidFill>
          <a:ln w="7620">
            <a:solidFill>
              <a:srgbClr val="C4C9D3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8194180" y="3535660"/>
            <a:ext cx="3091756" cy="5111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Производители оборудования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8194180" y="4154785"/>
            <a:ext cx="3091756" cy="11517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4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Не всегда понимают специфику национальных систем здравоохранения разных стран БРИКС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9" y="25130"/>
            <a:ext cx="1294923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9" y="6400512"/>
            <a:ext cx="29083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491" y="401636"/>
            <a:ext cx="11852564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Медицинский центр Альтернатива сотрудничает со </a:t>
            </a:r>
            <a:r>
              <a:rPr lang="ru-RU" sz="3200" dirty="0" err="1" smtClean="0"/>
              <a:t>Здраворос</a:t>
            </a:r>
            <a:br>
              <a:rPr lang="ru-RU" sz="3200" dirty="0" smtClean="0"/>
            </a:br>
            <a:r>
              <a:rPr lang="ru-RU" sz="3200" dirty="0" smtClean="0"/>
              <a:t>Поддержка соревнований по детской художественной гимнастике</a:t>
            </a:r>
            <a:endParaRPr lang="ru-RU" sz="3200" dirty="0"/>
          </a:p>
        </p:txBody>
      </p:sp>
      <p:pic>
        <p:nvPicPr>
          <p:cNvPr id="29698" name="Picture 2" descr="C:\Users\Елена\Downloads\photo_5463153698948642903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90" y="1779443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Елена\Downloads\photo_5431454765838700031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843" y="1727199"/>
            <a:ext cx="3276599" cy="436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Фестиваль «Здорово на все 100»</a:t>
            </a:r>
            <a:endParaRPr lang="ru-RU" dirty="0"/>
          </a:p>
        </p:txBody>
      </p:sp>
      <p:pic>
        <p:nvPicPr>
          <p:cNvPr id="30722" name="Picture 2" descr="C:\Users\Елена\Downloads\photo_5251580547636000803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84" y="1620727"/>
            <a:ext cx="3543680" cy="472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Елена\Downloads\photo_5251580547636000805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573" y="1528618"/>
            <a:ext cx="3873281" cy="474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БРИКС+АРКТИКА «Развитие и сотрудничество в Арктике в рамках БРИКС+»</a:t>
            </a:r>
            <a:endParaRPr lang="ru-RU" dirty="0"/>
          </a:p>
        </p:txBody>
      </p:sp>
      <p:pic>
        <p:nvPicPr>
          <p:cNvPr id="31746" name="Picture 2" descr="C:\Users\Елена\Downloads\photo_5287501326227470512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465" y="1936461"/>
            <a:ext cx="6521076" cy="368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Елена\Downloads\photo_5273936707110172703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05" y="1517072"/>
            <a:ext cx="3745923" cy="499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Финал Первых детских творческих игр БРИКС</a:t>
            </a:r>
            <a:endParaRPr lang="ru-RU" dirty="0"/>
          </a:p>
        </p:txBody>
      </p:sp>
      <p:pic>
        <p:nvPicPr>
          <p:cNvPr id="32770" name="Picture 2" descr="C:\Users\Елена\Downloads\photo_5431454765838700015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62" y="1844098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Елена\Downloads\photo_5431454765838700016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45" y="1828800"/>
            <a:ext cx="3266787" cy="435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Финал Первых детских творческих игр БРИКС</a:t>
            </a:r>
            <a:endParaRPr lang="ru-RU" dirty="0"/>
          </a:p>
        </p:txBody>
      </p:sp>
      <p:pic>
        <p:nvPicPr>
          <p:cNvPr id="35842" name="Picture 2" descr="C:\Users\Елена\Downloads\photo_5431454765838700026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4" y="2299855"/>
            <a:ext cx="6019426" cy="401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Елена\Downloads\photo_5431454765838700017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077" y="2366815"/>
            <a:ext cx="5289359" cy="396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Круглый стол с предпринимателями КНР</a:t>
            </a:r>
            <a:endParaRPr lang="ru-RU" dirty="0"/>
          </a:p>
        </p:txBody>
      </p:sp>
      <p:pic>
        <p:nvPicPr>
          <p:cNvPr id="33794" name="Picture 2" descr="C:\Users\Елена\Downloads\photo_5431454765838700019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4" y="1894103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Елена\Downloads\photo_5431454765838700020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64" y="1856509"/>
            <a:ext cx="5902036" cy="442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Инвестиционный бизнес-форум</a:t>
            </a:r>
            <a:endParaRPr lang="ru-RU" dirty="0"/>
          </a:p>
        </p:txBody>
      </p:sp>
      <p:pic>
        <p:nvPicPr>
          <p:cNvPr id="34818" name="Picture 2" descr="C:\Users\Елена\Downloads\photo_5431454765838700021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48" y="1759527"/>
            <a:ext cx="3558615" cy="474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Елена\Downloads\photo_5431454765838700023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563" y="1759527"/>
            <a:ext cx="6326909" cy="474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ПМЭФ</a:t>
            </a:r>
            <a:endParaRPr lang="ru-RU" dirty="0"/>
          </a:p>
        </p:txBody>
      </p:sp>
      <p:pic>
        <p:nvPicPr>
          <p:cNvPr id="36866" name="Picture 2" descr="C:\Users\Елена\Downloads\photo_5431454765838700066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58" y="1689244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Елена\Downloads\photo_5431454765838700069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585" y="1693140"/>
            <a:ext cx="4855781" cy="434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C:\Users\Елена\Downloads\photo_5431454765838700065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49" y="1693140"/>
            <a:ext cx="3260581" cy="434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018" y="365125"/>
            <a:ext cx="11196782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Международный Конгресс специалистов традиционной медицины Великий шелковый путь, Махачкала</a:t>
            </a:r>
            <a:endParaRPr lang="ru-RU" sz="3600" dirty="0"/>
          </a:p>
        </p:txBody>
      </p:sp>
      <p:pic>
        <p:nvPicPr>
          <p:cNvPr id="37890" name="Picture 2" descr="C:\Users\Елена\Downloads\photo_5431454765838700072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270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Елена\Downloads\photo_5431454765838700073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655" y="1681014"/>
            <a:ext cx="3272270" cy="436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Елена\Downloads\photo_5431454765838700093_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1681014"/>
            <a:ext cx="5807073" cy="435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Елена\Downloads\photo_5431454765838700088_y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99" y="1637146"/>
            <a:ext cx="5834301" cy="437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018" y="365125"/>
            <a:ext cx="11196782" cy="13255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Подписание соглашений с 1 медицинским центром доктора Азизова и Северо-Кавказским институтом дружбы народов </a:t>
            </a:r>
            <a:endParaRPr lang="ru-RU" sz="3200" dirty="0"/>
          </a:p>
        </p:txBody>
      </p:sp>
      <p:pic>
        <p:nvPicPr>
          <p:cNvPr id="38914" name="Picture 2" descr="C:\Users\Елена\Downloads\photo_5431454765838700078_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0007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C:\Users\Елена\Downloads\photo_5431454765838700090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204" y="1637146"/>
            <a:ext cx="3281795" cy="437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1098" y="826772"/>
            <a:ext cx="10444361" cy="9030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540"/>
              </a:lnSpc>
            </a:pPr>
            <a:r>
              <a:rPr lang="en-US" sz="2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ЭТАПЫ ВНЕДРЕНИЯ ЗДОРОВЬЕСБЕРЕГАЮЩИХ ТЕХНОЛОГИЙ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873820" y="1789410"/>
            <a:ext cx="10444361" cy="3177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Путь от инновации до массового применения: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873820" y="2286000"/>
            <a:ext cx="158849" cy="1986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01</a:t>
            </a:r>
            <a:endParaRPr lang="en-US" sz="1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3819" y="2537023"/>
            <a:ext cx="3375521" cy="1905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73819" y="2654499"/>
            <a:ext cx="2065635" cy="2257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Создание технологии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873819" y="2975570"/>
            <a:ext cx="3375521" cy="2542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Научная разработка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4408191" y="2286000"/>
            <a:ext cx="158849" cy="1986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02</a:t>
            </a:r>
            <a:endParaRPr lang="en-US" sz="12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8190" y="2537023"/>
            <a:ext cx="3375521" cy="1905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408191" y="2654499"/>
            <a:ext cx="1806079" cy="2257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Тестирование</a:t>
            </a:r>
            <a:endParaRPr lang="en-US" sz="1400" dirty="0"/>
          </a:p>
        </p:txBody>
      </p:sp>
      <p:sp>
        <p:nvSpPr>
          <p:cNvPr id="11" name="Text 7"/>
          <p:cNvSpPr/>
          <p:nvPr/>
        </p:nvSpPr>
        <p:spPr>
          <a:xfrm>
            <a:off x="4408190" y="2975570"/>
            <a:ext cx="3375521" cy="2542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Клинические апробации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7942561" y="2286000"/>
            <a:ext cx="158849" cy="1986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03</a:t>
            </a:r>
            <a:endParaRPr lang="en-US" sz="12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42560" y="2537023"/>
            <a:ext cx="3375620" cy="1905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942561" y="2654499"/>
            <a:ext cx="1806079" cy="2257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Наработка опыта</a:t>
            </a:r>
            <a:endParaRPr lang="en-US" sz="1400" dirty="0"/>
          </a:p>
        </p:txBody>
      </p:sp>
      <p:sp>
        <p:nvSpPr>
          <p:cNvPr id="15" name="Text 10"/>
          <p:cNvSpPr/>
          <p:nvPr/>
        </p:nvSpPr>
        <p:spPr>
          <a:xfrm>
            <a:off x="7942560" y="2975570"/>
            <a:ext cx="3375620" cy="2542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Пилотные проекты</a:t>
            </a:r>
            <a:endParaRPr lang="en-US" sz="1200" dirty="0"/>
          </a:p>
        </p:txBody>
      </p:sp>
      <p:sp>
        <p:nvSpPr>
          <p:cNvPr id="16" name="Text 11"/>
          <p:cNvSpPr/>
          <p:nvPr/>
        </p:nvSpPr>
        <p:spPr>
          <a:xfrm>
            <a:off x="873820" y="3507880"/>
            <a:ext cx="158849" cy="1986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04</a:t>
            </a:r>
            <a:endParaRPr lang="en-US" sz="120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3819" y="3743028"/>
            <a:ext cx="3375521" cy="1905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873820" y="3876378"/>
            <a:ext cx="2321619" cy="2257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Обучение специалистов</a:t>
            </a:r>
            <a:endParaRPr lang="en-US" sz="1400" dirty="0"/>
          </a:p>
        </p:txBody>
      </p:sp>
      <p:sp>
        <p:nvSpPr>
          <p:cNvPr id="19" name="Text 13"/>
          <p:cNvSpPr/>
          <p:nvPr/>
        </p:nvSpPr>
        <p:spPr>
          <a:xfrm>
            <a:off x="873819" y="4197449"/>
            <a:ext cx="3375521" cy="2542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Подготовка кадров</a:t>
            </a:r>
            <a:endParaRPr lang="en-US" sz="1200" dirty="0"/>
          </a:p>
        </p:txBody>
      </p:sp>
      <p:sp>
        <p:nvSpPr>
          <p:cNvPr id="20" name="Text 14"/>
          <p:cNvSpPr/>
          <p:nvPr/>
        </p:nvSpPr>
        <p:spPr>
          <a:xfrm>
            <a:off x="4408191" y="3507880"/>
            <a:ext cx="158849" cy="1986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05</a:t>
            </a:r>
            <a:endParaRPr lang="en-US" sz="1200" dirty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8190" y="3743028"/>
            <a:ext cx="3375521" cy="1905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4408190" y="3876378"/>
            <a:ext cx="3330178" cy="2257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Адаптация под локальные условия</a:t>
            </a:r>
            <a:endParaRPr lang="en-US" sz="1400" dirty="0"/>
          </a:p>
        </p:txBody>
      </p:sp>
      <p:sp>
        <p:nvSpPr>
          <p:cNvPr id="23" name="Text 16"/>
          <p:cNvSpPr/>
          <p:nvPr/>
        </p:nvSpPr>
        <p:spPr>
          <a:xfrm>
            <a:off x="4408190" y="4197449"/>
            <a:ext cx="3375521" cy="2542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Учет специфики стран</a:t>
            </a:r>
            <a:endParaRPr lang="en-US" sz="1200" dirty="0"/>
          </a:p>
        </p:txBody>
      </p:sp>
      <p:sp>
        <p:nvSpPr>
          <p:cNvPr id="24" name="Text 17"/>
          <p:cNvSpPr/>
          <p:nvPr/>
        </p:nvSpPr>
        <p:spPr>
          <a:xfrm>
            <a:off x="7942561" y="3507880"/>
            <a:ext cx="158849" cy="1986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06</a:t>
            </a:r>
            <a:endParaRPr lang="en-US" sz="1200" dirty="0"/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42560" y="3743028"/>
            <a:ext cx="3375620" cy="19050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7942560" y="3876378"/>
            <a:ext cx="2004020" cy="2257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Пилотное внедрение</a:t>
            </a:r>
            <a:endParaRPr lang="en-US" sz="1400" dirty="0"/>
          </a:p>
        </p:txBody>
      </p:sp>
      <p:sp>
        <p:nvSpPr>
          <p:cNvPr id="27" name="Text 19"/>
          <p:cNvSpPr/>
          <p:nvPr/>
        </p:nvSpPr>
        <p:spPr>
          <a:xfrm>
            <a:off x="7942560" y="4197449"/>
            <a:ext cx="3375620" cy="2542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Первые оздоровительные учреждения</a:t>
            </a:r>
            <a:endParaRPr lang="en-US" sz="1200" dirty="0"/>
          </a:p>
        </p:txBody>
      </p:sp>
      <p:sp>
        <p:nvSpPr>
          <p:cNvPr id="28" name="Text 20"/>
          <p:cNvSpPr/>
          <p:nvPr/>
        </p:nvSpPr>
        <p:spPr>
          <a:xfrm>
            <a:off x="873820" y="4729758"/>
            <a:ext cx="158849" cy="1986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07</a:t>
            </a:r>
            <a:endParaRPr lang="en-US" sz="1200" dirty="0"/>
          </a:p>
        </p:txBody>
      </p:sp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20" y="4949032"/>
            <a:ext cx="10444361" cy="19050"/>
          </a:xfrm>
          <a:prstGeom prst="rect">
            <a:avLst/>
          </a:prstGeom>
        </p:spPr>
      </p:pic>
      <p:sp>
        <p:nvSpPr>
          <p:cNvPr id="30" name="Text 21"/>
          <p:cNvSpPr/>
          <p:nvPr/>
        </p:nvSpPr>
        <p:spPr>
          <a:xfrm>
            <a:off x="873819" y="5098257"/>
            <a:ext cx="1982093" cy="2257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Массовое внедрение</a:t>
            </a:r>
            <a:endParaRPr lang="en-US" sz="1400" dirty="0"/>
          </a:p>
        </p:txBody>
      </p:sp>
      <p:sp>
        <p:nvSpPr>
          <p:cNvPr id="31" name="Text 22"/>
          <p:cNvSpPr/>
          <p:nvPr/>
        </p:nvSpPr>
        <p:spPr>
          <a:xfrm>
            <a:off x="873820" y="5419329"/>
            <a:ext cx="10444361" cy="2542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Масштабирование</a:t>
            </a:r>
            <a:endParaRPr lang="en-US" sz="1200" dirty="0"/>
          </a:p>
        </p:txBody>
      </p:sp>
      <p:sp>
        <p:nvSpPr>
          <p:cNvPr id="32" name="Text 23"/>
          <p:cNvSpPr/>
          <p:nvPr/>
        </p:nvSpPr>
        <p:spPr>
          <a:xfrm>
            <a:off x="873820" y="5971580"/>
            <a:ext cx="10444361" cy="31779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>
              <a:lnSpc>
                <a:spcPts val="2500"/>
              </a:lnSpc>
            </a:pPr>
            <a:r>
              <a:rPr lang="en-US" sz="20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Коалиция Здоровья БРИКС помогает пройти все эти этапы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9" y="52559"/>
            <a:ext cx="1294923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89" y="6409748"/>
            <a:ext cx="29083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Заседание </a:t>
            </a:r>
            <a:r>
              <a:rPr lang="ru-RU" dirty="0" smtClean="0"/>
              <a:t>Российской </a:t>
            </a:r>
            <a:r>
              <a:rPr lang="ru-RU" smtClean="0"/>
              <a:t>Муниципальной Академии</a:t>
            </a:r>
            <a:endParaRPr lang="ru-RU" dirty="0"/>
          </a:p>
        </p:txBody>
      </p:sp>
      <p:pic>
        <p:nvPicPr>
          <p:cNvPr id="39938" name="Picture 2" descr="C:\Users\Елена\Downloads\photo_5431454765838700102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76" y="1844098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Елена\Downloads\photo_5431454765838700104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13" y="1838035"/>
            <a:ext cx="3283528" cy="43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C:\Users\Елена\Downloads\photo_5469705065968300553_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623" y="1779874"/>
            <a:ext cx="3573456" cy="443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>Международный </a:t>
            </a:r>
            <a:r>
              <a:rPr lang="ru-RU" sz="3100" dirty="0"/>
              <a:t>медицинский бизнес-форум «Мали–Россия», организованный ассоциацией «</a:t>
            </a:r>
            <a:r>
              <a:rPr lang="ru-RU" sz="3100" dirty="0" err="1"/>
              <a:t>Сахельская</a:t>
            </a:r>
            <a:r>
              <a:rPr lang="ru-RU" sz="3100" dirty="0"/>
              <a:t> перспектива» и агентством «</a:t>
            </a:r>
            <a:r>
              <a:rPr lang="ru-RU" sz="3100" u="sng" dirty="0">
                <a:hlinkClick r:id="rId1"/>
              </a:rPr>
              <a:t>Африканская инициатива</a:t>
            </a:r>
            <a:r>
              <a:rPr lang="ru-RU" dirty="0"/>
              <a:t>»</a:t>
            </a:r>
            <a:endParaRPr lang="ru-RU" dirty="0"/>
          </a:p>
        </p:txBody>
      </p:sp>
      <p:pic>
        <p:nvPicPr>
          <p:cNvPr id="40962" name="Picture 2" descr="C:\Users\Елена\Downloads\photo_5431454765838700128_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3" y="1810327"/>
            <a:ext cx="3442853" cy="459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Елена\Downloads\photo_5431454765838700110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55" y="1810327"/>
            <a:ext cx="3442854" cy="459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31563" y="2032000"/>
            <a:ext cx="27247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Спортивное общество Россия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27" y="365125"/>
            <a:ext cx="11776363" cy="1325563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Сессия: *Инновационная промышленная медицина и </a:t>
            </a:r>
            <a:r>
              <a:rPr lang="ru-RU" sz="2700" dirty="0" err="1"/>
              <a:t>здоровьесберегающие</a:t>
            </a:r>
            <a:r>
              <a:rPr lang="ru-RU" sz="2700" dirty="0"/>
              <a:t> технологии на рабочем месте</a:t>
            </a:r>
            <a:r>
              <a:rPr lang="ru-RU" sz="2700" dirty="0" smtClean="0"/>
              <a:t>* в рамках ВНОТ</a:t>
            </a:r>
            <a:br>
              <a:rPr lang="ru-RU" sz="2700" dirty="0"/>
            </a:br>
            <a:r>
              <a:rPr lang="ru-RU" sz="2700" dirty="0"/>
              <a:t>Модератор: Яковлева Татьяна Владимировна, первый заместитель руководителя ФМБА России </a:t>
            </a:r>
            <a:br>
              <a:rPr lang="ru-RU" dirty="0"/>
            </a:br>
            <a:endParaRPr lang="ru-RU" dirty="0"/>
          </a:p>
        </p:txBody>
      </p:sp>
      <p:pic>
        <p:nvPicPr>
          <p:cNvPr id="41986" name="Picture 2" descr="C:\Users\Елена\Downloads\photo_5431454765838700135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57" y="1630626"/>
            <a:ext cx="3423607" cy="456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C:\Users\Елена\Downloads\photo_5431454765838700138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073" y="1603663"/>
            <a:ext cx="3435927" cy="45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453" y="1603663"/>
            <a:ext cx="4556992" cy="45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926" y="355455"/>
            <a:ext cx="11021291" cy="1325563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Сессия: *Инновационная промышленная медицина и </a:t>
            </a:r>
            <a:r>
              <a:rPr lang="ru-RU" sz="2700" dirty="0" err="1"/>
              <a:t>здоровьесберегающие</a:t>
            </a:r>
            <a:r>
              <a:rPr lang="ru-RU" sz="2700" dirty="0"/>
              <a:t> технологии на рабочем месте* в рамках ВНОТ</a:t>
            </a:r>
            <a:br>
              <a:rPr lang="ru-RU" sz="2700" dirty="0"/>
            </a:br>
            <a:r>
              <a:rPr lang="ru-RU" sz="2700" dirty="0"/>
              <a:t>Модератор: Яковлева Татьяна Владимировна, первый заместитель руководителя ФМБА России </a:t>
            </a:r>
            <a:endParaRPr lang="ru-RU" sz="2700" dirty="0"/>
          </a:p>
        </p:txBody>
      </p:sp>
      <p:pic>
        <p:nvPicPr>
          <p:cNvPr id="43010" name="Picture 2" descr="C:\Users\Елена\Downloads\photo_5431454765838700139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27" y="1685131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:\Users\Елена\Downloads\photo_5431454765838700140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64" y="1681018"/>
            <a:ext cx="5809672" cy="435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Первая всемирная общественная ассамблея «Мир осознанного единства»</a:t>
            </a:r>
            <a:endParaRPr lang="ru-RU" dirty="0"/>
          </a:p>
        </p:txBody>
      </p:sp>
      <p:pic>
        <p:nvPicPr>
          <p:cNvPr id="44037" name="Picture 5" descr="C:\Users\Елена\Downloads\photo_5431454765838700153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2" y="2273617"/>
            <a:ext cx="3959537" cy="402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C:\Users\Елена\Downloads\photo_5372811157821323497_y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98" y="2253673"/>
            <a:ext cx="3034145" cy="4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7" descr="C:\Users\Елена\Downloads\photo_5431454765838700449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526" y="2253673"/>
            <a:ext cx="4538365" cy="4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Первая всемирная общественная ассамблея «Мир осознанного единства»</a:t>
            </a:r>
            <a:endParaRPr lang="ru-RU" dirty="0"/>
          </a:p>
        </p:txBody>
      </p:sp>
      <p:pic>
        <p:nvPicPr>
          <p:cNvPr id="44034" name="Picture 2" descr="C:\Users\Елена\Downloads\photo_5431454765838700143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1" y="1618310"/>
            <a:ext cx="3654516" cy="487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Users\Елена\Downloads\photo_5431454765838700146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45" y="1602251"/>
            <a:ext cx="2748252" cy="488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C:\Users\Елена\Downloads\photo_5431454765838700149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932" y="1602251"/>
            <a:ext cx="3704359" cy="49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Форум Профессия и Здоровье, Красноярск</a:t>
            </a:r>
            <a:br>
              <a:rPr lang="ru-RU" dirty="0" smtClean="0"/>
            </a:br>
            <a:r>
              <a:rPr lang="ru-RU" dirty="0" smtClean="0"/>
              <a:t>Неделя Здравоохранения , Москва</a:t>
            </a:r>
            <a:endParaRPr lang="ru-RU" dirty="0"/>
          </a:p>
        </p:txBody>
      </p:sp>
      <p:pic>
        <p:nvPicPr>
          <p:cNvPr id="45058" name="Picture 2" descr="C:\Users\Елена\Downloads\photo_5431454765838700159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57" y="1690255"/>
            <a:ext cx="3344249" cy="445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Елена\Downloads\photo_5431454765838700157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981" y="1690254"/>
            <a:ext cx="3373581" cy="449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C:\Users\Елена\Downloads\photo_5431454765838700246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604" y="1655615"/>
            <a:ext cx="3399560" cy="453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Марафон и фестиваль «Рожаем Здоровых»</a:t>
            </a:r>
            <a:endParaRPr lang="ru-RU" dirty="0"/>
          </a:p>
        </p:txBody>
      </p:sp>
      <p:pic>
        <p:nvPicPr>
          <p:cNvPr id="46082" name="Picture 2" descr="C:\Users\Елена\Downloads\photo_5431454765838700166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9" y="1883207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C:\Users\Елена\Downloads\photo_5431454765838700184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50" y="1871133"/>
            <a:ext cx="3272559" cy="436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C:\Users\Елена\Downloads\photo_5431454765838700186_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27" y="1871133"/>
            <a:ext cx="5763491" cy="43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Петербургский международный форум здоровья </a:t>
            </a:r>
            <a:endParaRPr lang="ru-RU" dirty="0"/>
          </a:p>
        </p:txBody>
      </p:sp>
      <p:pic>
        <p:nvPicPr>
          <p:cNvPr id="47106" name="Picture 2" descr="C:\Users\Елена\Downloads\photo_5431454765838700172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12" y="1705553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C:\Users\Елена\Downloads\photo_5431454765838700175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66" y="1708728"/>
            <a:ext cx="3255820" cy="434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C:\Users\Елена\Downloads\photo_5431454765838700207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878" y="1708728"/>
            <a:ext cx="3248891" cy="433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Круглый стол Клуба лидеров Евразийской кооперации и интеграции </a:t>
            </a:r>
            <a:endParaRPr lang="ru-RU" dirty="0"/>
          </a:p>
        </p:txBody>
      </p:sp>
      <p:pic>
        <p:nvPicPr>
          <p:cNvPr id="48130" name="Picture 2" descr="C:\Users\Елена\Downloads\photo_5431454765838700179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1733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Елена\Downloads\photo_5431454765838700180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168" y="1745673"/>
            <a:ext cx="3262745" cy="435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C:\Users\Елена\Downloads\photo_5431454765838700181_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523" y="1743364"/>
            <a:ext cx="3264477" cy="435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2800" y="0"/>
            <a:ext cx="64008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9738" y="1183680"/>
            <a:ext cx="5216525" cy="6244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460"/>
              </a:lnSpc>
            </a:pPr>
            <a:r>
              <a:rPr lang="en-US" sz="20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РОЛЬ КОАЛИЦИИ КАК </a:t>
            </a:r>
            <a:r>
              <a:rPr lang="en-US" sz="2000" b="1" dirty="0">
                <a:solidFill>
                  <a:srgbClr val="26A688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ЦЕНТРА КОМПЕТЕНЦИЙ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439738" y="1973065"/>
            <a:ext cx="5216525" cy="2198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710"/>
              </a:lnSpc>
            </a:pPr>
            <a:r>
              <a:rPr lang="en-US" sz="16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Коалиция выступает промежуточным звеном между</a:t>
            </a:r>
            <a:r>
              <a:rPr lang="en-US" sz="10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:</a:t>
            </a:r>
            <a:endParaRPr lang="en-US" sz="10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37" y="2316560"/>
            <a:ext cx="549672" cy="65960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99344" y="2426494"/>
            <a:ext cx="1894483" cy="15607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210"/>
              </a:lnSpc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Инновационные технологии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7" y="2976166"/>
            <a:ext cx="549672" cy="65960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99344" y="3086100"/>
            <a:ext cx="1782168" cy="15607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210"/>
              </a:lnSpc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Центр компетенций БРИКС</a:t>
            </a:r>
            <a:endParaRPr lang="en-US" sz="14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37" y="3635772"/>
            <a:ext cx="549672" cy="659606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1099344" y="3745707"/>
            <a:ext cx="1673523" cy="15607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210"/>
              </a:lnSpc>
            </a:pPr>
            <a:r>
              <a:rPr lang="en-US" sz="1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Практическое внедрение</a:t>
            </a:r>
            <a:endParaRPr lang="en-US" sz="1400" dirty="0"/>
          </a:p>
        </p:txBody>
      </p:sp>
      <p:sp>
        <p:nvSpPr>
          <p:cNvPr id="11" name="Text 5"/>
          <p:cNvSpPr/>
          <p:nvPr/>
        </p:nvSpPr>
        <p:spPr>
          <a:xfrm>
            <a:off x="439738" y="4419005"/>
            <a:ext cx="5216525" cy="1758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6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Мы превращаем потенциал технологий в конкретные решения</a:t>
            </a:r>
            <a:r>
              <a:rPr lang="en-US" sz="8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:</a:t>
            </a:r>
            <a:endParaRPr lang="en-US" sz="800" dirty="0"/>
          </a:p>
        </p:txBody>
      </p:sp>
      <p:sp>
        <p:nvSpPr>
          <p:cNvPr id="12" name="Text 6"/>
          <p:cNvSpPr/>
          <p:nvPr/>
        </p:nvSpPr>
        <p:spPr>
          <a:xfrm>
            <a:off x="439738" y="4718447"/>
            <a:ext cx="5216525" cy="3516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1375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Организации и системы здоровьесбережения не покупают просто "технологию профилактики" – им нужно решение конкретной проблемы их потребителей</a:t>
            </a:r>
            <a:endParaRPr lang="en-US" sz="1600" dirty="0"/>
          </a:p>
        </p:txBody>
      </p:sp>
      <p:sp>
        <p:nvSpPr>
          <p:cNvPr id="13" name="Text 7"/>
          <p:cNvSpPr/>
          <p:nvPr/>
        </p:nvSpPr>
        <p:spPr>
          <a:xfrm>
            <a:off x="436130" y="5533349"/>
            <a:ext cx="5216525" cy="3516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1375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Коалиция адаптирует универсальные возможности здоровьесберегающих технологий под специфические задачи каждой страны БРИКС</a:t>
            </a:r>
            <a:endParaRPr lang="en-US" sz="1600" dirty="0"/>
          </a:p>
        </p:txBody>
      </p:sp>
      <p:sp>
        <p:nvSpPr>
          <p:cNvPr id="14" name="Text 8"/>
          <p:cNvSpPr/>
          <p:nvPr/>
        </p:nvSpPr>
        <p:spPr>
          <a:xfrm>
            <a:off x="421230" y="6235501"/>
            <a:ext cx="5216525" cy="1758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285750" indent="-285750">
              <a:lnSpc>
                <a:spcPts val="1375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 Semi Bold" pitchFamily="34" charset="0"/>
                <a:ea typeface="Montserrat Semi Bold" pitchFamily="34" charset="-122"/>
                <a:cs typeface="Montserrat Semi Bold" pitchFamily="34" charset="-120"/>
              </a:rPr>
              <a:t>Мы создаем мосты между научными разработками и практикой</a:t>
            </a:r>
            <a:endParaRPr 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7916"/>
            <a:ext cx="12949238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3" y="6480175"/>
            <a:ext cx="29083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IX </a:t>
            </a:r>
            <a:r>
              <a:rPr lang="ru-RU" sz="3200" dirty="0" smtClean="0"/>
              <a:t>Международная научно-практическая конференция «Проблемы защиты прав человека. Обмен лучшими практиками омбудсменов</a:t>
            </a:r>
            <a:endParaRPr lang="ru-RU" sz="3200" dirty="0"/>
          </a:p>
        </p:txBody>
      </p:sp>
      <p:pic>
        <p:nvPicPr>
          <p:cNvPr id="49154" name="Picture 2" descr="C:\Users\Елена\Downloads\photo_5431454765838700188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3" y="1714788"/>
            <a:ext cx="3294297" cy="439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C:\Users\Елена\Downloads\photo_5431454765838700190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73" y="1720273"/>
            <a:ext cx="5874326" cy="44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Конгресс по традиционной медицине в Грозном</a:t>
            </a:r>
            <a:endParaRPr lang="ru-RU" dirty="0"/>
          </a:p>
        </p:txBody>
      </p:sp>
      <p:pic>
        <p:nvPicPr>
          <p:cNvPr id="50178" name="Picture 2" descr="C:\Users\Елена\Downloads\photo_5431454765838700194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57" y="1871807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C:\Users\Елена\Downloads\photo_5431454765838700196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57" y="1865745"/>
            <a:ext cx="3276601" cy="436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C:\Users\Елена\Downloads\photo_5431454765838700195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80" y="1865745"/>
            <a:ext cx="3276600" cy="436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1" y="365125"/>
            <a:ext cx="11757891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Форум промышленников и предпринимателей, Санкт-Петербург</a:t>
            </a:r>
            <a:br>
              <a:rPr lang="ru-RU" sz="3200" dirty="0" smtClean="0"/>
            </a:br>
            <a:r>
              <a:rPr lang="ru-RU" sz="3200" dirty="0" smtClean="0"/>
              <a:t>Подписание соглашения с Комитетом здравоохранения РСПП</a:t>
            </a:r>
            <a:br>
              <a:rPr lang="ru-RU" sz="3200" dirty="0" smtClean="0"/>
            </a:br>
            <a:r>
              <a:rPr lang="ru-RU" sz="3200" dirty="0" smtClean="0"/>
              <a:t>На стенде Промышленной Коалиции БРИКС</a:t>
            </a:r>
            <a:endParaRPr lang="ru-RU" sz="3200" dirty="0"/>
          </a:p>
        </p:txBody>
      </p:sp>
      <p:pic>
        <p:nvPicPr>
          <p:cNvPr id="51202" name="Picture 2" descr="C:\Users\Елена\Downloads\photo_5431454765838700197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27" y="1761065"/>
            <a:ext cx="3292765" cy="439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C:\Users\Елена\Downloads\photo_5431454765838700198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764" y="1736437"/>
            <a:ext cx="3311236" cy="441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5" descr="C:\Users\Елена\Downloads\photo_5431454765838700208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2" y="1736437"/>
            <a:ext cx="3311237" cy="441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C:\Users\Елена\Downloads\photo_5431454765838700209_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46" y="1736437"/>
            <a:ext cx="3311236" cy="441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«Лидер промышленности. Лидер высоких технологий»</a:t>
            </a:r>
            <a:endParaRPr lang="ru-RU" dirty="0"/>
          </a:p>
        </p:txBody>
      </p:sp>
      <p:pic>
        <p:nvPicPr>
          <p:cNvPr id="52226" name="Picture 2" descr="C:\Users\Елена\Downloads\photo_5431454765838700200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2" y="1908752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C:\Users\Елена\Downloads\photo_5431454765838700201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1902691"/>
            <a:ext cx="3276600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C:\Users\Елена\Downloads\photo_5431454765838700202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347" y="1902691"/>
            <a:ext cx="3276600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Подписание соглашений в рамках Международного муниципального форума БРИКС</a:t>
            </a:r>
            <a:endParaRPr lang="ru-RU" dirty="0"/>
          </a:p>
        </p:txBody>
      </p:sp>
      <p:pic>
        <p:nvPicPr>
          <p:cNvPr id="53250" name="Picture 2" descr="C:\Users\Елена\Downloads\photo_5431454765838700203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244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C:\Users\Елена\Downloads\photo_5431454765838700204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002" y="1902691"/>
            <a:ext cx="3255819" cy="434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C:\Users\Елена\Downloads\photo_5431454765838700206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781" y="1902691"/>
            <a:ext cx="3255819" cy="434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Конгресс специалистов БРИКС</a:t>
            </a:r>
            <a:endParaRPr lang="ru-RU" dirty="0"/>
          </a:p>
        </p:txBody>
      </p:sp>
      <p:pic>
        <p:nvPicPr>
          <p:cNvPr id="54274" name="Picture 2" descr="C:\Users\Елена\Downloads\photo_5431454765838700211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28" y="1520824"/>
            <a:ext cx="8227172" cy="462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C:\Users\Елена\Downloads\photo_5431454765838700217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03" y="1514764"/>
            <a:ext cx="3470564" cy="462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63" y="365125"/>
            <a:ext cx="11674763" cy="1325563"/>
          </a:xfrm>
        </p:spPr>
        <p:txBody>
          <a:bodyPr>
            <a:noAutofit/>
          </a:bodyPr>
          <a:lstStyle/>
          <a:p>
            <a:r>
              <a:rPr lang="ru-RU" sz="3200" dirty="0"/>
              <a:t>Международная Ассамблея «Сотрудничество России, Африки и Альянса стран БРИКС в области медицины, реабилитации, </a:t>
            </a:r>
            <a:r>
              <a:rPr lang="ru-RU" sz="3200" dirty="0" err="1"/>
              <a:t>здоровьесбережения</a:t>
            </a:r>
            <a:r>
              <a:rPr lang="ru-RU" sz="3200" dirty="0"/>
              <a:t> и медико-гуманитарного образования»  в рамках </a:t>
            </a:r>
            <a:r>
              <a:rPr lang="ru-RU" sz="3200" dirty="0" err="1"/>
              <a:t>РосБиоТеха</a:t>
            </a:r>
            <a:r>
              <a:rPr lang="ru-RU" sz="3200" dirty="0"/>
              <a:t> 2025</a:t>
            </a:r>
            <a:endParaRPr lang="ru-RU" sz="3200" dirty="0"/>
          </a:p>
        </p:txBody>
      </p:sp>
      <p:pic>
        <p:nvPicPr>
          <p:cNvPr id="55298" name="Picture 2" descr="C:\Users\Елена\Downloads\photo_5431454765838700219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7" y="1862571"/>
            <a:ext cx="772498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C:\Users\Елена\Downloads\photo_5431454765838700222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065" y="1838036"/>
            <a:ext cx="2459563" cy="436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Международная Ассамблея </a:t>
            </a:r>
            <a:r>
              <a:rPr lang="ru-RU" sz="2800" dirty="0"/>
              <a:t>«Сотрудничество России, Африки и Альянса стран БРИКС в области медицины, реабилитации, </a:t>
            </a:r>
            <a:r>
              <a:rPr lang="ru-RU" sz="2800" dirty="0" err="1"/>
              <a:t>здоровьесбережения</a:t>
            </a:r>
            <a:r>
              <a:rPr lang="ru-RU" sz="2800" dirty="0"/>
              <a:t> и медико-гуманитарного образования» </a:t>
            </a:r>
            <a:r>
              <a:rPr lang="ru-RU" sz="2800" dirty="0" smtClean="0"/>
              <a:t> в рамках </a:t>
            </a:r>
            <a:r>
              <a:rPr lang="ru-RU" sz="2800" dirty="0" err="1" smtClean="0"/>
              <a:t>РосБиоТеха</a:t>
            </a:r>
            <a:r>
              <a:rPr lang="ru-RU" sz="2800" dirty="0" smtClean="0"/>
              <a:t> 2025</a:t>
            </a:r>
            <a:endParaRPr lang="ru-RU" sz="2800" dirty="0"/>
          </a:p>
        </p:txBody>
      </p:sp>
      <p:pic>
        <p:nvPicPr>
          <p:cNvPr id="56322" name="Picture 2" descr="C:\Users\Елена\Downloads\photo_5276169609071496271_y (1)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12" y="1807151"/>
            <a:ext cx="3562152" cy="474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C:\Users\Елена\Downloads\photo_5431454765838700224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236" y="1808018"/>
            <a:ext cx="6336146" cy="475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Круглый стол и встреча в клинике РУДН</a:t>
            </a:r>
            <a:br>
              <a:rPr lang="ru-RU" sz="3200" dirty="0" smtClean="0"/>
            </a:br>
            <a:r>
              <a:rPr lang="ru-RU" sz="3200" dirty="0" smtClean="0"/>
              <a:t>Университетская </a:t>
            </a:r>
            <a:r>
              <a:rPr lang="ru-RU" sz="3200" dirty="0"/>
              <a:t>клиника РУДН подписала соглашение о международном сотрудничестве в рамках БРИКС </a:t>
            </a:r>
            <a:endParaRPr lang="ru-RU" sz="3200" dirty="0"/>
          </a:p>
        </p:txBody>
      </p:sp>
      <p:pic>
        <p:nvPicPr>
          <p:cNvPr id="57346" name="Picture 2" descr="C:\Users\Елена\Downloads\photo_5431454765838700226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46" y="1682054"/>
            <a:ext cx="3386660" cy="451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C:\Users\Елена\Downloads\photo_5431454765838700227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4093"/>
            <a:ext cx="6031344" cy="452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Международные встречи в центре </a:t>
            </a:r>
            <a:r>
              <a:rPr lang="ru-RU" dirty="0" err="1" smtClean="0"/>
              <a:t>Здраворос</a:t>
            </a:r>
            <a:endParaRPr lang="ru-RU" dirty="0"/>
          </a:p>
        </p:txBody>
      </p:sp>
      <p:pic>
        <p:nvPicPr>
          <p:cNvPr id="59394" name="Picture 2" descr="C:\Users\Елена\Downloads\photo_5431454765838700228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11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 descr="C:\Users\Елена\Downloads\photo_5431454765838700229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1" y="1754908"/>
            <a:ext cx="5911272" cy="443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/>
          <p:cNvSpPr/>
          <p:nvPr/>
        </p:nvSpPr>
        <p:spPr>
          <a:xfrm>
            <a:off x="4261345" y="1536178"/>
            <a:ext cx="9356683" cy="4674121"/>
          </a:xfrm>
          <a:prstGeom prst="roundRect">
            <a:avLst>
              <a:gd name="adj" fmla="val 8194"/>
            </a:avLst>
          </a:prstGeom>
          <a:solidFill>
            <a:srgbClr val="002F9E">
              <a:alpha val="80000"/>
            </a:srgbClr>
          </a:solidFill>
          <a:ln>
            <a:noFill/>
          </a:ln>
          <a:effectLst>
            <a:outerShdw blurRad="558800" dist="127000" dir="5400000" sx="107000" sy="107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626570" y="5490738"/>
            <a:ext cx="307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Geometria" panose="020B0503020204020204" pitchFamily="34" charset="-52"/>
              </a:rPr>
              <a:t>Председатель КОАЛИЦИИ ЗДОРОВЬЯ БРИКС</a:t>
            </a:r>
            <a:endParaRPr lang="ru-RU" sz="1400" b="1" dirty="0">
              <a:latin typeface="Geometria" panose="020B0503020204020204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82581" y="1962983"/>
            <a:ext cx="592796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Geometria" panose="020B0503020204020204" pitchFamily="34" charset="-52"/>
              </a:rPr>
              <a:t>Елена Владимировна ШУРАЕВА</a:t>
            </a:r>
            <a:endParaRPr lang="ru-RU" sz="2400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eometria" panose="020B0503020204020204" pitchFamily="34" charset="-52"/>
              </a:rPr>
              <a:t>Руководитель Комитета Здравоохранения ОЦДС БРИКС</a:t>
            </a:r>
            <a:endParaRPr lang="ru-RU" sz="1400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eometria" panose="020B0503020204020204" pitchFamily="34" charset="-52"/>
              </a:rPr>
              <a:t>Руководитель Департамента инноваций и авторских технологий Союза «Здоровье Здоровых»</a:t>
            </a:r>
            <a:endParaRPr lang="ru-RU" sz="1400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eometria" panose="020B0503020204020204" pitchFamily="34" charset="-52"/>
              </a:rPr>
              <a:t>Директор АНО «Центр содействия развитию оздоровительных технологий и персонализированной превенции в области здоровьесбережения стран БРИКС»</a:t>
            </a:r>
            <a:endParaRPr lang="ru-RU" sz="1400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eometria" panose="020B0503020204020204" pitchFamily="34" charset="-52"/>
              </a:rPr>
              <a:t>Генеральный директор торгово-производственной компании «</a:t>
            </a:r>
            <a:r>
              <a:rPr lang="ru-RU" sz="1400" dirty="0" err="1">
                <a:solidFill>
                  <a:schemeClr val="bg1"/>
                </a:solidFill>
                <a:latin typeface="Geometria" panose="020B0503020204020204" pitchFamily="34" charset="-52"/>
              </a:rPr>
              <a:t>Альсария</a:t>
            </a:r>
            <a:r>
              <a:rPr lang="ru-RU" sz="1400" dirty="0">
                <a:solidFill>
                  <a:schemeClr val="bg1"/>
                </a:solidFill>
                <a:latin typeface="Geometria" panose="020B0503020204020204" pitchFamily="34" charset="-52"/>
              </a:rPr>
              <a:t>» (медицинские изделия из </a:t>
            </a:r>
            <a:r>
              <a:rPr lang="ru-RU" sz="1400" dirty="0" err="1">
                <a:solidFill>
                  <a:schemeClr val="bg1"/>
                </a:solidFill>
                <a:latin typeface="Geometria" panose="020B0503020204020204" pitchFamily="34" charset="-52"/>
              </a:rPr>
              <a:t>микростеклосфер</a:t>
            </a:r>
            <a:r>
              <a:rPr lang="ru-RU" sz="1400" dirty="0">
                <a:solidFill>
                  <a:schemeClr val="bg1"/>
                </a:solidFill>
                <a:latin typeface="Geometria" panose="020B0503020204020204" pitchFamily="34" charset="-52"/>
              </a:rPr>
              <a:t>)</a:t>
            </a:r>
            <a:endParaRPr lang="ru-RU" sz="1400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eometria" panose="020B0503020204020204" pitchFamily="34" charset="-52"/>
              </a:rPr>
              <a:t>Признанный общественный деятель, врач-терапевт, спикер международных форумов и конгрессов</a:t>
            </a:r>
            <a:endParaRPr lang="ru-RU" sz="1400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eometria" panose="020B0503020204020204" pitchFamily="34" charset="-52"/>
              </a:rPr>
              <a:t>Академик Российской Муниципальной Академии</a:t>
            </a:r>
            <a:endParaRPr lang="ru-RU" sz="1400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just"/>
            <a:endParaRPr lang="ru-RU" dirty="0">
              <a:solidFill>
                <a:schemeClr val="bg1"/>
              </a:solidFill>
              <a:latin typeface="Geometria" panose="020B0503020204020204" pitchFamily="34" charset="-52"/>
            </a:endParaRPr>
          </a:p>
          <a:p>
            <a:pPr algn="just"/>
            <a:endParaRPr lang="ru-RU" dirty="0">
              <a:solidFill>
                <a:schemeClr val="bg1"/>
              </a:solidFill>
              <a:latin typeface="Geometria" panose="020B0503020204020204" pitchFamily="34" charset="-52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82037" y="6469528"/>
            <a:ext cx="2903687" cy="378850"/>
            <a:chOff x="82037" y="6469528"/>
            <a:chExt cx="2903687" cy="378850"/>
          </a:xfrm>
        </p:grpSpPr>
        <p:grpSp>
          <p:nvGrpSpPr>
            <p:cNvPr id="41" name="Группа 40"/>
            <p:cNvGrpSpPr/>
            <p:nvPr/>
          </p:nvGrpSpPr>
          <p:grpSpPr>
            <a:xfrm flipV="1">
              <a:off x="137497" y="6469528"/>
              <a:ext cx="2781907" cy="219211"/>
              <a:chOff x="298828" y="4303776"/>
              <a:chExt cx="7869947" cy="620144"/>
            </a:xfrm>
          </p:grpSpPr>
          <p:pic>
            <p:nvPicPr>
              <p:cNvPr id="52" name="Рисунок 51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7" t="8966" r="8314" b="8275"/>
              <a:stretch>
                <a:fillRect/>
              </a:stretch>
            </p:blipFill>
            <p:spPr>
              <a:xfrm>
                <a:off x="1903168" y="4303776"/>
                <a:ext cx="627033" cy="620144"/>
              </a:xfrm>
              <a:prstGeom prst="ellipse">
                <a:avLst/>
              </a:prstGeom>
            </p:spPr>
          </p:pic>
          <p:pic>
            <p:nvPicPr>
              <p:cNvPr id="53" name="Рисунок 5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521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54" name="Рисунок 5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3" t="5057" r="4176" b="4845"/>
              <a:stretch>
                <a:fillRect/>
              </a:stretch>
            </p:blipFill>
            <p:spPr>
              <a:xfrm>
                <a:off x="3516003" y="4303776"/>
                <a:ext cx="634835" cy="620144"/>
              </a:xfrm>
              <a:prstGeom prst="ellipse">
                <a:avLst/>
              </a:prstGeom>
            </p:spPr>
          </p:pic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030" y="4303776"/>
                <a:ext cx="620144" cy="620144"/>
              </a:xfrm>
              <a:prstGeom prst="ellipse">
                <a:avLst/>
              </a:prstGeom>
            </p:spPr>
          </p:pic>
          <p:pic>
            <p:nvPicPr>
              <p:cNvPr id="56" name="Рисунок 5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8" y="4303776"/>
                <a:ext cx="618979" cy="620144"/>
              </a:xfrm>
              <a:prstGeom prst="ellipse">
                <a:avLst/>
              </a:prstGeom>
            </p:spPr>
          </p:pic>
          <p:pic>
            <p:nvPicPr>
              <p:cNvPr id="57" name="Рисунок 5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639" y="4303776"/>
                <a:ext cx="619701" cy="620144"/>
              </a:xfrm>
              <a:prstGeom prst="ellipse">
                <a:avLst/>
              </a:prstGeom>
            </p:spPr>
          </p:pic>
          <p:pic>
            <p:nvPicPr>
              <p:cNvPr id="58" name="Рисунок 5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9" t="689" r="6355"/>
              <a:stretch>
                <a:fillRect/>
              </a:stretch>
            </p:blipFill>
            <p:spPr>
              <a:xfrm>
                <a:off x="6748843" y="4303776"/>
                <a:ext cx="623015" cy="620144"/>
              </a:xfrm>
              <a:prstGeom prst="ellipse">
                <a:avLst/>
              </a:prstGeom>
            </p:spPr>
          </p:pic>
          <p:pic>
            <p:nvPicPr>
              <p:cNvPr id="59" name="Рисунок 5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3" t="8965" r="10826" b="9425"/>
              <a:stretch>
                <a:fillRect/>
              </a:stretch>
            </p:blipFill>
            <p:spPr>
              <a:xfrm>
                <a:off x="4333667" y="4303776"/>
                <a:ext cx="623636" cy="620144"/>
              </a:xfrm>
              <a:prstGeom prst="ellipse">
                <a:avLst/>
              </a:prstGeom>
            </p:spPr>
          </p:pic>
          <p:pic>
            <p:nvPicPr>
              <p:cNvPr id="60" name="Рисунок 59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9" t="3838" r="3939" b="4243"/>
              <a:stretch>
                <a:fillRect/>
              </a:stretch>
            </p:blipFill>
            <p:spPr>
              <a:xfrm>
                <a:off x="5141642" y="4303776"/>
                <a:ext cx="621504" cy="620144"/>
              </a:xfrm>
              <a:prstGeom prst="ellipse">
                <a:avLst/>
              </a:prstGeom>
            </p:spPr>
          </p:pic>
          <p:pic>
            <p:nvPicPr>
              <p:cNvPr id="61" name="Рисунок 60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633" y="4305778"/>
                <a:ext cx="618142" cy="618142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42" name="Прямоугольник 41"/>
            <p:cNvSpPr/>
            <p:nvPr/>
          </p:nvSpPr>
          <p:spPr>
            <a:xfrm>
              <a:off x="82037" y="6667559"/>
              <a:ext cx="32573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BRA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368619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RUS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669612" y="6667559"/>
              <a:ext cx="31611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IRN 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664238" y="6667559"/>
              <a:ext cx="301686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IND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30704" y="6667559"/>
              <a:ext cx="327334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CHN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1231888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ZAF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1510833" y="6667559"/>
              <a:ext cx="319318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EGY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1789046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2095463" y="6667559"/>
              <a:ext cx="320922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ARE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2371271" y="6667559"/>
              <a:ext cx="314510" cy="180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500" dirty="0">
                  <a:latin typeface="Geometria" panose="020B0503020204020204" pitchFamily="34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ETH</a:t>
              </a:r>
              <a:endParaRPr lang="ru-RU" sz="500" dirty="0">
                <a:latin typeface="Geometria" panose="020B0503020204020204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373315" y="37053"/>
            <a:ext cx="12948360" cy="695136"/>
            <a:chOff x="373315" y="37053"/>
            <a:chExt cx="12948360" cy="695136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15" y="37053"/>
              <a:ext cx="1012673" cy="605442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1477343" y="233502"/>
              <a:ext cx="196691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Health Care Coalition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302650" y="233476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КОАЛИЦИЯ ЗДОРОВЬЯ БРИКС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375967" y="224358"/>
              <a:ext cx="12184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健康联盟（</a:t>
              </a:r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BRICS）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569182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Coalizão de </a:t>
              </a:r>
              <a:r>
                <a:rPr lang="en-US" altLang="ja-JP" sz="900" dirty="0" err="1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Saúde</a:t>
              </a: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 BRICS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444378" y="224358"/>
              <a:ext cx="183014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تشکیلات سلامت تیمکا 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b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</a:br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BRICS</a:t>
              </a:r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  <a:p>
              <a:pPr algn="r"/>
              <a:r>
                <a:rPr lang="ru-RU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 </a:t>
              </a:r>
              <a:endParaRPr lang="ru-RU" altLang="ja-JP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389214" y="237579"/>
              <a:ext cx="15152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تحالف صحة بريكس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0414727" y="224358"/>
              <a:ext cx="2906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chemeClr val="bg1">
                      <a:lumMod val="50000"/>
                    </a:schemeClr>
                  </a:solidFill>
                  <a:latin typeface="Geometria" panose="020B0503020204020204" pitchFamily="34" charset="-52"/>
                </a:rPr>
                <a:t>የብሪክስ የጤና አሰጢር ኮነሊስ</a:t>
              </a:r>
              <a:endParaRPr lang="ru-RU" sz="900" dirty="0">
                <a:solidFill>
                  <a:schemeClr val="bg1">
                    <a:lumMod val="50000"/>
                  </a:schemeClr>
                </a:solidFill>
                <a:latin typeface="Geometria" panose="020B0503020204020204" pitchFamily="34" charset="-5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38" y="1771047"/>
            <a:ext cx="3493971" cy="349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Круглый стол в Медицинском институте ОГУ им Тургенева, Орел</a:t>
            </a:r>
            <a:endParaRPr lang="ru-RU" dirty="0"/>
          </a:p>
        </p:txBody>
      </p:sp>
      <p:pic>
        <p:nvPicPr>
          <p:cNvPr id="60418" name="Picture 2" descr="C:\Users\Елена\Downloads\photo_5431454765838700230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6" y="1899516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C:\Users\Елена\Downloads\photo_5431454765838700231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08" y="1902689"/>
            <a:ext cx="5812753" cy="435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Встречи в ОГУ им И.С. Тургенева, Орел</a:t>
            </a:r>
            <a:endParaRPr lang="ru-RU" dirty="0"/>
          </a:p>
        </p:txBody>
      </p:sp>
      <p:pic>
        <p:nvPicPr>
          <p:cNvPr id="61442" name="Picture 2" descr="C:\Users\Елена\Downloads\photo_5431454765838700232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63" y="1716951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C:\Users\Елена\Downloads\photo_5431454765838700448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330" y="1662544"/>
            <a:ext cx="3304309" cy="440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Подписание соглашения между Коалицией Здоровья БРИКС, Каирским городским университетом и ОГУ им И.С. Тургенева </a:t>
            </a:r>
            <a:endParaRPr lang="ru-RU" sz="3200" dirty="0"/>
          </a:p>
        </p:txBody>
      </p:sp>
      <p:pic>
        <p:nvPicPr>
          <p:cNvPr id="62466" name="Picture 2" descr="C:\Users\Елена\Downloads\photo_5431454765838700237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798" y="1742498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8" y="1728988"/>
            <a:ext cx="5870576" cy="439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C:\Users\Елена\Downloads\photo_5431454765838700240_y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743" y="1838036"/>
            <a:ext cx="6590929" cy="436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Эфиры на </a:t>
            </a:r>
            <a:r>
              <a:rPr lang="ru-RU" dirty="0" err="1" smtClean="0"/>
              <a:t>Медиаметрикс</a:t>
            </a:r>
            <a:endParaRPr lang="ru-RU" dirty="0"/>
          </a:p>
        </p:txBody>
      </p:sp>
      <p:pic>
        <p:nvPicPr>
          <p:cNvPr id="63490" name="Picture 2" descr="C:\Users\Елена\Downloads\photo_5431454765838700239_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46" y="1843953"/>
            <a:ext cx="656805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Запуск вторых детских творческих игр БРИКС. Пресс-конференция Россия сегодня </a:t>
            </a:r>
            <a:endParaRPr lang="ru-RU" dirty="0"/>
          </a:p>
        </p:txBody>
      </p:sp>
      <p:pic>
        <p:nvPicPr>
          <p:cNvPr id="64514" name="Picture 2" descr="C:\Users\Елена\Downloads\photo_5431454765838700241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35" y="1865745"/>
            <a:ext cx="5891819" cy="441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C:\Users\Елена\Downloads\photo_5431454765838700242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637" y="1865745"/>
            <a:ext cx="3403906" cy="441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Запуск вторых детских творческих игр БРИКС. Пресс-конференция Россия сегодня </a:t>
            </a:r>
            <a:endParaRPr lang="ru-RU" dirty="0"/>
          </a:p>
        </p:txBody>
      </p:sp>
      <p:pic>
        <p:nvPicPr>
          <p:cNvPr id="65538" name="Picture 2" descr="C:\Users\Елена\Downloads\photo_5431454765838700243_y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9" y="1881043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C:\Users\Елена\Downloads\photo_5431454765838700244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1" y="1887161"/>
            <a:ext cx="6502399" cy="43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167" y="281997"/>
            <a:ext cx="11264516" cy="1325563"/>
          </a:xfrm>
        </p:spPr>
        <p:txBody>
          <a:bodyPr/>
          <a:lstStyle/>
          <a:p>
            <a:r>
              <a:rPr lang="ru-RU" dirty="0" smtClean="0"/>
              <a:t>Бизнес-встреча с турецкими медицинскими компаниями </a:t>
            </a:r>
            <a:endParaRPr lang="ru-RU" dirty="0"/>
          </a:p>
        </p:txBody>
      </p:sp>
      <p:pic>
        <p:nvPicPr>
          <p:cNvPr id="66562" name="Picture 2" descr="C:\Users\Елена\Downloads\photo_5431454765838700247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94548"/>
            <a:ext cx="3140364" cy="418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C:\Users\Елена\Downloads\photo_5431454765838700248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98" y="1976581"/>
            <a:ext cx="5652654" cy="42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C:\Users\Елена\Downloads\photo_5431454765838700249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098" y="1976581"/>
            <a:ext cx="3179618" cy="42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Международный образовательный альянс стран БРИКС в области искусственного интеллекта</a:t>
            </a:r>
            <a:endParaRPr lang="ru-RU" dirty="0"/>
          </a:p>
        </p:txBody>
      </p:sp>
      <p:pic>
        <p:nvPicPr>
          <p:cNvPr id="67587" name="Picture 3" descr="C:\Users\Елена\Downloads\photo_5431454765838700250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406" y="1840346"/>
            <a:ext cx="3085522" cy="41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C:\Users\Елена\Downloads\photo_5431454765838700251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031"/>
            <a:ext cx="5501792" cy="412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 descr="C:\Users\Елена\Downloads\photo_5431454765838700252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714" y="1840345"/>
            <a:ext cx="3085523" cy="411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09" y="171162"/>
            <a:ext cx="11750963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Конгресс по физической терапии и реабилитации, Каир</a:t>
            </a:r>
            <a:br>
              <a:rPr lang="ru-RU" dirty="0" smtClean="0"/>
            </a:br>
            <a:r>
              <a:rPr lang="ru-RU" dirty="0" smtClean="0"/>
              <a:t>Встреча в Каирском городском университете</a:t>
            </a:r>
            <a:endParaRPr lang="ru-RU" dirty="0"/>
          </a:p>
        </p:txBody>
      </p:sp>
      <p:pic>
        <p:nvPicPr>
          <p:cNvPr id="68610" name="Picture 2" descr="C:\Users\Елена\Downloads\photo_5431454765838700253_y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3971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C:\Users\Елена\Downloads\photo_5431454765838700255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1840342"/>
            <a:ext cx="3288724" cy="438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C:\Users\Елена\Downloads\photo_5431454765838700256_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55" y="1840344"/>
            <a:ext cx="5846620" cy="438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09" y="171162"/>
            <a:ext cx="11750963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Встреча в Каирском городском университете</a:t>
            </a:r>
            <a:br>
              <a:rPr lang="ru-RU" dirty="0" smtClean="0"/>
            </a:br>
            <a:r>
              <a:rPr lang="ru-RU" dirty="0" smtClean="0"/>
              <a:t>Подписание соглашения между клиниками </a:t>
            </a:r>
            <a:r>
              <a:rPr lang="en-US" dirty="0" smtClean="0"/>
              <a:t>CUC</a:t>
            </a:r>
            <a:r>
              <a:rPr lang="ru-RU" dirty="0" smtClean="0"/>
              <a:t> и </a:t>
            </a:r>
            <a:r>
              <a:rPr lang="ru-RU" dirty="0" err="1" smtClean="0"/>
              <a:t>Здраворос</a:t>
            </a:r>
            <a:endParaRPr lang="ru-RU" dirty="0"/>
          </a:p>
        </p:txBody>
      </p:sp>
      <p:pic>
        <p:nvPicPr>
          <p:cNvPr id="69634" name="Picture 2" descr="C:\Users\Елена\Downloads\photo_5431454765838700258_y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3" y="2135909"/>
            <a:ext cx="5338618" cy="40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C:\Users\Елена\Downloads\photo_5377671291277610070_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913" y="2117364"/>
            <a:ext cx="7194087" cy="404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23242</Words>
  <Application>WPS Presentation</Application>
  <PresentationFormat>Произвольный</PresentationFormat>
  <Paragraphs>1700</Paragraphs>
  <Slides>117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117</vt:i4>
      </vt:variant>
    </vt:vector>
  </HeadingPairs>
  <TitlesOfParts>
    <vt:vector size="142" baseType="lpstr">
      <vt:lpstr>Arial</vt:lpstr>
      <vt:lpstr>SimSun</vt:lpstr>
      <vt:lpstr>Wingdings</vt:lpstr>
      <vt:lpstr>Geometria</vt:lpstr>
      <vt:lpstr>Corbel</vt:lpstr>
      <vt:lpstr>Calibri</vt:lpstr>
      <vt:lpstr>Times New Roman</vt:lpstr>
      <vt:lpstr>Geometria</vt:lpstr>
      <vt:lpstr>Barlow Bold</vt:lpstr>
      <vt:lpstr>Segoe Print</vt:lpstr>
      <vt:lpstr>Barlow Bold</vt:lpstr>
      <vt:lpstr>Barlow Bold</vt:lpstr>
      <vt:lpstr>Montserrat Semi Bold</vt:lpstr>
      <vt:lpstr>Montserrat Semi Bold</vt:lpstr>
      <vt:lpstr>Montserrat Semi Bold</vt:lpstr>
      <vt:lpstr>Barlow Light</vt:lpstr>
      <vt:lpstr>Barlow Light</vt:lpstr>
      <vt:lpstr>Barlow Light</vt:lpstr>
      <vt:lpstr>Yu Gothic</vt:lpstr>
      <vt:lpstr>Microsoft YaHei</vt:lpstr>
      <vt:lpstr>Arial Unicode MS</vt:lpstr>
      <vt:lpstr>Calibri Light</vt:lpstr>
      <vt:lpstr>Book Antiqua</vt:lpstr>
      <vt:lpstr>MingLiU-ExtB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Подписано соглашение с Клубом Благородных людей  Сотрудничество с порталом ВСЕБЕРЕМЕННЫМ.РФ </vt:lpstr>
      <vt:lpstr>Сотрудничество с Парламентским клубом и женским собранием</vt:lpstr>
      <vt:lpstr>Круглый стол на площадке Уникальной России</vt:lpstr>
      <vt:lpstr>Сотрудничество с Межрегиональным обществом знатоков конфуцианства</vt:lpstr>
      <vt:lpstr>Взаимодействие с комитетом здравоохранения  ДУМ </vt:lpstr>
      <vt:lpstr>Пресс-конференция в ТАСС – запуск Первых детских творческих игр БРИКС</vt:lpstr>
      <vt:lpstr>Сотрудничество с МСЧ 9 ФМБА России</vt:lpstr>
      <vt:lpstr>Мероприятия в центре Здраворос Эфир в Медтехе</vt:lpstr>
      <vt:lpstr>Форум Древо жизни Выступление на круглом столе в ИФХЭ РАН</vt:lpstr>
      <vt:lpstr>Сотрудничествот с Ассоциацией зимнего плавания Конкурс «За вклад в здоровье нации» Ассоциации заслуженных врачей и наставников России  </vt:lpstr>
      <vt:lpstr>Форум Женщины за здоровое общество </vt:lpstr>
      <vt:lpstr>Запуск Первых детских творческих игр в Китае </vt:lpstr>
      <vt:lpstr>Запуск Первых детских творческих игр в Китае </vt:lpstr>
      <vt:lpstr>V Конгресс по традиционной медицине стран БРИКС  ШОС  ЕАЭС</vt:lpstr>
      <vt:lpstr> Международный женский форум “Курская душа. Доверие. Традиции. Ценности”</vt:lpstr>
      <vt:lpstr>Конференции Здоровый человек, Конференция в Сколково </vt:lpstr>
      <vt:lpstr>Сотрудничество с Белорусской Академией Наук</vt:lpstr>
      <vt:lpstr>III Международный форум «Индустрия здоровьесбережения в пространстве Большой Евразии»</vt:lpstr>
      <vt:lpstr>II Женский деловой форум БРИКС</vt:lpstr>
      <vt:lpstr>II Женский деловой форум БРИКС</vt:lpstr>
      <vt:lpstr>Выставка и форум Госзаказ с Промышленной Коалицией  БРИКС</vt:lpstr>
      <vt:lpstr>Фестиваль “Здоровье в большом городе”</vt:lpstr>
      <vt:lpstr>V Форум «Территория женского счастья»</vt:lpstr>
      <vt:lpstr>V Форум «Территория женского счастья»</vt:lpstr>
      <vt:lpstr>Форум Здравница </vt:lpstr>
      <vt:lpstr>«СОВРЕМЕННЫЕ ТЕХНОЛОГИИ РЕАБИЛИТАЦИИ: ПОБЕДА НАД ТРАВМОЙ»   Круглый стол «Инвестиции в здравоохранение и медицинские услуги»</vt:lpstr>
      <vt:lpstr>Медицинский центр Альтернатива сотрудничает со Здраворос Поддержка соревнований по детской художественной гимнастике</vt:lpstr>
      <vt:lpstr>Фестиваль «Здорово на все 100»</vt:lpstr>
      <vt:lpstr>БРИКС+АРКТИКА «Развитие и сотрудничество в Арктике в рамках БРИКС+»</vt:lpstr>
      <vt:lpstr>Финал Первых детских творческих игр БРИКС</vt:lpstr>
      <vt:lpstr>Финал Первых детских творческих игр БРИКС</vt:lpstr>
      <vt:lpstr>Круглый стол с предпринимателями КНР</vt:lpstr>
      <vt:lpstr>Инвестиционный бизнес-форум</vt:lpstr>
      <vt:lpstr>ПМЭФ</vt:lpstr>
      <vt:lpstr>Международный Конгресс специалистов традиционной медицины Великий шелковый путь, Махачкала</vt:lpstr>
      <vt:lpstr>Подписание соглашений с 1 медицинским центром доктора Азизова и Северо-Кавказским институтом дружбы народов </vt:lpstr>
      <vt:lpstr>Заседание Российской Муниципальной Академии</vt:lpstr>
      <vt:lpstr>Международный медицинский бизнес-форум «Мали–Россия», организованный ассоциацией «Сахельская перспектива» и агентством «Африканская инициатива»</vt:lpstr>
      <vt:lpstr>Сессия: *Инновационная промышленная медицина и здоровьесберегающие технологии на рабочем месте* в рамках ВНОТ Модератор: Яковлева Татьяна Владимировна, первый заместитель руководителя ФМБА России  </vt:lpstr>
      <vt:lpstr>Сессия: *Инновационная промышленная медицина и здоровьесберегающие технологии на рабочем месте* в рамках ВНОТ Модератор: Яковлева Татьяна Владимировна, первый заместитель руководителя ФМБА России </vt:lpstr>
      <vt:lpstr>Первая всемирная общественная ассамблея «Мир осознанного единства»</vt:lpstr>
      <vt:lpstr>Первая всемирная общественная ассамблея «Мир осознанного единства»</vt:lpstr>
      <vt:lpstr>Форум Профессия и Здоровье, Красноярск Неделя Здравоохранения , Москва</vt:lpstr>
      <vt:lpstr>Марафон и фестиваль «Рожаем Здоровых»</vt:lpstr>
      <vt:lpstr>Петербургский международный форум здоровья </vt:lpstr>
      <vt:lpstr>Круглый стол Клуба лидеров Евразийской кооперации и интеграции </vt:lpstr>
      <vt:lpstr>IX Международная научно-практическая конференция «Проблемы защиты прав человека. Обмен лучшими практиками омбудсменов</vt:lpstr>
      <vt:lpstr>Конгресс по традиционной медицине в Грозном</vt:lpstr>
      <vt:lpstr>Форум промышленников и предпринимателей, Санкт-Петербург Подписание соглашения с Комитетом здравоохранения РСПП На стенде Промышленной Коалиции БРИКС</vt:lpstr>
      <vt:lpstr>Конкурс «Лидер промышленности. Лидер высоких технологий»</vt:lpstr>
      <vt:lpstr>Подписание соглашений в рамках Международного муниципального форума БРИКС</vt:lpstr>
      <vt:lpstr>Конгресс специалистов БРИКС</vt:lpstr>
      <vt:lpstr>Международная Ассамблея «Сотрудничество России, Африки и Альянса стран БРИКС в области медицины, реабилитации, здоровьесбережения и медико-гуманитарного образования»  в рамках РосБиоТеха 2025</vt:lpstr>
      <vt:lpstr>Международная Ассамблея «Сотрудничество России, Африки и Альянса стран БРИКС в области медицины, реабилитации, здоровьесбережения и медико-гуманитарного образования»  в рамках РосБиоТеха 2025</vt:lpstr>
      <vt:lpstr>Круглый стол и встреча в клинике РУДН Университетская клиника РУДН подписала соглашение о международном сотрудничестве в рамках БРИКС </vt:lpstr>
      <vt:lpstr>Международные встречи в центре Здраворос</vt:lpstr>
      <vt:lpstr>Круглый стол в Медицинском институте ОГУ им Тургенева, Орел</vt:lpstr>
      <vt:lpstr>Встречи в ОГУ им И.С. Тургенева, Орел</vt:lpstr>
      <vt:lpstr>Подписание соглашения между Коалицией Здоровья БРИКС, Каирским городским университетом и ОГУ им И.С. Тургенева </vt:lpstr>
      <vt:lpstr>Эфиры на Медиаметрикс</vt:lpstr>
      <vt:lpstr>Запуск вторых детских творческих игр БРИКС. Пресс-конференция Россия сегодня </vt:lpstr>
      <vt:lpstr>Запуск вторых детских творческих игр БРИКС. Пресс-конференция Россия сегодня </vt:lpstr>
      <vt:lpstr>Бизнес-встреча с турецкими медицинскими компаниями </vt:lpstr>
      <vt:lpstr>Международный образовательный альянс стран БРИКС в области искусственного интеллекта</vt:lpstr>
      <vt:lpstr>Конгресс по физической терапии и реабилитации, Каир Встреча в Каирском городском университете</vt:lpstr>
      <vt:lpstr>Встреча в Каирском городском университете Подписание соглашения между клиниками CUC и Здраворос</vt:lpstr>
      <vt:lpstr>Конгресс по физической терапии и реабилитации, Каир </vt:lpstr>
      <vt:lpstr>Встреча и переговоры в Каирском городском университете</vt:lpstr>
      <vt:lpstr>Конференция по евразийскому сотрудничеству и развитию, Пекин</vt:lpstr>
      <vt:lpstr>Ассоциация торговли стран АСЕАН</vt:lpstr>
      <vt:lpstr>Визиты в провинции Гуанси</vt:lpstr>
      <vt:lpstr>Круглый стол в больнице традиционной китайской медицины провинции Гуанси</vt:lpstr>
      <vt:lpstr>В курортной зоне Фанчэнган</vt:lpstr>
      <vt:lpstr>В мэрии и научном центре Фанчэнгана</vt:lpstr>
      <vt:lpstr>В деревне долгожителей БАМА</vt:lpstr>
      <vt:lpstr>Встреча в Белорусском государственном Медицинском Университете</vt:lpstr>
      <vt:lpstr>Встреча в Белорусском государственном Медицинском Университете</vt:lpstr>
      <vt:lpstr>В международном университете управления и предпринимательства, Минск</vt:lpstr>
      <vt:lpstr>Международный саммит"Лидерство в развитии международных стандартов традиционной китайской медицины и индустрии здоровья в рамках инициативы "Один пояс - один путь" </vt:lpstr>
      <vt:lpstr>Шураева Е.В выбрана членом комитета Международной Ассоциации сообществ Традиционной китайской медицины</vt:lpstr>
      <vt:lpstr>Международный саммит"Лидерство в развитии международных стандартов традиционной китайской медицины и индустрии здоровья в рамках инициативы "Один пояс - один путь" </vt:lpstr>
      <vt:lpstr>Международный саммит"Лидерство в развитии международных стандартов традиционной китайской медицины и индустрии здоровья в рамках инициативы "Один пояс - один путь" </vt:lpstr>
      <vt:lpstr>В МИД РФ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Valeriia Koliadenko</dc:creator>
  <cp:lastModifiedBy>Марк Аврелий</cp:lastModifiedBy>
  <cp:revision>176</cp:revision>
  <dcterms:created xsi:type="dcterms:W3CDTF">2024-02-09T14:36:00Z</dcterms:created>
  <dcterms:modified xsi:type="dcterms:W3CDTF">2026-01-24T20:40:09Z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007CA60ACA3D4706A712DD1C46D146E5_13</vt:lpwstr>
  </property>
  <property fmtid="{D5CDD505-2E9C-101B-9397-08002B2CF9AE}" pid="3" name="KSOProductBuildVer">
    <vt:lpwstr>1049-12.2.0.23196</vt:lpwstr>
  </property>
</Properties>
</file>