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3"/>
    <p:sldId id="315" r:id="rId4"/>
    <p:sldId id="292" r:id="rId5"/>
    <p:sldId id="297" r:id="rId6"/>
    <p:sldId id="258" r:id="rId7"/>
    <p:sldId id="293" r:id="rId8"/>
    <p:sldId id="316" r:id="rId9"/>
    <p:sldId id="317" r:id="rId10"/>
    <p:sldId id="262" r:id="rId11"/>
    <p:sldId id="259" r:id="rId12"/>
    <p:sldId id="260" r:id="rId13"/>
    <p:sldId id="261" r:id="rId14"/>
    <p:sldId id="267" r:id="rId15"/>
    <p:sldId id="263" r:id="rId16"/>
    <p:sldId id="264" r:id="rId17"/>
    <p:sldId id="265" r:id="rId18"/>
    <p:sldId id="266"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7" r:id="rId37"/>
    <p:sldId id="318" r:id="rId38"/>
    <p:sldId id="319" r:id="rId39"/>
    <p:sldId id="291" r:id="rId40"/>
    <p:sldId id="312" r:id="rId41"/>
    <p:sldId id="298" r:id="rId42"/>
    <p:sldId id="313" r:id="rId43"/>
    <p:sldId id="314" r:id="rId44"/>
    <p:sldId id="311" r:id="rId45"/>
    <p:sldId id="308" r:id="rId46"/>
    <p:sldId id="309" r:id="rId47"/>
    <p:sldId id="303" r:id="rId48"/>
    <p:sldId id="302" r:id="rId49"/>
    <p:sldId id="301" r:id="rId50"/>
    <p:sldId id="300" r:id="rId51"/>
    <p:sldId id="299" r:id="rId52"/>
    <p:sldId id="307" r:id="rId53"/>
    <p:sldId id="306" r:id="rId54"/>
    <p:sldId id="304" r:id="rId55"/>
    <p:sldId id="290" r:id="rId56"/>
    <p:sldId id="285" r:id="rId58"/>
  </p:sldIdLst>
  <p:sldSz cx="12192000"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04" userDrawn="1">
          <p15:clr>
            <a:srgbClr val="A4A3A4"/>
          </p15:clr>
        </p15:guide>
        <p15:guide id="5" orient="horz" pos="3928" userDrawn="1">
          <p15:clr>
            <a:srgbClr val="A4A3A4"/>
          </p15:clr>
        </p15:guide>
        <p15:guide id="6" orient="horz" pos="387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7" autoAdjust="0"/>
    <p:restoredTop sz="85505" autoAdjust="0"/>
  </p:normalViewPr>
  <p:slideViewPr>
    <p:cSldViewPr snapToGrid="0" showGuides="1">
      <p:cViewPr varScale="1">
        <p:scale>
          <a:sx n="72" d="100"/>
          <a:sy n="72" d="100"/>
        </p:scale>
        <p:origin x="606" y="48"/>
      </p:cViewPr>
      <p:guideLst>
        <p:guide pos="416"/>
        <p:guide pos="7256"/>
        <p:guide orient="horz" pos="648"/>
        <p:guide orient="horz" pos="704"/>
        <p:guide orient="horz" pos="3928"/>
        <p:guide orient="horz" pos="3870"/>
      </p:guideLst>
    </p:cSldViewPr>
  </p:slideViewPr>
  <p:outlineViewPr>
    <p:cViewPr>
      <p:scale>
        <a:sx n="33" d="100"/>
        <a:sy n="33" d="100"/>
      </p:scale>
      <p:origin x="0" y="0"/>
    </p:cViewPr>
  </p:outlineViewPr>
  <p:notesTextViewPr>
    <p:cViewPr>
      <p:scale>
        <a:sx n="1" d="1"/>
        <a:sy n="1" d="1"/>
      </p:scale>
      <p:origin x="0" y="0"/>
    </p:cViewPr>
  </p:notesTextViewPr>
  <p:sorterViewPr>
    <p:cViewPr>
      <p:scale>
        <a:sx n="72" d="100"/>
        <a:sy n="72" d="100"/>
      </p:scale>
      <p:origin x="0" y="-3834"/>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2" Type="http://schemas.openxmlformats.org/officeDocument/2006/relationships/tags" Target="tags/tag20.xml"/><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4.xml"/><Relationship Id="rId59" Type="http://schemas.openxmlformats.org/officeDocument/2006/relationships/presProps" Target="presProps.xml"/><Relationship Id="rId58" Type="http://schemas.openxmlformats.org/officeDocument/2006/relationships/slide" Target="slides/slide55.xml"/><Relationship Id="rId57" Type="http://schemas.openxmlformats.org/officeDocument/2006/relationships/notesMaster" Target="notesMasters/notesMaster1.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70EFF-17C6-40B6-BAF8-C064D3EF722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B14B0-2F6B-4779-8640-29A3E8D12A4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endParaRPr lang="zh-CN" altLang="en-US" sz="1200" dirty="0">
              <a:latin typeface="微软雅黑" panose="020B0503020204020204" charset="-122"/>
              <a:ea typeface="微软雅黑" panose="020B0503020204020204" charset="-122"/>
            </a:endParaRPr>
          </a:p>
        </p:txBody>
      </p:sp>
      <p:sp>
        <p:nvSpPr>
          <p:cNvPr id="4" name="灯片编号占位符 3"/>
          <p:cNvSpPr>
            <a:spLocks noGrp="1"/>
          </p:cNvSpPr>
          <p:nvPr>
            <p:ph type="sldNum" sz="quarter" idx="5"/>
          </p:nvPr>
        </p:nvSpPr>
        <p:spPr/>
        <p:txBody>
          <a:bodyPr/>
          <a:lstStyle/>
          <a:p>
            <a:fld id="{00EB14B0-2F6B-4779-8640-29A3E8D12A4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matchingName="Title Slide">
  <p:cSld name="Title Slide">
    <p:bg>
      <p:bgPr>
        <a:solidFill>
          <a:srgbClr val="0F2469"/>
        </a:solidFill>
        <a:effectLst/>
      </p:bgPr>
    </p:bg>
    <p:spTree>
      <p:nvGrpSpPr>
        <p:cNvPr id="1" name=""/>
        <p:cNvGrpSpPr/>
        <p:nvPr/>
      </p:nvGrpSpPr>
      <p:grpSpPr>
        <a:xfrm>
          <a:off x="0" y="0"/>
          <a:ext cx="0" cy="0"/>
          <a:chOff x="0" y="0"/>
          <a:chExt cx="0" cy="0"/>
        </a:xfrm>
      </p:grpSpPr>
      <p:grpSp>
        <p:nvGrpSpPr>
          <p:cNvPr id="35" name="组合 34" descr="384e0ded-60e7-41aa-999d-bf36a237f567"/>
          <p:cNvGrpSpPr/>
          <p:nvPr/>
        </p:nvGrpSpPr>
        <p:grpSpPr>
          <a:xfrm>
            <a:off x="0" y="-329296"/>
            <a:ext cx="12192000" cy="7187296"/>
            <a:chOff x="0" y="-329296"/>
            <a:chExt cx="12192000" cy="7187296"/>
          </a:xfrm>
        </p:grpSpPr>
        <p:sp>
          <p:nvSpPr>
            <p:cNvPr id="11" name="任意多边形: 形状 10" descr="6496ccab-b1e0-4695-8a7f-d3e9bda0ccb8"/>
            <p:cNvSpPr/>
            <p:nvPr/>
          </p:nvSpPr>
          <p:spPr>
            <a:xfrm>
              <a:off x="0" y="-329296"/>
              <a:ext cx="12192000" cy="576076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blipFill>
              <a:blip r:embed="rId2">
                <a:extLst>
                  <a:ext uri="{BEBA8EAE-BF5A-486C-A8C5-ECC9F3942E4B}">
                    <a14:imgProps xmlns:a14="http://schemas.microsoft.com/office/drawing/2010/main">
                      <a14:imgLayer r:embed="rId3">
                        <a14:imgEffect>
                          <a14:brightnessContrast bright="5000" contrast="10000"/>
                        </a14:imgEffect>
                        <a14:imgEffect>
                          <a14:saturation sat="120000"/>
                        </a14:imgEffect>
                        <a14:imgEffect>
                          <a14:sharpenSoften amount="20000"/>
                        </a14:imgEffect>
                      </a14:imgLayer>
                    </a14:imgProps>
                  </a:ext>
                </a:extLst>
              </a:blip>
              <a:stretch>
                <a:fillRect l="-25645" t="-34523" r="-5487" b="-9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任意多边形: 形状 24" descr="2b418fc7-429e-47c5-a9f5-b53f40cec9b1"/>
            <p:cNvSpPr/>
            <p:nvPr/>
          </p:nvSpPr>
          <p:spPr>
            <a:xfrm>
              <a:off x="0" y="4757403"/>
              <a:ext cx="12192000" cy="210059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blipFill>
              <a:blip r:embed="rId4"/>
              <a:stretch>
                <a:fillRect l="-4689" t="24973" r="-10379" b="-26124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29" name="图片 28" descr="b0867680-71e5-4834-af04-faa44395130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11860">
            <a:off x="-37808" y="4102584"/>
            <a:ext cx="4101587" cy="2768254"/>
          </a:xfrm>
          <a:custGeom>
            <a:avLst/>
            <a:gdLst>
              <a:gd name="connsiteX0" fmla="*/ 4101587 w 4101587"/>
              <a:gd name="connsiteY0" fmla="*/ 0 h 2768254"/>
              <a:gd name="connsiteX1" fmla="*/ 4101587 w 4101587"/>
              <a:gd name="connsiteY1" fmla="*/ 2768254 h 2768254"/>
              <a:gd name="connsiteX2" fmla="*/ 2086521 w 4101587"/>
              <a:gd name="connsiteY2" fmla="*/ 2768254 h 2768254"/>
              <a:gd name="connsiteX3" fmla="*/ 0 w 4101587"/>
              <a:gd name="connsiteY3" fmla="*/ 2531669 h 2768254"/>
              <a:gd name="connsiteX4" fmla="*/ 0 w 4101587"/>
              <a:gd name="connsiteY4" fmla="*/ 1603808 h 2768254"/>
              <a:gd name="connsiteX5" fmla="*/ 181852 w 4101587"/>
              <a:gd name="connsiteY5" fmla="*/ 0 h 27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1587" h="2768254">
                <a:moveTo>
                  <a:pt x="4101587" y="0"/>
                </a:moveTo>
                <a:lnTo>
                  <a:pt x="4101587" y="2768254"/>
                </a:lnTo>
                <a:lnTo>
                  <a:pt x="2086521" y="2768254"/>
                </a:lnTo>
                <a:lnTo>
                  <a:pt x="0" y="2531669"/>
                </a:lnTo>
                <a:lnTo>
                  <a:pt x="0" y="1603808"/>
                </a:lnTo>
                <a:lnTo>
                  <a:pt x="181852" y="0"/>
                </a:lnTo>
                <a:close/>
              </a:path>
            </a:pathLst>
          </a:custGeom>
        </p:spPr>
      </p:pic>
      <p:sp>
        <p:nvSpPr>
          <p:cNvPr id="5" name="标题 4" descr="079e2946-fb5f-4532-852f-e0ead5e74532"/>
          <p:cNvSpPr>
            <a:spLocks noGrp="1"/>
          </p:cNvSpPr>
          <p:nvPr>
            <p:ph type="ctrTitle" hasCustomPrompt="1"/>
          </p:nvPr>
        </p:nvSpPr>
        <p:spPr>
          <a:xfrm>
            <a:off x="660400" y="3286467"/>
            <a:ext cx="10858499" cy="986649"/>
          </a:xfrm>
          <a:prstGeom prst="rect">
            <a:avLst/>
          </a:prstGeom>
        </p:spPr>
        <p:txBody>
          <a:bodyPr wrap="square" anchor="b">
            <a:normAutofit/>
          </a:bodyPr>
          <a:lstStyle>
            <a:lvl1pPr algn="ctr">
              <a:lnSpc>
                <a:spcPct val="100000"/>
              </a:lnSpc>
              <a:defRPr sz="5115">
                <a:ln w="19050">
                  <a:noFill/>
                </a:ln>
                <a:solidFill>
                  <a:schemeClr val="tx1"/>
                </a:solidFill>
              </a:defRPr>
            </a:lvl1pPr>
          </a:lstStyle>
          <a:p>
            <a:pPr lvl="0"/>
            <a:r>
              <a:rPr lang="zh-CN" altLang="en-US"/>
              <a:t>Click to add title</a:t>
            </a:r>
            <a:endParaRPr lang="en-US"/>
          </a:p>
        </p:txBody>
      </p:sp>
      <p:sp>
        <p:nvSpPr>
          <p:cNvPr id="9" name="副标题 8" descr="a564221f-35a4-48a8-ae07-ef6760b35ef8"/>
          <p:cNvSpPr>
            <a:spLocks noGrp="1"/>
          </p:cNvSpPr>
          <p:nvPr>
            <p:ph type="subTitle" sz="quarter" idx="1" hasCustomPrompt="1"/>
          </p:nvPr>
        </p:nvSpPr>
        <p:spPr>
          <a:xfrm>
            <a:off x="660400" y="4300203"/>
            <a:ext cx="10858499" cy="757524"/>
          </a:xfrm>
          <a:prstGeom prst="round2DiagRect">
            <a:avLst>
              <a:gd name="adj1" fmla="val 0"/>
              <a:gd name="adj2" fmla="val 0"/>
            </a:avLst>
          </a:prstGeom>
          <a:noFill/>
          <a:ln>
            <a:noFill/>
          </a:ln>
          <a:effectLst/>
        </p:spPr>
        <p:txBody>
          <a:bodyPr vert="horz" wrap="square" lIns="91440" tIns="45720" rIns="91440" bIns="45720" rtlCol="0" anchor="t" anchorCtr="0">
            <a:normAutofit/>
          </a:bodyPr>
          <a:lstStyle>
            <a:lvl1pPr marL="0" indent="0" algn="ctr">
              <a:lnSpc>
                <a:spcPct val="100000"/>
              </a:lnSpc>
              <a:buNone/>
              <a:defRPr lang="en-US" sz="2400" b="0">
                <a:solidFill>
                  <a:schemeClr val="tx1"/>
                </a:solidFill>
                <a:latin typeface="+mj-lt"/>
              </a:defRPr>
            </a:lvl1pPr>
          </a:lstStyle>
          <a:p>
            <a:pPr lvl="0"/>
            <a:r>
              <a:rPr lang="zh-CN" altLang="en-US"/>
              <a:t>Click to add subtitle</a:t>
            </a:r>
            <a:endParaRPr lang="en-US"/>
          </a:p>
        </p:txBody>
      </p:sp>
      <p:sp>
        <p:nvSpPr>
          <p:cNvPr id="4" name="文本占位符 3" descr="0b6bb7ad-0b5c-48b3-b736-1d1a765708c5"/>
          <p:cNvSpPr>
            <a:spLocks noGrp="1"/>
          </p:cNvSpPr>
          <p:nvPr>
            <p:ph type="body" sz="quarter" idx="13" hasCustomPrompt="1"/>
          </p:nvPr>
        </p:nvSpPr>
        <p:spPr>
          <a:xfrm>
            <a:off x="660400" y="5799477"/>
            <a:ext cx="10858500" cy="290582"/>
          </a:xfrm>
          <a:prstGeom prst="roundRect">
            <a:avLst>
              <a:gd name="adj" fmla="val 0"/>
            </a:avLst>
          </a:prstGeom>
          <a:noFill/>
          <a:ln>
            <a:noFill/>
          </a:ln>
        </p:spPr>
        <p:txBody>
          <a:bodyPr wrap="square" lIns="90000" anchor="ctr">
            <a:normAutofit/>
          </a:bodyPr>
          <a:lstStyle>
            <a:lvl1pPr marL="0" indent="0" algn="ctr">
              <a:lnSpc>
                <a:spcPct val="100000"/>
              </a:lnSpc>
              <a:buNone/>
              <a:defRPr sz="1200">
                <a:solidFill>
                  <a:schemeClr val="tx1"/>
                </a:solidFill>
              </a:defRPr>
            </a:lvl1pPr>
          </a:lstStyle>
          <a:p>
            <a:pPr lvl="0"/>
            <a:r>
              <a:rPr lang="zh-CN" altLang="en-US"/>
              <a:t>Presenter name</a:t>
            </a:r>
            <a:endParaRPr lang="en-US"/>
          </a:p>
        </p:txBody>
      </p:sp>
      <p:sp>
        <p:nvSpPr>
          <p:cNvPr id="7" name="文本占位符 6" descr="427737cc-9475-4674-b2f2-216fc6eb4385"/>
          <p:cNvSpPr>
            <a:spLocks noGrp="1"/>
          </p:cNvSpPr>
          <p:nvPr>
            <p:ph type="body" sz="quarter" idx="14" hasCustomPrompt="1"/>
          </p:nvPr>
        </p:nvSpPr>
        <p:spPr>
          <a:xfrm>
            <a:off x="660400" y="5470181"/>
            <a:ext cx="10858500" cy="290582"/>
          </a:xfrm>
          <a:prstGeom prst="roundRect">
            <a:avLst>
              <a:gd name="adj" fmla="val 0"/>
            </a:avLst>
          </a:prstGeom>
          <a:noFill/>
          <a:ln>
            <a:noFill/>
          </a:ln>
        </p:spPr>
        <p:txBody>
          <a:bodyPr wrap="none" anchor="ctr">
            <a:normAutofit/>
          </a:bodyPr>
          <a:lstStyle>
            <a:lvl1pPr marL="0" indent="0" algn="ctr">
              <a:lnSpc>
                <a:spcPct val="100000"/>
              </a:lnSpc>
              <a:buNone/>
              <a:defRPr sz="1200">
                <a:solidFill>
                  <a:schemeClr val="tx1"/>
                </a:solidFill>
              </a:defRPr>
            </a:lvl1pPr>
          </a:lstStyle>
          <a:p>
            <a:pPr lvl="0"/>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descr="cf4704a0-422c-42cf-b0d7-dd4ec3a3f2d3"/>
          <p:cNvSpPr>
            <a:spLocks noGrp="1"/>
          </p:cNvSpPr>
          <p:nvPr>
            <p:ph type="title" hasCustomPrompt="1"/>
          </p:nvPr>
        </p:nvSpPr>
        <p:spPr/>
        <p:txBody>
          <a:bodyPr/>
          <a:lstStyle>
            <a:lvl1pPr>
              <a:defRPr/>
            </a:lvl1pPr>
          </a:lstStyle>
          <a:p>
            <a:pPr lvl="0"/>
            <a:r>
              <a:rPr lang="zh-CN" altLang="en-US"/>
              <a:t>Click to add title</a:t>
            </a:r>
            <a:endParaRPr lang="en-US"/>
          </a:p>
        </p:txBody>
      </p:sp>
      <p:sp>
        <p:nvSpPr>
          <p:cNvPr id="3" name="内容占位符 2" descr="897f29b6-72a5-47ba-be33-c264a90f51a6"/>
          <p:cNvSpPr>
            <a:spLocks noGrp="1"/>
          </p:cNvSpPr>
          <p:nvPr>
            <p:ph idx="1" hasCustomPrompt="1"/>
          </p:nvPr>
        </p:nvSpPr>
        <p:spPr/>
        <p:txBody>
          <a:bodyPr/>
          <a:lstStyle>
            <a:lvl1pPr>
              <a:defRPr/>
            </a:lvl1pPr>
          </a:lstStyle>
          <a:p>
            <a:pPr lvl="0"/>
            <a:r>
              <a:rPr lang="zh-CN" altLang="en-US"/>
              <a:t>Click to add text</a:t>
            </a:r>
            <a:endParaRPr lang="en-US"/>
          </a:p>
          <a:p>
            <a:pPr lvl="1"/>
            <a:r>
              <a:rPr lang="zh-CN" altLang="en-US"/>
              <a:t>Second level</a:t>
            </a:r>
            <a:endParaRPr lang="en-US"/>
          </a:p>
          <a:p>
            <a:pPr lvl="2"/>
            <a:r>
              <a:rPr lang="zh-CN" altLang="en-US"/>
              <a:t>Third level</a:t>
            </a:r>
            <a:endParaRPr lang="en-US"/>
          </a:p>
          <a:p>
            <a:pPr lvl="3"/>
            <a:r>
              <a:rPr lang="zh-CN" altLang="en-US"/>
              <a:t>Fourth level</a:t>
            </a:r>
            <a:endParaRPr lang="en-US"/>
          </a:p>
          <a:p>
            <a:pPr lvl="4"/>
            <a:r>
              <a:rPr lang="zh-CN" altLang="en-US"/>
              <a:t>Fifth level</a:t>
            </a:r>
            <a:endParaRPr lang="en-US"/>
          </a:p>
        </p:txBody>
      </p:sp>
      <p:sp>
        <p:nvSpPr>
          <p:cNvPr id="4" name="日期占位符 3" descr="b1b98920-cabf-4da7-88af-62d33885b3db"/>
          <p:cNvSpPr>
            <a:spLocks noGrp="1"/>
          </p:cNvSpPr>
          <p:nvPr>
            <p:ph type="dt" sz="half" idx="10"/>
          </p:nvPr>
        </p:nvSpPr>
        <p:spPr/>
        <p:txBody>
          <a:bodyPr/>
          <a:lstStyle/>
          <a:p>
            <a:endParaRPr lang="en-US"/>
          </a:p>
        </p:txBody>
      </p:sp>
      <p:sp>
        <p:nvSpPr>
          <p:cNvPr id="5" name="页脚占位符 4" descr="acf11a85-ed9b-43e6-93b3-fbdb8843753f"/>
          <p:cNvSpPr>
            <a:spLocks noGrp="1"/>
          </p:cNvSpPr>
          <p:nvPr>
            <p:ph type="ftr" sz="quarter" idx="11"/>
          </p:nvPr>
        </p:nvSpPr>
        <p:spPr/>
        <p:txBody>
          <a:bodyPr/>
          <a:lstStyle/>
          <a:p>
            <a:endParaRPr lang="en-US"/>
          </a:p>
        </p:txBody>
      </p:sp>
      <p:sp>
        <p:nvSpPr>
          <p:cNvPr id="6" name="灯片编号占位符 5" descr="e2e0f65d-1771-453c-89ee-687ed0144204"/>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matchingName="Agenda">
  <p:cSld name="Agenda">
    <p:spTree>
      <p:nvGrpSpPr>
        <p:cNvPr id="1" name=""/>
        <p:cNvGrpSpPr/>
        <p:nvPr/>
      </p:nvGrpSpPr>
      <p:grpSpPr>
        <a:xfrm>
          <a:off x="0" y="0"/>
          <a:ext cx="0" cy="0"/>
          <a:chOff x="0" y="0"/>
          <a:chExt cx="0" cy="0"/>
        </a:xfrm>
      </p:grpSpPr>
      <p:grpSp>
        <p:nvGrpSpPr>
          <p:cNvPr id="7" name="组合 6" descr="d9e38798-ce74-4436-8517-d6e8a2cd20ba"/>
          <p:cNvGrpSpPr/>
          <p:nvPr/>
        </p:nvGrpSpPr>
        <p:grpSpPr>
          <a:xfrm>
            <a:off x="1" y="1"/>
            <a:ext cx="12191998" cy="6857998"/>
            <a:chOff x="1" y="1"/>
            <a:chExt cx="12191998" cy="6857998"/>
          </a:xfrm>
        </p:grpSpPr>
        <p:sp>
          <p:nvSpPr>
            <p:cNvPr id="8" name="任意多边形: 形状 7" descr="4f17bda4-2888-4ab7-aac7-b50b881abfc1"/>
            <p:cNvSpPr/>
            <p:nvPr/>
          </p:nvSpPr>
          <p:spPr>
            <a:xfrm>
              <a:off x="1" y="1"/>
              <a:ext cx="2639609" cy="3429001"/>
            </a:xfrm>
            <a:custGeom>
              <a:avLst/>
              <a:gdLst>
                <a:gd name="connsiteX0" fmla="*/ 0 w 2639609"/>
                <a:gd name="connsiteY0" fmla="*/ 0 h 3429001"/>
                <a:gd name="connsiteX1" fmla="*/ 1971609 w 2639609"/>
                <a:gd name="connsiteY1" fmla="*/ 0 h 3429001"/>
                <a:gd name="connsiteX2" fmla="*/ 2538383 w 2639609"/>
                <a:gd name="connsiteY2" fmla="*/ 981822 h 3429001"/>
                <a:gd name="connsiteX3" fmla="*/ 2538383 w 2639609"/>
                <a:gd name="connsiteY3" fmla="*/ 1737691 h 3429001"/>
                <a:gd name="connsiteX4" fmla="*/ 1780086 w 2639609"/>
                <a:gd name="connsiteY4" fmla="*/ 3051067 h 3429001"/>
                <a:gd name="connsiteX5" fmla="*/ 1125571 w 2639609"/>
                <a:gd name="connsiteY5" fmla="*/ 3429001 h 3429001"/>
                <a:gd name="connsiteX6" fmla="*/ 0 w 2639609"/>
                <a:gd name="connsiteY6"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609" h="3429001">
                  <a:moveTo>
                    <a:pt x="0" y="0"/>
                  </a:moveTo>
                  <a:lnTo>
                    <a:pt x="1971609" y="0"/>
                  </a:lnTo>
                  <a:lnTo>
                    <a:pt x="2538383" y="981822"/>
                  </a:lnTo>
                  <a:cubicBezTo>
                    <a:pt x="2673351" y="1215715"/>
                    <a:pt x="2673351" y="1503798"/>
                    <a:pt x="2538383" y="1737691"/>
                  </a:cubicBezTo>
                  <a:lnTo>
                    <a:pt x="1780086" y="3051067"/>
                  </a:lnTo>
                  <a:cubicBezTo>
                    <a:pt x="1645119" y="3284958"/>
                    <a:pt x="1395633" y="3429001"/>
                    <a:pt x="1125571" y="3429001"/>
                  </a:cubicBezTo>
                  <a:lnTo>
                    <a:pt x="0" y="3429001"/>
                  </a:ln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schemeClr val="tx1"/>
                </a:solidFill>
              </a:endParaRPr>
            </a:p>
          </p:txBody>
        </p:sp>
        <p:sp>
          <p:nvSpPr>
            <p:cNvPr id="9" name="任意多边形: 形状 8" descr="95f18329-7ac4-4f16-9d70-6d774356c563"/>
            <p:cNvSpPr/>
            <p:nvPr/>
          </p:nvSpPr>
          <p:spPr>
            <a:xfrm>
              <a:off x="10015488" y="4494774"/>
              <a:ext cx="2176511" cy="2349727"/>
            </a:xfrm>
            <a:custGeom>
              <a:avLst/>
              <a:gdLst>
                <a:gd name="connsiteX0" fmla="*/ 1120304 w 2342892"/>
                <a:gd name="connsiteY0" fmla="*/ 0 h 2529350"/>
                <a:gd name="connsiteX1" fmla="*/ 2242404 w 2342892"/>
                <a:gd name="connsiteY1" fmla="*/ 0 h 2529350"/>
                <a:gd name="connsiteX2" fmla="*/ 2316485 w 2342892"/>
                <a:gd name="connsiteY2" fmla="*/ 4918 h 2529350"/>
                <a:gd name="connsiteX3" fmla="*/ 2342892 w 2342892"/>
                <a:gd name="connsiteY3" fmla="*/ 10225 h 2529350"/>
                <a:gd name="connsiteX4" fmla="*/ 2342892 w 2342892"/>
                <a:gd name="connsiteY4" fmla="*/ 2529350 h 2529350"/>
                <a:gd name="connsiteX5" fmla="*/ 489863 w 2342892"/>
                <a:gd name="connsiteY5" fmla="*/ 2529350 h 2529350"/>
                <a:gd name="connsiteX6" fmla="*/ 74895 w 2342892"/>
                <a:gd name="connsiteY6" fmla="*/ 1810622 h 2529350"/>
                <a:gd name="connsiteX7" fmla="*/ 74895 w 2342892"/>
                <a:gd name="connsiteY7" fmla="*/ 1251370 h 2529350"/>
                <a:gd name="connsiteX8" fmla="*/ 635945 w 2342892"/>
                <a:gd name="connsiteY8" fmla="*/ 279627 h 2529350"/>
                <a:gd name="connsiteX9" fmla="*/ 1120304 w 2342892"/>
                <a:gd name="connsiteY9" fmla="*/ 0 h 25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892" h="2529350">
                  <a:moveTo>
                    <a:pt x="1120304" y="0"/>
                  </a:moveTo>
                  <a:lnTo>
                    <a:pt x="2242404" y="0"/>
                  </a:lnTo>
                  <a:cubicBezTo>
                    <a:pt x="2267381" y="0"/>
                    <a:pt x="2292120" y="1666"/>
                    <a:pt x="2316485" y="4918"/>
                  </a:cubicBezTo>
                  <a:lnTo>
                    <a:pt x="2342892" y="10225"/>
                  </a:lnTo>
                  <a:lnTo>
                    <a:pt x="2342892" y="2529350"/>
                  </a:lnTo>
                  <a:lnTo>
                    <a:pt x="489863" y="2529350"/>
                  </a:lnTo>
                  <a:lnTo>
                    <a:pt x="74895" y="1810622"/>
                  </a:lnTo>
                  <a:cubicBezTo>
                    <a:pt x="-24965" y="1637570"/>
                    <a:pt x="-24965" y="1424422"/>
                    <a:pt x="74895" y="1251370"/>
                  </a:cubicBezTo>
                  <a:lnTo>
                    <a:pt x="635945" y="279627"/>
                  </a:lnTo>
                  <a:cubicBezTo>
                    <a:pt x="735900" y="106574"/>
                    <a:pt x="920489" y="0"/>
                    <a:pt x="1120304" y="0"/>
                  </a:cubicBez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schemeClr val="tx1"/>
                </a:solidFill>
              </a:endParaRPr>
            </a:p>
          </p:txBody>
        </p:sp>
        <p:sp>
          <p:nvSpPr>
            <p:cNvPr id="15" name="任意多边形: 形状 14" descr="6b58ee1d-c741-4167-bc2a-b6d592f5774e"/>
            <p:cNvSpPr/>
            <p:nvPr/>
          </p:nvSpPr>
          <p:spPr>
            <a:xfrm rot="5400000">
              <a:off x="9884526" y="5176015"/>
              <a:ext cx="669270" cy="756708"/>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chemeClr val="accent1">
                <a:alpha val="59000"/>
              </a:schemeClr>
            </a:solidFill>
            <a:ln w="12700">
              <a:noFill/>
            </a:ln>
            <a:effectLst/>
          </p:spPr>
          <p:style>
            <a:lnRef idx="1">
              <a:schemeClr val="accent1"/>
            </a:lnRef>
            <a:fillRef idx="0">
              <a:schemeClr val="accent1"/>
            </a:fillRef>
            <a:effectRef idx="0">
              <a:schemeClr val="accent1"/>
            </a:effectRef>
            <a:fontRef idx="minor">
              <a:schemeClr val="tx1"/>
            </a:fontRef>
          </p:style>
          <p:txBody>
            <a:bodyPr rot="0" spcFirstLastPara="0" vert="horz" wrap="square" lIns="180000" tIns="46800" rIns="90000" bIns="46800" numCol="1" spcCol="0" rtlCol="0" fromWordArt="0" anchor="ctr" anchorCtr="0" forceAA="0" compatLnSpc="1">
              <a:normAutofit/>
            </a:bodyPr>
            <a:lstStyle/>
            <a:p>
              <a:pPr algn="ctr"/>
              <a:endParaRPr lang="zh-CN" altLang="en-US" sz="2400" b="1">
                <a:solidFill>
                  <a:schemeClr val="tx1"/>
                </a:solidFill>
              </a:endParaRPr>
            </a:p>
          </p:txBody>
        </p:sp>
        <p:sp>
          <p:nvSpPr>
            <p:cNvPr id="17" name="任意多边形: 形状 16" descr="387e6044-9550-4fb9-9a0d-3411e681b72d"/>
            <p:cNvSpPr/>
            <p:nvPr/>
          </p:nvSpPr>
          <p:spPr>
            <a:xfrm>
              <a:off x="8051799" y="6000771"/>
              <a:ext cx="2280349" cy="857228"/>
            </a:xfrm>
            <a:custGeom>
              <a:avLst/>
              <a:gdLst>
                <a:gd name="connsiteX0" fmla="*/ 786519 w 2454668"/>
                <a:gd name="connsiteY0" fmla="*/ 0 h 922758"/>
                <a:gd name="connsiteX1" fmla="*/ 1668292 w 2454668"/>
                <a:gd name="connsiteY1" fmla="*/ 0 h 922758"/>
                <a:gd name="connsiteX2" fmla="*/ 2048837 w 2454668"/>
                <a:gd name="connsiteY2" fmla="*/ 219737 h 922758"/>
                <a:gd name="connsiteX3" fmla="*/ 2454668 w 2454668"/>
                <a:gd name="connsiteY3" fmla="*/ 922758 h 922758"/>
                <a:gd name="connsiteX4" fmla="*/ 0 w 2454668"/>
                <a:gd name="connsiteY4" fmla="*/ 922758 h 922758"/>
                <a:gd name="connsiteX5" fmla="*/ 405899 w 2454668"/>
                <a:gd name="connsiteY5" fmla="*/ 219737 h 922758"/>
                <a:gd name="connsiteX6" fmla="*/ 786519 w 2454668"/>
                <a:gd name="connsiteY6" fmla="*/ 0 h 92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4668" h="922757">
                  <a:moveTo>
                    <a:pt x="786519" y="0"/>
                  </a:moveTo>
                  <a:lnTo>
                    <a:pt x="1668292" y="0"/>
                  </a:lnTo>
                  <a:cubicBezTo>
                    <a:pt x="1825310" y="0"/>
                    <a:pt x="1970365" y="83748"/>
                    <a:pt x="2048837" y="219737"/>
                  </a:cubicBezTo>
                  <a:lnTo>
                    <a:pt x="2454668" y="922758"/>
                  </a:lnTo>
                  <a:lnTo>
                    <a:pt x="0" y="922758"/>
                  </a:lnTo>
                  <a:lnTo>
                    <a:pt x="405899" y="219737"/>
                  </a:lnTo>
                  <a:cubicBezTo>
                    <a:pt x="484446" y="83748"/>
                    <a:pt x="629501" y="0"/>
                    <a:pt x="786519" y="0"/>
                  </a:cubicBez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b="1">
                <a:solidFill>
                  <a:schemeClr val="tx1"/>
                </a:solidFill>
              </a:endParaRPr>
            </a:p>
          </p:txBody>
        </p:sp>
        <p:sp>
          <p:nvSpPr>
            <p:cNvPr id="18" name="任意多边形: 形状 17" descr="a5c4e442-d8cc-43f5-a4e4-d660a02a7eab"/>
            <p:cNvSpPr/>
            <p:nvPr/>
          </p:nvSpPr>
          <p:spPr>
            <a:xfrm rot="5400000">
              <a:off x="216089" y="3584951"/>
              <a:ext cx="414745" cy="468930"/>
            </a:xfrm>
            <a:custGeom>
              <a:avLst/>
              <a:gdLst>
                <a:gd name="connsiteX0" fmla="*/ 1496663 w 1635382"/>
                <a:gd name="connsiteY0" fmla="*/ 679532 h 1849045"/>
                <a:gd name="connsiteX1" fmla="*/ 432721 w 1635382"/>
                <a:gd name="connsiteY1" fmla="*/ 41167 h 1849045"/>
                <a:gd name="connsiteX2" fmla="*/ 0 w 1635382"/>
                <a:gd name="connsiteY2" fmla="*/ 286245 h 1849045"/>
                <a:gd name="connsiteX3" fmla="*/ 0 w 1635382"/>
                <a:gd name="connsiteY3" fmla="*/ 1562881 h 1849045"/>
                <a:gd name="connsiteX4" fmla="*/ 432721 w 1635382"/>
                <a:gd name="connsiteY4" fmla="*/ 1807864 h 1849045"/>
                <a:gd name="connsiteX5" fmla="*/ 1496568 w 1635382"/>
                <a:gd name="connsiteY5" fmla="*/ 1169594 h 1849045"/>
                <a:gd name="connsiteX6" fmla="*/ 1496663 w 1635382"/>
                <a:gd name="connsiteY6" fmla="*/ 679532 h 184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382" h="1849045">
                  <a:moveTo>
                    <a:pt x="1496663" y="679532"/>
                  </a:moveTo>
                  <a:lnTo>
                    <a:pt x="432721" y="41167"/>
                  </a:lnTo>
                  <a:cubicBezTo>
                    <a:pt x="242316" y="-73133"/>
                    <a:pt x="0" y="64122"/>
                    <a:pt x="0" y="286245"/>
                  </a:cubicBezTo>
                  <a:lnTo>
                    <a:pt x="0" y="1562881"/>
                  </a:lnTo>
                  <a:cubicBezTo>
                    <a:pt x="0" y="1785004"/>
                    <a:pt x="242316" y="1922164"/>
                    <a:pt x="432721" y="1807864"/>
                  </a:cubicBezTo>
                  <a:lnTo>
                    <a:pt x="1496568" y="1169594"/>
                  </a:lnTo>
                  <a:cubicBezTo>
                    <a:pt x="1681639" y="1058532"/>
                    <a:pt x="1681639" y="790499"/>
                    <a:pt x="1496663" y="679532"/>
                  </a:cubicBez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grpSp>
      <p:sp>
        <p:nvSpPr>
          <p:cNvPr id="2" name="标题 1" descr="377b261e-3c92-4462-bafe-e42fa858df51"/>
          <p:cNvSpPr>
            <a:spLocks noGrp="1"/>
          </p:cNvSpPr>
          <p:nvPr>
            <p:ph type="title" hasCustomPrompt="1"/>
          </p:nvPr>
        </p:nvSpPr>
        <p:spPr>
          <a:xfrm>
            <a:off x="800100" y="1605286"/>
            <a:ext cx="1922161" cy="864515"/>
          </a:xfrm>
          <a:prstGeom prst="rect">
            <a:avLst/>
          </a:prstGeom>
          <a:noFill/>
        </p:spPr>
        <p:txBody>
          <a:bodyPr anchor="t" anchorCtr="0">
            <a:normAutofit/>
          </a:bodyPr>
          <a:lstStyle>
            <a:lvl1pPr algn="r">
              <a:defRPr sz="2800">
                <a:solidFill>
                  <a:schemeClr val="tx1"/>
                </a:solidFill>
              </a:defRPr>
            </a:lvl1pPr>
          </a:lstStyle>
          <a:p>
            <a:pPr lvl="0"/>
            <a:r>
              <a:rPr lang="zh-CN" altLang="en-US"/>
              <a:t>Agenda</a:t>
            </a:r>
            <a:endParaRPr lang="en-US"/>
          </a:p>
        </p:txBody>
      </p:sp>
      <p:sp>
        <p:nvSpPr>
          <p:cNvPr id="3" name="内容占位符 2" descr="8440e715-efdf-47ea-b05b-c9bf34345523"/>
          <p:cNvSpPr>
            <a:spLocks noGrp="1"/>
          </p:cNvSpPr>
          <p:nvPr>
            <p:ph sz="quarter" idx="1" hasCustomPrompt="1"/>
          </p:nvPr>
        </p:nvSpPr>
        <p:spPr>
          <a:xfrm>
            <a:off x="2970377" y="1605286"/>
            <a:ext cx="8231021" cy="4071936"/>
          </a:xfrm>
        </p:spPr>
        <p:txBody>
          <a:bodyPr numCol="1"/>
          <a:lstStyle>
            <a:lvl1pPr marL="342900" indent="-342900">
              <a:lnSpc>
                <a:spcPct val="100000"/>
              </a:lnSpc>
              <a:buFont typeface="+mj-lt"/>
              <a:buAutoNum type="arabicPeriod"/>
              <a:defRPr/>
            </a:lvl1pPr>
            <a:lvl2pPr marL="800100" indent="-342900">
              <a:lnSpc>
                <a:spcPct val="100000"/>
              </a:lnSpc>
              <a:buFont typeface="+mj-ea"/>
              <a:buAutoNum type="circleNumDbPlain"/>
              <a:defRPr/>
            </a:lvl2pPr>
            <a:lvl3pPr marL="1257300" indent="-342900">
              <a:lnSpc>
                <a:spcPct val="100000"/>
              </a:lnSpc>
              <a:buFont typeface="+mj-lt"/>
              <a:buAutoNum type="alphaLcParenR"/>
              <a:defRPr/>
            </a:lvl3pPr>
            <a:lvl4pPr>
              <a:lnSpc>
                <a:spcPct val="100000"/>
              </a:lnSpc>
              <a:defRPr/>
            </a:lvl4pPr>
            <a:lvl5pPr>
              <a:lnSpc>
                <a:spcPct val="100000"/>
              </a:lnSpc>
              <a:defRPr/>
            </a:lvl5pPr>
          </a:lstStyle>
          <a:p>
            <a:pPr lvl="0"/>
            <a:r>
              <a:rPr lang="zh-CN" altLang="en-US"/>
              <a:t>Click to add text</a:t>
            </a:r>
            <a:endParaRPr lang="en-US"/>
          </a:p>
          <a:p>
            <a:pPr lvl="1"/>
            <a:r>
              <a:rPr lang="zh-CN" altLang="en-US"/>
              <a:t>Second level</a:t>
            </a:r>
            <a:endParaRPr lang="en-US"/>
          </a:p>
          <a:p>
            <a:pPr lvl="2"/>
            <a:r>
              <a:rPr lang="zh-CN" altLang="en-US"/>
              <a:t>Third level</a:t>
            </a:r>
            <a:endParaRPr lang="en-US"/>
          </a:p>
          <a:p>
            <a:pPr lvl="3"/>
            <a:r>
              <a:rPr lang="zh-CN" altLang="en-US"/>
              <a:t>Fourth level</a:t>
            </a:r>
            <a:endParaRPr lang="en-US"/>
          </a:p>
          <a:p>
            <a:pPr lvl="4"/>
            <a:r>
              <a:rPr lang="zh-CN" altLang="en-US"/>
              <a:t>Fifth level</a:t>
            </a:r>
            <a:endParaRPr lang="en-US"/>
          </a:p>
        </p:txBody>
      </p:sp>
      <p:sp>
        <p:nvSpPr>
          <p:cNvPr id="4" name="日期占位符 3" descr="6d9c9ae6-cd04-4de1-aacc-573700b3d18f"/>
          <p:cNvSpPr>
            <a:spLocks noGrp="1"/>
          </p:cNvSpPr>
          <p:nvPr>
            <p:ph type="dt" sz="half" idx="10"/>
          </p:nvPr>
        </p:nvSpPr>
        <p:spPr/>
        <p:txBody>
          <a:bodyPr/>
          <a:lstStyle>
            <a:lvl1pPr>
              <a:defRPr>
                <a:solidFill>
                  <a:srgbClr val="8E8E8E"/>
                </a:solidFill>
              </a:defRPr>
            </a:lvl1pPr>
          </a:lstStyle>
          <a:p>
            <a:endParaRPr lang="en-US"/>
          </a:p>
        </p:txBody>
      </p:sp>
      <p:sp>
        <p:nvSpPr>
          <p:cNvPr id="5" name="页脚占位符 4" descr="aa2a1df8-c689-47e6-bbd5-f6b7387e8a4d"/>
          <p:cNvSpPr>
            <a:spLocks noGrp="1"/>
          </p:cNvSpPr>
          <p:nvPr>
            <p:ph type="ftr" sz="quarter" idx="11"/>
          </p:nvPr>
        </p:nvSpPr>
        <p:spPr/>
        <p:txBody>
          <a:bodyPr/>
          <a:lstStyle>
            <a:lvl1pPr>
              <a:defRPr>
                <a:solidFill>
                  <a:srgbClr val="8E8E8E"/>
                </a:solidFill>
              </a:defRPr>
            </a:lvl1pPr>
          </a:lstStyle>
          <a:p>
            <a:endParaRPr lang="en-US"/>
          </a:p>
        </p:txBody>
      </p:sp>
      <p:sp>
        <p:nvSpPr>
          <p:cNvPr id="6" name="灯片编号占位符 5" descr="1cd682f8-3425-4e62-a778-7cda18e15d95"/>
          <p:cNvSpPr>
            <a:spLocks noGrp="1"/>
          </p:cNvSpPr>
          <p:nvPr>
            <p:ph type="sldNum" sz="quarter" idx="12"/>
          </p:nvPr>
        </p:nvSpPr>
        <p:spPr/>
        <p:txBody>
          <a:bodyPr/>
          <a:lstStyle>
            <a:lvl1pPr>
              <a:defRPr>
                <a:solidFill>
                  <a:srgbClr val="8E8E8E"/>
                </a:solidFill>
              </a:defRPr>
            </a:lvl1pPr>
          </a:lstStyle>
          <a:p>
            <a:fld id="{C8BB1146-E542-4D4E-B8E9-6919A11DDD48}" type="slidenum">
              <a:rPr lang="en-US" smtClean="0"/>
            </a:fld>
            <a:endParaRPr lang="en-US"/>
          </a:p>
        </p:txBody>
      </p:sp>
      <p:cxnSp>
        <p:nvCxnSpPr>
          <p:cNvPr id="10" name="直接连接符 9" descr="62f443cf-0040-4d57-92e1-1fc10e9d6b81"/>
          <p:cNvCxnSpPr/>
          <p:nvPr/>
        </p:nvCxnSpPr>
        <p:spPr>
          <a:xfrm flipH="1">
            <a:off x="2846319" y="1605285"/>
            <a:ext cx="0" cy="4071937"/>
          </a:xfrm>
          <a:prstGeom prst="line">
            <a:avLst/>
          </a:prstGeom>
          <a:solidFill>
            <a:srgbClr val="FFCC00"/>
          </a:solidFill>
          <a:ln w="3175" cap="flat" cmpd="sng" algn="ctr">
            <a:solidFill>
              <a:schemeClr val="bg1">
                <a:lumMod val="75000"/>
              </a:schemeClr>
            </a:solidFill>
            <a:prstDash val="solid"/>
            <a:round/>
            <a:headEnd type="none" w="med" len="med"/>
            <a:tailEnd type="none" w="med" len="med"/>
          </a:ln>
          <a:effectLst/>
        </p:spPr>
      </p:cxnSp>
      <p:sp>
        <p:nvSpPr>
          <p:cNvPr id="13" name="任意多边形: 形状 12" descr="1187d93d-8e58-489d-8ab5-cb59f41a8ca7"/>
          <p:cNvSpPr>
            <a:spLocks noChangeAspect="1"/>
          </p:cNvSpPr>
          <p:nvPr/>
        </p:nvSpPr>
        <p:spPr bwMode="auto">
          <a:xfrm>
            <a:off x="1851756" y="4761555"/>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bg1">
              <a:lumMod val="85000"/>
            </a:schemeClr>
          </a:solidFill>
          <a:ln>
            <a:noFill/>
          </a:ln>
        </p:spPr>
        <p:txBody>
          <a:bodyPr/>
          <a:lstStyle/>
          <a:p>
            <a:endParaRPr lang="zh-CN" altLang="en-US">
              <a:cs typeface="+mn-ea"/>
              <a:sym typeface="+mn-lt"/>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matchingName="Section Header">
  <p:cSld name="Section Header">
    <p:bg>
      <p:bgRef idx="1001">
        <a:schemeClr val="bg1"/>
      </p:bgRef>
    </p:bg>
    <p:spTree>
      <p:nvGrpSpPr>
        <p:cNvPr id="1" name=""/>
        <p:cNvGrpSpPr/>
        <p:nvPr/>
      </p:nvGrpSpPr>
      <p:grpSpPr>
        <a:xfrm>
          <a:off x="0" y="0"/>
          <a:ext cx="0" cy="0"/>
          <a:chOff x="0" y="0"/>
          <a:chExt cx="0" cy="0"/>
        </a:xfrm>
      </p:grpSpPr>
      <p:sp>
        <p:nvSpPr>
          <p:cNvPr id="23" name="任意多边形: 形状 22" descr="fdf45300-d979-499a-996b-625afbe79b14"/>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blipFill>
            <a:blip r:embed="rId2"/>
            <a:stretch>
              <a:fillRect l="-1911" r="-1048" b="-4856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标题 4" descr="92e82e55-45ac-40ee-a5c3-51eb35de2b69"/>
          <p:cNvSpPr>
            <a:spLocks noGrp="1"/>
          </p:cNvSpPr>
          <p:nvPr>
            <p:ph type="title" hasCustomPrompt="1"/>
          </p:nvPr>
        </p:nvSpPr>
        <p:spPr>
          <a:xfrm>
            <a:off x="2489200" y="1612900"/>
            <a:ext cx="7200900" cy="1210527"/>
          </a:xfrm>
          <a:prstGeom prst="rect">
            <a:avLst/>
          </a:prstGeom>
        </p:spPr>
        <p:txBody>
          <a:bodyPr>
            <a:normAutofit/>
          </a:bodyPr>
          <a:lstStyle>
            <a:lvl1pPr algn="ctr">
              <a:lnSpc>
                <a:spcPct val="100000"/>
              </a:lnSpc>
              <a:defRPr sz="3200"/>
            </a:lvl1pPr>
          </a:lstStyle>
          <a:p>
            <a:pPr lvl="0"/>
            <a:r>
              <a:rPr lang="zh-CN" altLang="en-US"/>
              <a:t>Click to add title</a:t>
            </a:r>
            <a:endParaRPr lang="en-US"/>
          </a:p>
        </p:txBody>
      </p:sp>
      <p:sp>
        <p:nvSpPr>
          <p:cNvPr id="25" name="文本占位符 24" descr="453cb2ca-0b3f-48d3-b77e-c8b0c2bbb197"/>
          <p:cNvSpPr>
            <a:spLocks noGrp="1"/>
          </p:cNvSpPr>
          <p:nvPr>
            <p:ph type="body" sz="quarter" idx="1" hasCustomPrompt="1"/>
          </p:nvPr>
        </p:nvSpPr>
        <p:spPr>
          <a:xfrm>
            <a:off x="2489200" y="2835281"/>
            <a:ext cx="7200900" cy="1104991"/>
          </a:xfrm>
          <a:prstGeom prst="rect">
            <a:avLst/>
          </a:prstGeom>
        </p:spPr>
        <p:txBody>
          <a:bodyPr anchor="t">
            <a:normAutofit/>
          </a:bodyPr>
          <a:lstStyle>
            <a:lvl1pPr marL="0" indent="0" algn="ctr">
              <a:lnSpc>
                <a:spcPct val="120000"/>
              </a:lnSpc>
              <a:buFont typeface="+mj-lt"/>
              <a:buNone/>
              <a:defRPr sz="2000" b="0">
                <a:solidFill>
                  <a:schemeClr val="tx1"/>
                </a:solidFill>
                <a:latin typeface="+mn-lt"/>
              </a:defRPr>
            </a:lvl1pPr>
          </a:lstStyle>
          <a:p>
            <a:pPr lvl="0"/>
            <a:r>
              <a:rPr lang="zh-CN" altLang="en-US"/>
              <a:t>Click to add text</a:t>
            </a:r>
            <a:endParaRPr lang="en-US"/>
          </a:p>
        </p:txBody>
      </p:sp>
      <p:sp>
        <p:nvSpPr>
          <p:cNvPr id="4" name="日期占位符 3" descr="7e6262a6-9c23-4111-8e65-f99d533417c8"/>
          <p:cNvSpPr>
            <a:spLocks noGrp="1"/>
          </p:cNvSpPr>
          <p:nvPr>
            <p:ph type="dt" sz="half" idx="10"/>
          </p:nvPr>
        </p:nvSpPr>
        <p:spPr/>
        <p:txBody>
          <a:bodyPr/>
          <a:lstStyle/>
          <a:p>
            <a:fld id="{2A27A813-B2FD-42E1-9222-83B574E99074}" type="datetime1">
              <a:rPr lang="zh-CN" altLang="en-US" smtClean="0"/>
            </a:fld>
            <a:endParaRPr lang="en-US" altLang="zh-CN"/>
          </a:p>
        </p:txBody>
      </p:sp>
      <p:sp>
        <p:nvSpPr>
          <p:cNvPr id="6" name="页脚占位符 5" descr="cfc56a5a-1b47-4423-92c4-fb83feec07a4"/>
          <p:cNvSpPr>
            <a:spLocks noGrp="1"/>
          </p:cNvSpPr>
          <p:nvPr>
            <p:ph type="ftr" sz="quarter" idx="11"/>
          </p:nvPr>
        </p:nvSpPr>
        <p:spPr/>
        <p:txBody>
          <a:bodyPr/>
          <a:lstStyle/>
          <a:p>
            <a:r>
              <a:rPr lang="en-US" altLang="zh-CN"/>
              <a:t>iSlide</a:t>
            </a:r>
            <a:endParaRPr lang="zh-CN" altLang="en-US"/>
          </a:p>
        </p:txBody>
      </p:sp>
      <p:sp>
        <p:nvSpPr>
          <p:cNvPr id="8" name="灯片编号占位符 7" descr="3488f42a-c2ba-4e5c-b09a-19b23791aa64"/>
          <p:cNvSpPr>
            <a:spLocks noGrp="1"/>
          </p:cNvSpPr>
          <p:nvPr>
            <p:ph type="sldNum" sz="quarter" idx="12"/>
          </p:nvPr>
        </p:nvSpPr>
        <p:spPr/>
        <p:txBody>
          <a:bodyPr/>
          <a:lstStyle/>
          <a:p>
            <a:fld id="{7F65B630-C7FF-41C0-9923-C5E5E29EED81}" type="slidenum">
              <a:rPr lang="en-US" altLang="zh-CN" smtClean="0"/>
            </a:fld>
            <a:endParaRPr lang="en-US" altLang="zh-CN"/>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lstStyle>
            <a:lvl1pPr>
              <a:defRPr/>
            </a:lvl1pPr>
          </a:lstStyle>
          <a:p>
            <a:pPr lvl="0"/>
            <a:r>
              <a:rPr lang="zh-CN" altLang="en-US"/>
              <a:t>Click to add title</a:t>
            </a:r>
            <a:endParaRPr lang="en-US"/>
          </a:p>
        </p:txBody>
      </p:sp>
      <p:sp>
        <p:nvSpPr>
          <p:cNvPr id="3" name="日期占位符 2" descr="a908a99b-2ec5-43c4-9708-81c0b924e3d9"/>
          <p:cNvSpPr>
            <a:spLocks noGrp="1"/>
          </p:cNvSpPr>
          <p:nvPr>
            <p:ph type="dt" sz="half" idx="10"/>
          </p:nvPr>
        </p:nvSpPr>
        <p:spPr/>
        <p:txBody>
          <a:bodyPr/>
          <a:lstStyle/>
          <a:p>
            <a:endParaRPr lang="en-US"/>
          </a:p>
        </p:txBody>
      </p:sp>
      <p:sp>
        <p:nvSpPr>
          <p:cNvPr id="4" name="页脚占位符 3" descr="9b18c4f0-5e4a-40e4-ab3e-4db76c002e77"/>
          <p:cNvSpPr>
            <a:spLocks noGrp="1"/>
          </p:cNvSpPr>
          <p:nvPr>
            <p:ph type="ftr" sz="quarter" idx="11"/>
          </p:nvPr>
        </p:nvSpPr>
        <p:spPr/>
        <p:txBody>
          <a:bodyPr/>
          <a:lstStyle/>
          <a:p>
            <a:endParaRPr lang="en-US"/>
          </a:p>
        </p:txBody>
      </p:sp>
      <p:sp>
        <p:nvSpPr>
          <p:cNvPr id="5" name="灯片编号占位符 4" descr="b6957ee0-0c03-4e8e-9630-a30a0143dde9"/>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日期占位符 1" descr="f73335fb-ee92-43cf-bd87-224d892b4ef7"/>
          <p:cNvSpPr>
            <a:spLocks noGrp="1"/>
          </p:cNvSpPr>
          <p:nvPr>
            <p:ph type="dt" sz="half" idx="10"/>
          </p:nvPr>
        </p:nvSpPr>
        <p:spPr/>
        <p:txBody>
          <a:bodyPr/>
          <a:lstStyle/>
          <a:p>
            <a:endParaRPr lang="en-US"/>
          </a:p>
        </p:txBody>
      </p:sp>
      <p:sp>
        <p:nvSpPr>
          <p:cNvPr id="3" name="页脚占位符 2" descr="59a94541-1d56-4af5-a901-c9ac213371ae"/>
          <p:cNvSpPr>
            <a:spLocks noGrp="1"/>
          </p:cNvSpPr>
          <p:nvPr>
            <p:ph type="ftr" sz="quarter" idx="11"/>
          </p:nvPr>
        </p:nvSpPr>
        <p:spPr/>
        <p:txBody>
          <a:bodyPr/>
          <a:lstStyle/>
          <a:p>
            <a:endParaRPr lang="en-US"/>
          </a:p>
        </p:txBody>
      </p:sp>
      <p:sp>
        <p:nvSpPr>
          <p:cNvPr id="4" name="灯片编号占位符 3" descr="b935c177-a15b-4b3f-8fec-c0ded43bd25a"/>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matchingName="Closing">
  <p:cSld name="Closing">
    <p:bg>
      <p:bgPr>
        <a:solidFill>
          <a:srgbClr val="0F2469"/>
        </a:solidFill>
        <a:effectLst/>
      </p:bgPr>
    </p:bg>
    <p:spTree>
      <p:nvGrpSpPr>
        <p:cNvPr id="1" name=""/>
        <p:cNvGrpSpPr/>
        <p:nvPr/>
      </p:nvGrpSpPr>
      <p:grpSpPr>
        <a:xfrm>
          <a:off x="0" y="0"/>
          <a:ext cx="0" cy="0"/>
          <a:chOff x="0" y="0"/>
          <a:chExt cx="0" cy="0"/>
        </a:xfrm>
      </p:grpSpPr>
      <p:grpSp>
        <p:nvGrpSpPr>
          <p:cNvPr id="15" name="组合 14" descr="d61ae86a-a9c8-421e-86fe-6e6cc288f081"/>
          <p:cNvGrpSpPr/>
          <p:nvPr/>
        </p:nvGrpSpPr>
        <p:grpSpPr>
          <a:xfrm>
            <a:off x="0" y="-329296"/>
            <a:ext cx="12192000" cy="7187296"/>
            <a:chOff x="0" y="-329296"/>
            <a:chExt cx="12192000" cy="7187296"/>
          </a:xfrm>
        </p:grpSpPr>
        <p:sp>
          <p:nvSpPr>
            <p:cNvPr id="16" name="任意多边形: 形状 15" descr="dd9a994c-e01f-45bd-bcd2-cb2dd45808b8"/>
            <p:cNvSpPr/>
            <p:nvPr/>
          </p:nvSpPr>
          <p:spPr>
            <a:xfrm>
              <a:off x="0" y="-329296"/>
              <a:ext cx="12192000" cy="576076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blipFill>
              <a:blip r:embed="rId2">
                <a:extLst>
                  <a:ext uri="{BEBA8EAE-BF5A-486C-A8C5-ECC9F3942E4B}">
                    <a14:imgProps xmlns:a14="http://schemas.microsoft.com/office/drawing/2010/main">
                      <a14:imgLayer r:embed="rId3">
                        <a14:imgEffect>
                          <a14:brightnessContrast bright="5000" contrast="10000"/>
                        </a14:imgEffect>
                        <a14:imgEffect>
                          <a14:saturation sat="120000"/>
                        </a14:imgEffect>
                        <a14:imgEffect>
                          <a14:sharpenSoften amount="20000"/>
                        </a14:imgEffect>
                      </a14:imgLayer>
                    </a14:imgProps>
                  </a:ext>
                </a:extLst>
              </a:blip>
              <a:stretch>
                <a:fillRect l="-25645" t="-34523" r="-5487" b="-9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任意多边形: 形状 16" descr="550b5f5c-732e-4acf-825f-2c396b99fc1f"/>
            <p:cNvSpPr/>
            <p:nvPr/>
          </p:nvSpPr>
          <p:spPr>
            <a:xfrm>
              <a:off x="0" y="4757403"/>
              <a:ext cx="12192000" cy="210059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blipFill>
              <a:blip r:embed="rId4"/>
              <a:stretch>
                <a:fillRect l="-4689" t="24973" r="-10379" b="-26124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5" name="标题 4" descr="fb327a28-cfbd-4182-acd3-6b78d8326d13"/>
          <p:cNvSpPr>
            <a:spLocks noGrp="1"/>
          </p:cNvSpPr>
          <p:nvPr>
            <p:ph type="title" hasCustomPrompt="1"/>
          </p:nvPr>
        </p:nvSpPr>
        <p:spPr>
          <a:xfrm>
            <a:off x="2933700" y="2193705"/>
            <a:ext cx="6311902" cy="1613417"/>
          </a:xfrm>
          <a:prstGeom prst="rect">
            <a:avLst/>
          </a:prstGeom>
        </p:spPr>
        <p:txBody>
          <a:bodyPr wrap="square" anchor="b">
            <a:noAutofit/>
          </a:bodyPr>
          <a:lstStyle>
            <a:lvl1pPr algn="ctr">
              <a:lnSpc>
                <a:spcPct val="100000"/>
              </a:lnSpc>
              <a:defRPr sz="6000">
                <a:ln w="19050">
                  <a:noFill/>
                </a:ln>
                <a:solidFill>
                  <a:schemeClr val="tx1"/>
                </a:solidFill>
              </a:defRPr>
            </a:lvl1pPr>
          </a:lstStyle>
          <a:p>
            <a:pPr lvl="0"/>
            <a:r>
              <a:rPr lang="zh-CN" altLang="en-US"/>
              <a:t>Click to add title</a:t>
            </a:r>
            <a:endParaRPr lang="en-US"/>
          </a:p>
        </p:txBody>
      </p:sp>
      <p:sp>
        <p:nvSpPr>
          <p:cNvPr id="4" name="文本占位符 3" descr="89692481-a2c7-4cbb-ab94-f6adce37351c"/>
          <p:cNvSpPr>
            <a:spLocks noGrp="1"/>
          </p:cNvSpPr>
          <p:nvPr>
            <p:ph type="body" sz="quarter" idx="13" hasCustomPrompt="1"/>
          </p:nvPr>
        </p:nvSpPr>
        <p:spPr>
          <a:xfrm>
            <a:off x="2933699" y="5311991"/>
            <a:ext cx="6311902" cy="290582"/>
          </a:xfrm>
          <a:prstGeom prst="roundRect">
            <a:avLst>
              <a:gd name="adj" fmla="val 0"/>
            </a:avLst>
          </a:prstGeom>
          <a:noFill/>
          <a:ln>
            <a:noFill/>
          </a:ln>
        </p:spPr>
        <p:txBody>
          <a:bodyPr wrap="square" lIns="90000" anchor="ctr">
            <a:normAutofit/>
          </a:bodyPr>
          <a:lstStyle>
            <a:lvl1pPr marL="0" indent="0" algn="ctr">
              <a:lnSpc>
                <a:spcPct val="100000"/>
              </a:lnSpc>
              <a:buNone/>
              <a:defRPr sz="1200">
                <a:solidFill>
                  <a:schemeClr val="tx1"/>
                </a:solidFill>
              </a:defRPr>
            </a:lvl1pPr>
          </a:lstStyle>
          <a:p>
            <a:pPr lvl="0"/>
            <a:r>
              <a:rPr lang="zh-CN" altLang="en-US"/>
              <a:t>Presenter name</a:t>
            </a:r>
            <a:endParaRPr lang="en-US"/>
          </a:p>
        </p:txBody>
      </p:sp>
      <p:sp>
        <p:nvSpPr>
          <p:cNvPr id="7" name="文本占位符 6" descr="c54ac499-cee0-491f-b555-7d52623b8206"/>
          <p:cNvSpPr>
            <a:spLocks noGrp="1"/>
          </p:cNvSpPr>
          <p:nvPr>
            <p:ph type="body" sz="quarter" idx="14" hasCustomPrompt="1"/>
          </p:nvPr>
        </p:nvSpPr>
        <p:spPr>
          <a:xfrm>
            <a:off x="2933699" y="5007547"/>
            <a:ext cx="6311902" cy="290582"/>
          </a:xfrm>
          <a:prstGeom prst="roundRect">
            <a:avLst>
              <a:gd name="adj" fmla="val 0"/>
            </a:avLst>
          </a:prstGeom>
          <a:noFill/>
          <a:ln>
            <a:noFill/>
          </a:ln>
        </p:spPr>
        <p:txBody>
          <a:bodyPr wrap="none" anchor="ctr">
            <a:normAutofit/>
          </a:bodyPr>
          <a:lstStyle>
            <a:lvl1pPr marL="0" indent="0" algn="ctr">
              <a:lnSpc>
                <a:spcPct val="100000"/>
              </a:lnSpc>
              <a:buNone/>
              <a:defRPr sz="1200">
                <a:solidFill>
                  <a:schemeClr val="tx1"/>
                </a:solidFill>
              </a:defRPr>
            </a:lvl1pPr>
          </a:lstStyle>
          <a:p>
            <a:pPr lvl="0"/>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3.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gs>
            <a:gs pos="100000">
              <a:schemeClr val="accent5">
                <a:lumMod val="50000"/>
              </a:schemeClr>
            </a:gs>
          </a:gsLst>
          <a:lin ang="5400000" scaled="1"/>
        </a:gradFill>
        <a:effectLst/>
      </p:bgPr>
    </p:bg>
    <p:spTree>
      <p:nvGrpSpPr>
        <p:cNvPr id="1" name=""/>
        <p:cNvGrpSpPr/>
        <p:nvPr/>
      </p:nvGrpSpPr>
      <p:grpSpPr>
        <a:xfrm>
          <a:off x="0" y="0"/>
          <a:ext cx="0" cy="0"/>
          <a:chOff x="0" y="0"/>
          <a:chExt cx="0" cy="0"/>
        </a:xfrm>
      </p:grpSpPr>
      <p:sp>
        <p:nvSpPr>
          <p:cNvPr id="12" name="任意多边形: 形状 11"/>
          <p:cNvSpPr/>
          <p:nvPr/>
        </p:nvSpPr>
        <p:spPr>
          <a:xfrm>
            <a:off x="0" y="5353050"/>
            <a:ext cx="12192000" cy="1504950"/>
          </a:xfrm>
          <a:custGeom>
            <a:avLst/>
            <a:gdLst>
              <a:gd name="connsiteX0" fmla="*/ 0 w 12192000"/>
              <a:gd name="connsiteY0" fmla="*/ 0 h 1910097"/>
              <a:gd name="connsiteX1" fmla="*/ 12192000 w 12192000"/>
              <a:gd name="connsiteY1" fmla="*/ 0 h 1910097"/>
              <a:gd name="connsiteX2" fmla="*/ 12192000 w 12192000"/>
              <a:gd name="connsiteY2" fmla="*/ 1910097 h 1910097"/>
              <a:gd name="connsiteX3" fmla="*/ 0 w 12192000"/>
              <a:gd name="connsiteY3" fmla="*/ 1910097 h 1910097"/>
            </a:gdLst>
            <a:ahLst/>
            <a:cxnLst>
              <a:cxn ang="0">
                <a:pos x="connsiteX0" y="connsiteY0"/>
              </a:cxn>
              <a:cxn ang="0">
                <a:pos x="connsiteX1" y="connsiteY1"/>
              </a:cxn>
              <a:cxn ang="0">
                <a:pos x="connsiteX2" y="connsiteY2"/>
              </a:cxn>
              <a:cxn ang="0">
                <a:pos x="connsiteX3" y="connsiteY3"/>
              </a:cxn>
            </a:cxnLst>
            <a:rect l="l" t="t" r="r" b="b"/>
            <a:pathLst>
              <a:path w="12192000" h="1910097">
                <a:moveTo>
                  <a:pt x="0" y="0"/>
                </a:moveTo>
                <a:lnTo>
                  <a:pt x="12192000" y="0"/>
                </a:lnTo>
                <a:lnTo>
                  <a:pt x="12192000" y="1910097"/>
                </a:lnTo>
                <a:lnTo>
                  <a:pt x="0" y="1910097"/>
                </a:lnTo>
                <a:close/>
              </a:path>
            </a:pathLst>
          </a:custGeom>
          <a:blipFill>
            <a:blip r:embed="rId8">
              <a:alphaModFix amt="45000"/>
            </a:blip>
            <a:stretch>
              <a:fillRect l="-3439" t="9838" r="-11629" b="-33663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占位符 1"/>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pPr lvl="0"/>
            <a:r>
              <a:rPr lang="zh-CN" altLang="en-US"/>
              <a:t>Click to add title</a:t>
            </a:r>
            <a:endParaRPr lang="en-US"/>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zh-CN" altLang="en-US"/>
              <a:t>Click to add text</a:t>
            </a:r>
            <a:endParaRPr lang="en-US"/>
          </a:p>
          <a:p>
            <a:pPr lvl="1"/>
            <a:r>
              <a:rPr lang="zh-CN" altLang="en-US"/>
              <a:t>Second level</a:t>
            </a:r>
            <a:endParaRPr lang="en-US"/>
          </a:p>
          <a:p>
            <a:pPr lvl="2"/>
            <a:r>
              <a:rPr lang="zh-CN" altLang="en-US"/>
              <a:t>Third level</a:t>
            </a:r>
            <a:endParaRPr lang="en-US"/>
          </a:p>
          <a:p>
            <a:pPr lvl="3"/>
            <a:r>
              <a:rPr lang="zh-CN" altLang="en-US"/>
              <a:t>Fourth level</a:t>
            </a:r>
            <a:endParaRPr lang="en-US"/>
          </a:p>
          <a:p>
            <a:pPr lvl="4"/>
            <a:r>
              <a:rPr lang="zh-CN" altLang="en-US"/>
              <a:t>Fifth level</a:t>
            </a:r>
            <a:endParaRPr lang="en-US"/>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000">
                <a:solidFill>
                  <a:schemeClr val="tx1">
                    <a:tint val="75000"/>
                  </a:schemeClr>
                </a:solidFill>
              </a:defRPr>
            </a:lvl1pPr>
          </a:lstStyle>
          <a:p>
            <a:fld id="{C8BB1146-E542-4D4E-B8E9-6919A11DDD48}" type="slidenum">
              <a:rPr lang="en-US" smtClean="0"/>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0" Type="http://schemas.openxmlformats.org/officeDocument/2006/relationships/slideLayout" Target="../slideLayouts/slideLayout5.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1.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3.png"/><Relationship Id="rId1"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25.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29.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4.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6.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8.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2.png"/><Relationship Id="rId1" Type="http://schemas.openxmlformats.org/officeDocument/2006/relationships/image" Target="../media/image41.png"/></Relationships>
</file>

<file path=ppt/slides/_rels/slide54.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5" Type="http://schemas.openxmlformats.org/officeDocument/2006/relationships/notesSlide" Target="../notesSlides/notesSlide1.xml"/><Relationship Id="rId14" Type="http://schemas.openxmlformats.org/officeDocument/2006/relationships/slideLayout" Target="../slideLayouts/slideLayout5.xml"/><Relationship Id="rId13" Type="http://schemas.openxmlformats.org/officeDocument/2006/relationships/image" Target="../media/image55.GIF"/><Relationship Id="rId12" Type="http://schemas.openxmlformats.org/officeDocument/2006/relationships/image" Target="../media/image54.png"/><Relationship Id="rId11" Type="http://schemas.openxmlformats.org/officeDocument/2006/relationships/image" Target="../media/image53.png"/><Relationship Id="rId10" Type="http://schemas.openxmlformats.org/officeDocument/2006/relationships/image" Target="../media/image52.png"/><Relationship Id="rId1"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descr="079e2946-fb5f-4532-852f-e0ead5e74532"/>
          <p:cNvSpPr>
            <a:spLocks noGrp="1"/>
          </p:cNvSpPr>
          <p:nvPr>
            <p:ph type="ctrTitle" hasCustomPrompt="1"/>
          </p:nvPr>
        </p:nvSpPr>
        <p:spPr/>
        <p:txBody>
          <a:bodyPr anchorCtr="0">
            <a:normAutofit fontScale="90000"/>
          </a:bodyPr>
          <a:lstStyle/>
          <a:p>
            <a:pPr algn="ctr">
              <a:lnSpc>
                <a:spcPct val="100000"/>
              </a:lnSpc>
              <a:spcBef>
                <a:spcPct val="0"/>
              </a:spcBef>
            </a:pPr>
            <a:r>
              <a:rPr lang="en-US" sz="5115" b="1" i="0" u="none">
                <a:solidFill>
                  <a:srgbClr val="FFFFFF"/>
                </a:solidFill>
                <a:ea typeface="微软雅黑" panose="020B0503020204020204" charset="-122"/>
              </a:rPr>
              <a:t>万里茶道文化带国际品牌文旅推广计划——万里茶道万里行</a:t>
            </a:r>
            <a:br>
              <a:rPr lang="en-US" sz="5115" b="1" i="0" u="none">
                <a:solidFill>
                  <a:srgbClr val="FFFFFF"/>
                </a:solidFill>
                <a:ea typeface="微软雅黑" panose="020B0503020204020204" charset="-122"/>
              </a:rPr>
            </a:br>
            <a:r>
              <a:rPr lang="en-US" altLang="en-US" sz="2220">
                <a:solidFill>
                  <a:srgbClr val="FFFFFF"/>
                </a:solidFill>
                <a:ea typeface="微软雅黑" panose="020B0503020204020204" charset="-122"/>
                <a:sym typeface="+mn-ea"/>
              </a:rPr>
              <a:t>Международная</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программа</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по</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продвижению</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туристического</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бренда</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культурного</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коридора</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«Длинной</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чайной</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дороги»</a:t>
            </a:r>
            <a:r>
              <a:rPr lang="en-US" altLang="zh-CN" sz="2220">
                <a:solidFill>
                  <a:srgbClr val="FFFFFF"/>
                </a:solidFill>
                <a:ea typeface="微软雅黑" panose="020B0503020204020204" charset="-122"/>
                <a:sym typeface="+mn-ea"/>
              </a:rPr>
              <a:t> — </a:t>
            </a:r>
            <a:r>
              <a:rPr lang="en-US" altLang="en-US" sz="2220">
                <a:solidFill>
                  <a:srgbClr val="FFFFFF"/>
                </a:solidFill>
                <a:ea typeface="微软雅黑" panose="020B0503020204020204" charset="-122"/>
                <a:sym typeface="+mn-ea"/>
              </a:rPr>
              <a:t>Путешествие</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по</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всей</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Длинной</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чайной</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дороге</a:t>
            </a:r>
            <a:endParaRPr lang="en-US" sz="2220" b="1" i="0" u="none">
              <a:solidFill>
                <a:srgbClr val="FFFFFF"/>
              </a:solidFill>
              <a:ea typeface="微软雅黑" panose="020B0503020204020204" charset="-122"/>
            </a:endParaRPr>
          </a:p>
        </p:txBody>
      </p:sp>
      <p:sp>
        <p:nvSpPr>
          <p:cNvPr id="9" name="副标题 8" descr="a564221f-35a4-48a8-ae07-ef6760b35ef8"/>
          <p:cNvSpPr>
            <a:spLocks noGrp="1"/>
          </p:cNvSpPr>
          <p:nvPr>
            <p:ph type="subTitle" sz="quarter" idx="1" hasCustomPrompt="1"/>
          </p:nvPr>
        </p:nvSpPr>
        <p:spPr/>
        <p:txBody>
          <a:bodyPr anchorCtr="0">
            <a:normAutofit fontScale="70000"/>
          </a:bodyPr>
          <a:lstStyle/>
          <a:p>
            <a:pPr algn="ctr">
              <a:lnSpc>
                <a:spcPct val="100000"/>
              </a:lnSpc>
              <a:spcBef>
                <a:spcPts val="1000"/>
              </a:spcBef>
            </a:pPr>
            <a:r>
              <a:rPr lang="en-US" sz="2400" b="0" i="0" u="none" dirty="0" err="1">
                <a:solidFill>
                  <a:srgbClr val="FFFFFF"/>
                </a:solidFill>
                <a:ea typeface="微软雅黑" panose="020B0503020204020204" charset="-122"/>
              </a:rPr>
              <a:t>重振欧亚世纪动脉·共织万里茶道文明纽带</a:t>
            </a:r>
            <a:endParaRPr lang="en-US" sz="2400" b="0" i="0" u="none" dirty="0" err="1">
              <a:solidFill>
                <a:srgbClr val="FFFFFF"/>
              </a:solidFill>
              <a:ea typeface="微软雅黑" panose="020B0503020204020204" charset="-122"/>
            </a:endParaRPr>
          </a:p>
          <a:p>
            <a:pPr algn="ctr">
              <a:lnSpc>
                <a:spcPct val="100000"/>
              </a:lnSpc>
              <a:spcBef>
                <a:spcPts val="1000"/>
              </a:spcBef>
            </a:pPr>
            <a:r>
              <a:rPr altLang="en-US">
                <a:solidFill>
                  <a:srgbClr val="FFFFFF"/>
                </a:solidFill>
                <a:ea typeface="微软雅黑" panose="020B0503020204020204" charset="-122"/>
                <a:sym typeface="+mn-ea"/>
              </a:rPr>
              <a:t>Восстановить</a:t>
            </a:r>
            <a:r>
              <a:rPr altLang="zh-CN">
                <a:solidFill>
                  <a:srgbClr val="FFFFFF"/>
                </a:solidFill>
                <a:ea typeface="微软雅黑" panose="020B0503020204020204" charset="-122"/>
                <a:sym typeface="+mn-ea"/>
              </a:rPr>
              <a:t> </a:t>
            </a:r>
            <a:r>
              <a:rPr altLang="en-US">
                <a:solidFill>
                  <a:srgbClr val="FFFFFF"/>
                </a:solidFill>
                <a:ea typeface="微软雅黑" panose="020B0503020204020204" charset="-122"/>
                <a:sym typeface="+mn-ea"/>
              </a:rPr>
              <a:t>эврразийскую</a:t>
            </a:r>
            <a:r>
              <a:rPr altLang="zh-CN">
                <a:solidFill>
                  <a:srgbClr val="FFFFFF"/>
                </a:solidFill>
                <a:ea typeface="微软雅黑" panose="020B0503020204020204" charset="-122"/>
                <a:sym typeface="+mn-ea"/>
              </a:rPr>
              <a:t> </a:t>
            </a:r>
            <a:r>
              <a:rPr altLang="en-US">
                <a:solidFill>
                  <a:srgbClr val="FFFFFF"/>
                </a:solidFill>
                <a:ea typeface="微软雅黑" panose="020B0503020204020204" charset="-122"/>
                <a:sym typeface="+mn-ea"/>
              </a:rPr>
              <a:t>артерию</a:t>
            </a:r>
            <a:r>
              <a:rPr altLang="zh-CN">
                <a:solidFill>
                  <a:srgbClr val="FFFFFF"/>
                </a:solidFill>
                <a:ea typeface="微软雅黑" panose="020B0503020204020204" charset="-122"/>
                <a:sym typeface="+mn-ea"/>
              </a:rPr>
              <a:t> </a:t>
            </a:r>
            <a:r>
              <a:rPr altLang="en-US">
                <a:solidFill>
                  <a:srgbClr val="FFFFFF"/>
                </a:solidFill>
                <a:ea typeface="微软雅黑" panose="020B0503020204020204" charset="-122"/>
                <a:sym typeface="+mn-ea"/>
              </a:rPr>
              <a:t>века</a:t>
            </a:r>
            <a:r>
              <a:rPr altLang="zh-CN">
                <a:solidFill>
                  <a:srgbClr val="FFFFFF"/>
                </a:solidFill>
                <a:ea typeface="微软雅黑" panose="020B0503020204020204" charset="-122"/>
                <a:sym typeface="+mn-ea"/>
              </a:rPr>
              <a:t> · </a:t>
            </a:r>
            <a:r>
              <a:rPr altLang="en-US">
                <a:solidFill>
                  <a:srgbClr val="FFFFFF"/>
                </a:solidFill>
                <a:ea typeface="微软雅黑" panose="020B0503020204020204" charset="-122"/>
                <a:sym typeface="+mn-ea"/>
              </a:rPr>
              <a:t>Вместе</a:t>
            </a:r>
            <a:r>
              <a:rPr altLang="zh-CN">
                <a:solidFill>
                  <a:srgbClr val="FFFFFF"/>
                </a:solidFill>
                <a:ea typeface="微软雅黑" panose="020B0503020204020204" charset="-122"/>
                <a:sym typeface="+mn-ea"/>
              </a:rPr>
              <a:t> </a:t>
            </a:r>
            <a:r>
              <a:rPr altLang="en-US">
                <a:solidFill>
                  <a:srgbClr val="FFFFFF"/>
                </a:solidFill>
                <a:ea typeface="微软雅黑" panose="020B0503020204020204" charset="-122"/>
                <a:sym typeface="+mn-ea"/>
              </a:rPr>
              <a:t>ткать</a:t>
            </a:r>
            <a:r>
              <a:rPr altLang="zh-CN">
                <a:solidFill>
                  <a:srgbClr val="FFFFFF"/>
                </a:solidFill>
                <a:ea typeface="微软雅黑" panose="020B0503020204020204" charset="-122"/>
                <a:sym typeface="+mn-ea"/>
              </a:rPr>
              <a:t> </a:t>
            </a:r>
            <a:r>
              <a:rPr altLang="en-US">
                <a:solidFill>
                  <a:srgbClr val="FFFFFF"/>
                </a:solidFill>
                <a:ea typeface="微软雅黑" panose="020B0503020204020204" charset="-122"/>
                <a:sym typeface="+mn-ea"/>
              </a:rPr>
              <a:t>культурный</a:t>
            </a:r>
            <a:r>
              <a:rPr altLang="zh-CN">
                <a:solidFill>
                  <a:srgbClr val="FFFFFF"/>
                </a:solidFill>
                <a:ea typeface="微软雅黑" panose="020B0503020204020204" charset="-122"/>
                <a:sym typeface="+mn-ea"/>
              </a:rPr>
              <a:t> </a:t>
            </a:r>
            <a:r>
              <a:rPr altLang="en-US">
                <a:solidFill>
                  <a:srgbClr val="FFFFFF"/>
                </a:solidFill>
                <a:ea typeface="微软雅黑" panose="020B0503020204020204" charset="-122"/>
                <a:sym typeface="+mn-ea"/>
              </a:rPr>
              <a:t>узел</a:t>
            </a:r>
            <a:r>
              <a:rPr altLang="zh-CN">
                <a:solidFill>
                  <a:srgbClr val="FFFFFF"/>
                </a:solidFill>
                <a:ea typeface="微软雅黑" panose="020B0503020204020204" charset="-122"/>
                <a:sym typeface="+mn-ea"/>
              </a:rPr>
              <a:t> </a:t>
            </a:r>
            <a:r>
              <a:rPr altLang="en-US">
                <a:solidFill>
                  <a:srgbClr val="FFFFFF"/>
                </a:solidFill>
                <a:ea typeface="微软雅黑" panose="020B0503020204020204" charset="-122"/>
                <a:sym typeface="+mn-ea"/>
              </a:rPr>
              <a:t>Длинной</a:t>
            </a:r>
            <a:r>
              <a:rPr altLang="zh-CN">
                <a:solidFill>
                  <a:srgbClr val="FFFFFF"/>
                </a:solidFill>
                <a:ea typeface="微软雅黑" panose="020B0503020204020204" charset="-122"/>
                <a:sym typeface="+mn-ea"/>
              </a:rPr>
              <a:t> </a:t>
            </a:r>
            <a:r>
              <a:rPr altLang="en-US">
                <a:solidFill>
                  <a:srgbClr val="FFFFFF"/>
                </a:solidFill>
                <a:ea typeface="微软雅黑" panose="020B0503020204020204" charset="-122"/>
                <a:sym typeface="+mn-ea"/>
              </a:rPr>
              <a:t>чайной</a:t>
            </a:r>
            <a:r>
              <a:rPr altLang="zh-CN">
                <a:solidFill>
                  <a:srgbClr val="FFFFFF"/>
                </a:solidFill>
                <a:ea typeface="微软雅黑" panose="020B0503020204020204" charset="-122"/>
                <a:sym typeface="+mn-ea"/>
              </a:rPr>
              <a:t> </a:t>
            </a:r>
            <a:r>
              <a:rPr altLang="en-US">
                <a:solidFill>
                  <a:srgbClr val="FFFFFF"/>
                </a:solidFill>
                <a:ea typeface="微软雅黑" panose="020B0503020204020204" charset="-122"/>
                <a:sym typeface="+mn-ea"/>
              </a:rPr>
              <a:t>дороги</a:t>
            </a:r>
            <a:endParaRPr lang="en-US" sz="2400" b="0" i="0" u="none" dirty="0">
              <a:solidFill>
                <a:srgbClr val="FFFFFF"/>
              </a:solidFill>
              <a:ea typeface="微软雅黑" panose="020B0503020204020204" charset="-122"/>
            </a:endParaRPr>
          </a:p>
        </p:txBody>
      </p:sp>
      <p:sp>
        <p:nvSpPr>
          <p:cNvPr id="4" name="文本占位符 3" descr="0b6bb7ad-0b5c-48b3-b736-1d1a765708c5"/>
          <p:cNvSpPr>
            <a:spLocks noGrp="1"/>
          </p:cNvSpPr>
          <p:nvPr>
            <p:ph type="body" sz="quarter" idx="13" hasCustomPrompt="1"/>
          </p:nvPr>
        </p:nvSpPr>
        <p:spPr/>
        <p:txBody>
          <a:bodyPr anchorCtr="0"/>
          <a:lstStyle/>
          <a:p>
            <a:pPr algn="ctr">
              <a:lnSpc>
                <a:spcPct val="100000"/>
              </a:lnSpc>
              <a:spcBef>
                <a:spcPts val="1000"/>
              </a:spcBef>
            </a:pPr>
            <a:r>
              <a:rPr lang="en-US" sz="1200" b="0" i="0" u="none">
                <a:solidFill>
                  <a:srgbClr val="FFFFFF"/>
                </a:solidFill>
                <a:ea typeface="微软雅黑" panose="020B0503020204020204" charset="-122"/>
              </a:rPr>
              <a:t>报告人名称</a:t>
            </a:r>
            <a:endParaRPr lang="en-US" sz="1200" b="0" i="0" u="none">
              <a:solidFill>
                <a:srgbClr val="FFFFFF"/>
              </a:solidFill>
              <a:ea typeface="微软雅黑" panose="020B0503020204020204" charset="-122"/>
            </a:endParaRPr>
          </a:p>
        </p:txBody>
      </p:sp>
      <p:sp>
        <p:nvSpPr>
          <p:cNvPr id="7" name="文本占位符 6" descr="427737cc-9475-4674-b2f2-216fc6eb4385"/>
          <p:cNvSpPr>
            <a:spLocks noGrp="1"/>
          </p:cNvSpPr>
          <p:nvPr>
            <p:ph type="body" sz="quarter" idx="14" hasCustomPrompt="1"/>
          </p:nvPr>
        </p:nvSpPr>
        <p:spPr>
          <a:xfrm>
            <a:off x="660400" y="5541301"/>
            <a:ext cx="10858500" cy="290582"/>
          </a:xfrm>
        </p:spPr>
        <p:txBody>
          <a:bodyPr anchorCtr="0"/>
          <a:lstStyle/>
          <a:p>
            <a:pPr algn="ctr">
              <a:lnSpc>
                <a:spcPct val="100000"/>
              </a:lnSpc>
              <a:spcBef>
                <a:spcPts val="1000"/>
              </a:spcBef>
            </a:pPr>
            <a:r>
              <a:rPr lang="en-US">
                <a:latin typeface="微软雅黑" panose="020B0503020204020204" charset="-122"/>
              </a:rPr>
              <a:t>20xx.xx.xx</a:t>
            </a:r>
            <a:endParaRPr lang="en-US">
              <a:latin typeface="微软雅黑" panose="020B0503020204020204"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招募对象</a:t>
            </a:r>
            <a:br>
              <a:rPr lang="en-US" sz="2800" b="1" i="0" u="none">
                <a:solidFill>
                  <a:srgbClr val="FFFFFF"/>
                </a:solidFill>
                <a:ea typeface="微软雅黑" panose="020B0503020204020204" charset="-122"/>
              </a:rPr>
            </a:br>
            <a:r>
              <a:rPr lang="en-US" altLang="en-US" sz="2220" b="1" i="0" u="none">
                <a:solidFill>
                  <a:srgbClr val="FFFFFF"/>
                </a:solidFill>
                <a:ea typeface="微软雅黑" panose="020B0503020204020204" charset="-122"/>
              </a:rPr>
              <a:t>Целевая</a:t>
            </a:r>
            <a:r>
              <a:rPr lang="en-US" altLang="zh-CN" sz="2220" b="1" i="0" u="none">
                <a:solidFill>
                  <a:srgbClr val="FFFFFF"/>
                </a:solidFill>
                <a:ea typeface="微软雅黑" panose="020B0503020204020204" charset="-122"/>
              </a:rPr>
              <a:t> </a:t>
            </a:r>
            <a:r>
              <a:rPr lang="en-US" altLang="en-US" sz="2220" b="1" i="0" u="none">
                <a:solidFill>
                  <a:srgbClr val="FFFFFF"/>
                </a:solidFill>
                <a:ea typeface="微软雅黑" panose="020B0503020204020204" charset="-122"/>
              </a:rPr>
              <a:t>группа</a:t>
            </a:r>
            <a:r>
              <a:rPr lang="en-US" altLang="zh-CN" sz="2220" b="1" i="0" u="none">
                <a:solidFill>
                  <a:srgbClr val="FFFFFF"/>
                </a:solidFill>
                <a:ea typeface="微软雅黑" panose="020B0503020204020204" charset="-122"/>
              </a:rPr>
              <a:t> </a:t>
            </a:r>
            <a:r>
              <a:rPr lang="en-US" altLang="en-US" sz="2220" b="1" i="0" u="none">
                <a:solidFill>
                  <a:srgbClr val="FFFFFF"/>
                </a:solidFill>
                <a:ea typeface="微软雅黑" panose="020B0503020204020204" charset="-122"/>
              </a:rPr>
              <a:t>для</a:t>
            </a:r>
            <a:r>
              <a:rPr lang="en-US" altLang="zh-CN" sz="2220" b="1" i="0" u="none">
                <a:solidFill>
                  <a:srgbClr val="FFFFFF"/>
                </a:solidFill>
                <a:ea typeface="微软雅黑" panose="020B0503020204020204" charset="-122"/>
              </a:rPr>
              <a:t> </a:t>
            </a:r>
            <a:r>
              <a:rPr lang="en-US" altLang="en-US" sz="2220" b="1" i="0" u="none">
                <a:solidFill>
                  <a:srgbClr val="FFFFFF"/>
                </a:solidFill>
                <a:ea typeface="微软雅黑" panose="020B0503020204020204" charset="-122"/>
              </a:rPr>
              <a:t>набора</a:t>
            </a:r>
            <a:endParaRPr lang="en-US" altLang="en-US" sz="2220" b="1" i="0" u="none">
              <a:solidFill>
                <a:srgbClr val="FFFFFF"/>
              </a:solidFill>
              <a:ea typeface="微软雅黑" panose="020B0503020204020204" charset="-122"/>
            </a:endParaRPr>
          </a:p>
        </p:txBody>
      </p:sp>
      <p:grpSp>
        <p:nvGrpSpPr>
          <p:cNvPr id="98" name="18d68481-2061-4094-8df5-87c5d1a3202d.source.8.zh-Hans.pptx" descr="bee2c37d-72c5-4008-9e43-55966e4f08b1"/>
          <p:cNvGrpSpPr/>
          <p:nvPr/>
        </p:nvGrpSpPr>
        <p:grpSpPr>
          <a:xfrm>
            <a:off x="660400" y="1130300"/>
            <a:ext cx="10858500" cy="5003800"/>
            <a:chOff x="660400" y="1130300"/>
            <a:chExt cx="10858500" cy="5003800"/>
          </a:xfrm>
        </p:grpSpPr>
        <p:grpSp>
          <p:nvGrpSpPr>
            <p:cNvPr id="96" name="组合 95" descr="05ef3770-e69d-411f-b136-0f472cfaf559"/>
            <p:cNvGrpSpPr/>
            <p:nvPr/>
          </p:nvGrpSpPr>
          <p:grpSpPr>
            <a:xfrm>
              <a:off x="660400" y="1963419"/>
              <a:ext cx="10858500" cy="4170681"/>
              <a:chOff x="660400" y="1963419"/>
              <a:chExt cx="10858500" cy="4170681"/>
            </a:xfrm>
          </p:grpSpPr>
          <p:cxnSp>
            <p:nvCxnSpPr>
              <p:cNvPr id="59" name="直接连接符 58" descr="5ba046bc-7bdf-484b-b41e-5e33607fc4a0"/>
              <p:cNvCxnSpPr/>
              <p:nvPr/>
            </p:nvCxnSpPr>
            <p:spPr>
              <a:xfrm>
                <a:off x="6089650" y="1977390"/>
                <a:ext cx="0" cy="415671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79" name="IconMisc1" descr="9e504048-e84e-4bc0-8726-4b17be401ade"/>
              <p:cNvSpPr/>
              <p:nvPr/>
            </p:nvSpPr>
            <p:spPr>
              <a:xfrm>
                <a:off x="5850413" y="1963419"/>
                <a:ext cx="471011" cy="4710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100000"/>
                </a:schemeClr>
              </a:solidFill>
              <a:ln w="6350">
                <a:solidFill>
                  <a:schemeClr val="accent1"/>
                </a:solidFill>
                <a:miter lim="400000"/>
              </a:ln>
            </p:spPr>
            <p:txBody>
              <a:bodyPr wrap="none" lIns="91440" tIns="45720" rIns="91440" bIns="45720" anchor="ctr" anchorCtr="0">
                <a:normAutofit/>
              </a:bodyPr>
              <a:lstStyle/>
              <a:p>
                <a:pPr algn="ctr"/>
                <a:r>
                  <a:rPr lang="en-US" sz="1400" b="1" i="0" u="none">
                    <a:solidFill>
                      <a:srgbClr val="FFFFFF"/>
                    </a:solidFill>
                    <a:latin typeface="Arial" panose="020B0604020202020204"/>
                  </a:rPr>
                  <a:t>1</a:t>
                </a:r>
                <a:endParaRPr lang="en-US" sz="1400" b="1" i="0" u="none">
                  <a:solidFill>
                    <a:srgbClr val="FFFFFF"/>
                  </a:solidFill>
                  <a:latin typeface="Arial" panose="020B0604020202020204"/>
                </a:endParaRPr>
              </a:p>
            </p:txBody>
          </p:sp>
          <p:sp>
            <p:nvSpPr>
              <p:cNvPr id="74" name="IconMisc2" descr="2384d10d-c1d8-48a2-92e8-e921bf66c71b"/>
              <p:cNvSpPr/>
              <p:nvPr/>
            </p:nvSpPr>
            <p:spPr>
              <a:xfrm>
                <a:off x="5850413" y="3036569"/>
                <a:ext cx="471011" cy="4710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100000"/>
                </a:schemeClr>
              </a:solidFill>
              <a:ln w="6350">
                <a:solidFill>
                  <a:schemeClr val="accent1"/>
                </a:solidFill>
                <a:miter lim="400000"/>
              </a:ln>
            </p:spPr>
            <p:txBody>
              <a:bodyPr wrap="none" lIns="91440" tIns="45720" rIns="91440" bIns="45720" anchor="ctr" anchorCtr="0">
                <a:normAutofit/>
              </a:bodyPr>
              <a:lstStyle/>
              <a:p>
                <a:pPr algn="ctr"/>
                <a:r>
                  <a:rPr lang="en-US" sz="1400" b="1" i="0" u="none">
                    <a:solidFill>
                      <a:srgbClr val="FFFFFF"/>
                    </a:solidFill>
                    <a:latin typeface="Arial" panose="020B0604020202020204"/>
                  </a:rPr>
                  <a:t>2</a:t>
                </a:r>
                <a:endParaRPr lang="en-US" sz="1400" b="1" i="0" u="none">
                  <a:solidFill>
                    <a:srgbClr val="FFFFFF"/>
                  </a:solidFill>
                  <a:latin typeface="Arial" panose="020B0604020202020204"/>
                </a:endParaRPr>
              </a:p>
            </p:txBody>
          </p:sp>
          <p:sp>
            <p:nvSpPr>
              <p:cNvPr id="69" name="IconMisc3" descr="79394380-161c-4965-94b0-014e626f552d"/>
              <p:cNvSpPr/>
              <p:nvPr/>
            </p:nvSpPr>
            <p:spPr>
              <a:xfrm>
                <a:off x="5850413" y="4109719"/>
                <a:ext cx="471011" cy="4710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100000"/>
                </a:schemeClr>
              </a:solidFill>
              <a:ln w="6350">
                <a:solidFill>
                  <a:schemeClr val="accent1"/>
                </a:solidFill>
                <a:miter lim="400000"/>
              </a:ln>
            </p:spPr>
            <p:txBody>
              <a:bodyPr wrap="none" lIns="91440" tIns="45720" rIns="91440" bIns="45720" anchor="ctr" anchorCtr="0">
                <a:normAutofit/>
              </a:bodyPr>
              <a:lstStyle/>
              <a:p>
                <a:pPr algn="ctr"/>
                <a:r>
                  <a:rPr lang="en-US" sz="1400" b="1" i="0" u="none">
                    <a:solidFill>
                      <a:srgbClr val="FFFFFF"/>
                    </a:solidFill>
                    <a:latin typeface="Arial" panose="020B0604020202020204"/>
                  </a:rPr>
                  <a:t>3</a:t>
                </a:r>
                <a:endParaRPr lang="en-US" sz="1400" b="1" i="0" u="none">
                  <a:solidFill>
                    <a:srgbClr val="FFFFFF"/>
                  </a:solidFill>
                  <a:latin typeface="Arial" panose="020B0604020202020204"/>
                </a:endParaRPr>
              </a:p>
            </p:txBody>
          </p:sp>
          <p:sp>
            <p:nvSpPr>
              <p:cNvPr id="64" name="IconMisc4" descr="7c5800a6-bc8c-402d-b043-9a140bdd6b43"/>
              <p:cNvSpPr/>
              <p:nvPr/>
            </p:nvSpPr>
            <p:spPr>
              <a:xfrm>
                <a:off x="5850413" y="5182869"/>
                <a:ext cx="471011" cy="4710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lumMod val="100000"/>
                </a:schemeClr>
              </a:solidFill>
              <a:ln w="6350">
                <a:solidFill>
                  <a:schemeClr val="accent1"/>
                </a:solidFill>
                <a:miter lim="400000"/>
              </a:ln>
            </p:spPr>
            <p:txBody>
              <a:bodyPr wrap="none" lIns="91440" tIns="45720" rIns="91440" bIns="45720" anchor="ctr" anchorCtr="0">
                <a:normAutofit/>
              </a:bodyPr>
              <a:lstStyle/>
              <a:p>
                <a:pPr algn="ctr"/>
                <a:r>
                  <a:rPr lang="en-US" sz="1400" b="1" i="0" u="none">
                    <a:solidFill>
                      <a:srgbClr val="FFFFFF"/>
                    </a:solidFill>
                    <a:latin typeface="Arial" panose="020B0604020202020204"/>
                  </a:rPr>
                  <a:t>4</a:t>
                </a:r>
                <a:endParaRPr lang="en-US" sz="1400" b="1" i="0" u="none">
                  <a:solidFill>
                    <a:srgbClr val="FFFFFF"/>
                  </a:solidFill>
                  <a:latin typeface="Arial" panose="020B0604020202020204"/>
                </a:endParaRPr>
              </a:p>
            </p:txBody>
          </p:sp>
          <p:grpSp>
            <p:nvGrpSpPr>
              <p:cNvPr id="89" name="组合 88" descr="2857d989-760f-4c72-9ab8-016404093d03"/>
              <p:cNvGrpSpPr/>
              <p:nvPr/>
            </p:nvGrpSpPr>
            <p:grpSpPr>
              <a:xfrm>
                <a:off x="660400" y="1963420"/>
                <a:ext cx="4579257" cy="951230"/>
                <a:chOff x="660400" y="1963420"/>
                <a:chExt cx="4579257" cy="951230"/>
              </a:xfrm>
            </p:grpSpPr>
            <p:sp>
              <p:nvSpPr>
                <p:cNvPr id="80" name="Text1" descr="5701d8dc-a69b-48f8-b8b0-706691b5a916"/>
                <p:cNvSpPr txBox="1"/>
                <p:nvPr/>
              </p:nvSpPr>
              <p:spPr>
                <a:xfrm>
                  <a:off x="660400" y="2422202"/>
                  <a:ext cx="4579257" cy="492448"/>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pPr>
                  <a:r>
                    <a:rPr lang="en-US" sz="1200" b="0" i="0" u="none">
                      <a:solidFill>
                        <a:srgbClr val="FFFFFF"/>
                      </a:solidFill>
                      <a:ea typeface="微软雅黑" panose="020B0503020204020204" charset="-122"/>
                    </a:rPr>
                    <a:t>粉丝量需达到100万及以上，以广泛的影响力带动活动传播。</a:t>
                  </a:r>
                  <a:endParaRPr lang="en-US" sz="1200" b="0" i="0" u="none">
                    <a:solidFill>
                      <a:srgbClr val="FFFFFF"/>
                    </a:solidFill>
                    <a:ea typeface="微软雅黑" panose="020B0503020204020204" charset="-122"/>
                  </a:endParaRPr>
                </a:p>
              </p:txBody>
            </p:sp>
            <p:sp>
              <p:nvSpPr>
                <p:cNvPr id="81" name="Bullet1" descr="9ece7756-978d-40d0-be42-b101d7758444"/>
                <p:cNvSpPr txBox="1"/>
                <p:nvPr/>
              </p:nvSpPr>
              <p:spPr>
                <a:xfrm>
                  <a:off x="660400" y="1963420"/>
                  <a:ext cx="4579257" cy="458781"/>
                </a:xfrm>
                <a:prstGeom prst="rect">
                  <a:avLst/>
                </a:prstGeom>
                <a:noFill/>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r>
                    <a:rPr lang="en-US" sz="1800" b="1" i="0" u="none">
                      <a:solidFill>
                        <a:srgbClr val="FFFFFF"/>
                      </a:solidFill>
                      <a:ea typeface="微软雅黑" panose="020B0503020204020204" charset="-122"/>
                    </a:rPr>
                    <a:t>国内外头部文旅主播</a:t>
                  </a:r>
                  <a:endParaRPr lang="en-US" sz="1800" b="1" i="0" u="none">
                    <a:solidFill>
                      <a:srgbClr val="FFFFFF"/>
                    </a:solidFill>
                    <a:ea typeface="微软雅黑" panose="020B0503020204020204" charset="-122"/>
                  </a:endParaRPr>
                </a:p>
              </p:txBody>
            </p:sp>
          </p:grpSp>
          <p:grpSp>
            <p:nvGrpSpPr>
              <p:cNvPr id="90" name="组合 89" descr="45566e72-5fdf-427f-b6df-905c9690ed13"/>
              <p:cNvGrpSpPr/>
              <p:nvPr/>
            </p:nvGrpSpPr>
            <p:grpSpPr>
              <a:xfrm>
                <a:off x="660400" y="3036570"/>
                <a:ext cx="4579257" cy="951230"/>
                <a:chOff x="660400" y="3036570"/>
                <a:chExt cx="4579257" cy="951230"/>
              </a:xfrm>
            </p:grpSpPr>
            <p:sp>
              <p:nvSpPr>
                <p:cNvPr id="75" name="Text2" descr="f8dd15a6-f6c0-486b-98be-b4243618297d"/>
                <p:cNvSpPr txBox="1"/>
                <p:nvPr/>
              </p:nvSpPr>
              <p:spPr>
                <a:xfrm>
                  <a:off x="660400" y="3495352"/>
                  <a:ext cx="4579257" cy="492448"/>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pPr>
                  <a:r>
                    <a:rPr lang="en-US" sz="1200" b="0" i="0" u="none">
                      <a:solidFill>
                        <a:srgbClr val="FFFFFF"/>
                      </a:solidFill>
                      <a:ea typeface="微软雅黑" panose="020B0503020204020204" charset="-122"/>
                    </a:rPr>
                    <a:t>具备深厚的文化底蕴和知识储备，为活动增添文化深度。</a:t>
                  </a:r>
                  <a:endParaRPr lang="en-US" sz="1200" b="0" i="0" u="none">
                    <a:solidFill>
                      <a:srgbClr val="FFFFFF"/>
                    </a:solidFill>
                    <a:ea typeface="微软雅黑" panose="020B0503020204020204" charset="-122"/>
                  </a:endParaRPr>
                </a:p>
              </p:txBody>
            </p:sp>
            <p:sp>
              <p:nvSpPr>
                <p:cNvPr id="76" name="Bullet2" descr="6a4b75a5-44ff-4075-99ef-c03c7d23556b"/>
                <p:cNvSpPr txBox="1"/>
                <p:nvPr/>
              </p:nvSpPr>
              <p:spPr>
                <a:xfrm>
                  <a:off x="660400" y="3036570"/>
                  <a:ext cx="4579257" cy="458781"/>
                </a:xfrm>
                <a:prstGeom prst="rect">
                  <a:avLst/>
                </a:prstGeom>
                <a:noFill/>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r>
                    <a:rPr lang="en-US" sz="1800" b="1" i="0" u="none">
                      <a:solidFill>
                        <a:srgbClr val="FFFFFF"/>
                      </a:solidFill>
                      <a:ea typeface="微软雅黑" panose="020B0503020204020204" charset="-122"/>
                    </a:rPr>
                    <a:t>头部文化学者型博主</a:t>
                  </a:r>
                  <a:endParaRPr lang="en-US" sz="1800" b="1" i="0" u="none">
                    <a:solidFill>
                      <a:srgbClr val="FFFFFF"/>
                    </a:solidFill>
                    <a:ea typeface="微软雅黑" panose="020B0503020204020204" charset="-122"/>
                  </a:endParaRPr>
                </a:p>
              </p:txBody>
            </p:sp>
          </p:grpSp>
          <p:grpSp>
            <p:nvGrpSpPr>
              <p:cNvPr id="91" name="组合 90" descr="cdcf64dc-ac2d-4fdc-ba87-c9fbc948f3c6"/>
              <p:cNvGrpSpPr/>
              <p:nvPr/>
            </p:nvGrpSpPr>
            <p:grpSpPr>
              <a:xfrm>
                <a:off x="660400" y="4109720"/>
                <a:ext cx="4579257" cy="951230"/>
                <a:chOff x="660400" y="4109720"/>
                <a:chExt cx="4579257" cy="951230"/>
              </a:xfrm>
            </p:grpSpPr>
            <p:sp>
              <p:nvSpPr>
                <p:cNvPr id="70" name="Text3" descr="e060819b-9f1b-4673-b1b0-b857388c736d"/>
                <p:cNvSpPr txBox="1"/>
                <p:nvPr/>
              </p:nvSpPr>
              <p:spPr>
                <a:xfrm>
                  <a:off x="660400" y="4568502"/>
                  <a:ext cx="4579257" cy="492448"/>
                </a:xfrm>
                <a:prstGeom prst="rect">
                  <a:avLst/>
                </a:prstGeom>
                <a:noFill/>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pPr>
                  <a:r>
                    <a:rPr lang="en-US" sz="1200" b="0" i="0" u="none">
                      <a:solidFill>
                        <a:srgbClr val="FFFFFF"/>
                      </a:solidFill>
                      <a:ea typeface="微软雅黑" panose="020B0503020204020204" charset="-122"/>
                    </a:rPr>
                    <a:t>能使用多种语言进行交流和传播，促进不同国家和地区的文化交流。</a:t>
                  </a:r>
                  <a:endParaRPr lang="en-US" sz="1200" b="0" i="0" u="none">
                    <a:solidFill>
                      <a:srgbClr val="FFFFFF"/>
                    </a:solidFill>
                    <a:ea typeface="微软雅黑" panose="020B0503020204020204" charset="-122"/>
                  </a:endParaRPr>
                </a:p>
              </p:txBody>
            </p:sp>
            <p:sp>
              <p:nvSpPr>
                <p:cNvPr id="71" name="Bullet3" descr="db5f98b4-4a3c-47fc-8593-e6a4fc1538b4"/>
                <p:cNvSpPr txBox="1"/>
                <p:nvPr/>
              </p:nvSpPr>
              <p:spPr>
                <a:xfrm>
                  <a:off x="660400" y="4109720"/>
                  <a:ext cx="4579257" cy="458781"/>
                </a:xfrm>
                <a:prstGeom prst="rect">
                  <a:avLst/>
                </a:prstGeom>
                <a:noFill/>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r>
                    <a:rPr lang="en-US" sz="1800" b="1" i="0" u="none">
                      <a:solidFill>
                        <a:srgbClr val="FFFFFF"/>
                      </a:solidFill>
                      <a:ea typeface="微软雅黑" panose="020B0503020204020204" charset="-122"/>
                    </a:rPr>
                    <a:t>多语种国际文化旅行博主</a:t>
                  </a:r>
                  <a:endParaRPr lang="en-US" sz="1800" b="1" i="0" u="none">
                    <a:solidFill>
                      <a:srgbClr val="FFFFFF"/>
                    </a:solidFill>
                    <a:ea typeface="微软雅黑" panose="020B0503020204020204" charset="-122"/>
                  </a:endParaRPr>
                </a:p>
              </p:txBody>
            </p:sp>
          </p:grpSp>
          <p:grpSp>
            <p:nvGrpSpPr>
              <p:cNvPr id="92" name="组合 91" descr="cc3d9048-f476-42d8-90c6-c74fc2cc739e"/>
              <p:cNvGrpSpPr/>
              <p:nvPr/>
            </p:nvGrpSpPr>
            <p:grpSpPr>
              <a:xfrm>
                <a:off x="660400" y="5182870"/>
                <a:ext cx="4579257" cy="951230"/>
                <a:chOff x="660400" y="5182870"/>
                <a:chExt cx="4579257" cy="951230"/>
              </a:xfrm>
            </p:grpSpPr>
            <p:sp>
              <p:nvSpPr>
                <p:cNvPr id="65" name="Text4" descr="2460708d-0373-44c7-8830-6f6a75e0e776"/>
                <p:cNvSpPr txBox="1"/>
                <p:nvPr/>
              </p:nvSpPr>
              <p:spPr>
                <a:xfrm>
                  <a:off x="660400" y="5641652"/>
                  <a:ext cx="4579257" cy="492448"/>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pPr>
                  <a:r>
                    <a:rPr lang="en-US" sz="1200" b="0" i="0" u="none">
                      <a:solidFill>
                        <a:srgbClr val="FFFFFF"/>
                      </a:solidFill>
                      <a:ea typeface="微软雅黑" panose="020B0503020204020204" charset="-122"/>
                    </a:rPr>
                    <a:t>对茶叶有深入研究和了解，为茶叶文化的传播提供专业支持。</a:t>
                  </a:r>
                  <a:endParaRPr lang="en-US" sz="1200" b="0" i="0" u="none">
                    <a:solidFill>
                      <a:srgbClr val="FFFFFF"/>
                    </a:solidFill>
                    <a:ea typeface="微软雅黑" panose="020B0503020204020204" charset="-122"/>
                  </a:endParaRPr>
                </a:p>
              </p:txBody>
            </p:sp>
            <p:sp>
              <p:nvSpPr>
                <p:cNvPr id="66" name="Bullet4" descr="11a3ad02-e37b-4254-a5fe-f46091e9abdf"/>
                <p:cNvSpPr txBox="1"/>
                <p:nvPr/>
              </p:nvSpPr>
              <p:spPr>
                <a:xfrm>
                  <a:off x="660400" y="5182870"/>
                  <a:ext cx="4579257" cy="458781"/>
                </a:xfrm>
                <a:prstGeom prst="rect">
                  <a:avLst/>
                </a:prstGeom>
                <a:noFill/>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r>
                    <a:rPr lang="en-US" sz="1800" b="1" i="0" u="none">
                      <a:solidFill>
                        <a:srgbClr val="FFFFFF"/>
                      </a:solidFill>
                      <a:ea typeface="微软雅黑" panose="020B0503020204020204" charset="-122"/>
                    </a:rPr>
                    <a:t>茶叶品类垂直领域专家</a:t>
                  </a:r>
                  <a:endParaRPr lang="en-US" sz="1800" b="1" i="0" u="none">
                    <a:solidFill>
                      <a:srgbClr val="FFFFFF"/>
                    </a:solidFill>
                    <a:ea typeface="微软雅黑" panose="020B0503020204020204" charset="-122"/>
                  </a:endParaRPr>
                </a:p>
              </p:txBody>
            </p:sp>
          </p:grpSp>
          <p:grpSp>
            <p:nvGrpSpPr>
              <p:cNvPr id="87" name="组合 86" descr="ff30195b-153f-45a4-8a7e-39ee7e02ccce"/>
              <p:cNvGrpSpPr/>
              <p:nvPr/>
            </p:nvGrpSpPr>
            <p:grpSpPr>
              <a:xfrm>
                <a:off x="6939643" y="1963420"/>
                <a:ext cx="4579257" cy="951230"/>
                <a:chOff x="6939643" y="1963420"/>
                <a:chExt cx="4579257" cy="951230"/>
              </a:xfrm>
            </p:grpSpPr>
            <p:sp>
              <p:nvSpPr>
                <p:cNvPr id="82" name="Text5" descr="cfc7a5c0-8de0-4f81-bef6-27cde411adeb"/>
                <p:cNvSpPr txBox="1"/>
                <p:nvPr/>
              </p:nvSpPr>
              <p:spPr>
                <a:xfrm>
                  <a:off x="6939643" y="2422202"/>
                  <a:ext cx="4579257" cy="492448"/>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pPr>
                  <a:r>
                    <a:rPr lang="en-US" sz="1200" b="0" i="0" u="none">
                      <a:solidFill>
                        <a:srgbClr val="FFFFFF"/>
                      </a:solidFill>
                      <a:ea typeface="微软雅黑" panose="020B0503020204020204" charset="-122"/>
                    </a:rPr>
                    <a:t>熟悉国际贸易规则和流程，有助于推动茶叶等商品的跨国贸易。</a:t>
                  </a:r>
                  <a:endParaRPr lang="en-US" sz="1200" b="0" i="0" u="none">
                    <a:solidFill>
                      <a:srgbClr val="FFFFFF"/>
                    </a:solidFill>
                    <a:ea typeface="微软雅黑" panose="020B0503020204020204" charset="-122"/>
                  </a:endParaRPr>
                </a:p>
              </p:txBody>
            </p:sp>
            <p:sp>
              <p:nvSpPr>
                <p:cNvPr id="83" name="Bullet5" descr="8420bac5-28c5-43d4-987a-9099f526f3df"/>
                <p:cNvSpPr txBox="1"/>
                <p:nvPr/>
              </p:nvSpPr>
              <p:spPr>
                <a:xfrm>
                  <a:off x="6939643" y="1963420"/>
                  <a:ext cx="4579257" cy="458781"/>
                </a:xfrm>
                <a:prstGeom prst="rect">
                  <a:avLst/>
                </a:prstGeom>
                <a:noFill/>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r>
                    <a:rPr lang="en-US" sz="1800" b="1" i="0" u="none">
                      <a:solidFill>
                        <a:srgbClr val="FFFFFF"/>
                      </a:solidFill>
                      <a:ea typeface="微软雅黑" panose="020B0503020204020204" charset="-122"/>
                    </a:rPr>
                    <a:t>国际贸易主播</a:t>
                  </a:r>
                  <a:endParaRPr lang="en-US" sz="1800" b="1" i="0" u="none">
                    <a:solidFill>
                      <a:srgbClr val="FFFFFF"/>
                    </a:solidFill>
                    <a:ea typeface="微软雅黑" panose="020B0503020204020204" charset="-122"/>
                  </a:endParaRPr>
                </a:p>
              </p:txBody>
            </p:sp>
          </p:grpSp>
          <p:grpSp>
            <p:nvGrpSpPr>
              <p:cNvPr id="88" name="组合 87" descr="a50d7c07-1d6e-4376-91e1-717a5311d80b"/>
              <p:cNvGrpSpPr/>
              <p:nvPr/>
            </p:nvGrpSpPr>
            <p:grpSpPr>
              <a:xfrm>
                <a:off x="6939643" y="3036570"/>
                <a:ext cx="4579257" cy="951230"/>
                <a:chOff x="6939643" y="3036570"/>
                <a:chExt cx="4579257" cy="951230"/>
              </a:xfrm>
            </p:grpSpPr>
            <p:sp>
              <p:nvSpPr>
                <p:cNvPr id="77" name="Text6" descr="0f3a1f8f-cb70-4239-b267-e4470204628f"/>
                <p:cNvSpPr txBox="1"/>
                <p:nvPr/>
              </p:nvSpPr>
              <p:spPr>
                <a:xfrm>
                  <a:off x="6939643" y="3495352"/>
                  <a:ext cx="4579257" cy="492448"/>
                </a:xfrm>
                <a:prstGeom prst="rect">
                  <a:avLst/>
                </a:prstGeom>
                <a:noFill/>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pPr>
                  <a:r>
                    <a:rPr lang="en-US" sz="1200" b="0" i="0" u="none">
                      <a:solidFill>
                        <a:srgbClr val="FFFFFF"/>
                      </a:solidFill>
                      <a:ea typeface="微软雅黑" panose="020B0503020204020204" charset="-122"/>
                    </a:rPr>
                    <a:t>需具备跨境直播经验，能够应对不同国家和地区的直播环境和规则。</a:t>
                  </a:r>
                  <a:endParaRPr lang="en-US" sz="1200" b="0" i="0" u="none">
                    <a:solidFill>
                      <a:srgbClr val="FFFFFF"/>
                    </a:solidFill>
                    <a:ea typeface="微软雅黑" panose="020B0503020204020204" charset="-122"/>
                  </a:endParaRPr>
                </a:p>
              </p:txBody>
            </p:sp>
            <p:sp>
              <p:nvSpPr>
                <p:cNvPr id="78" name="Bullet6" descr="e8f4116a-aad5-4b45-9d61-ca7dba374892"/>
                <p:cNvSpPr txBox="1"/>
                <p:nvPr/>
              </p:nvSpPr>
              <p:spPr>
                <a:xfrm>
                  <a:off x="6939643" y="3036570"/>
                  <a:ext cx="4579257" cy="458781"/>
                </a:xfrm>
                <a:prstGeom prst="rect">
                  <a:avLst/>
                </a:prstGeom>
                <a:noFill/>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r>
                    <a:rPr lang="en-US" sz="1800" b="1" i="0" u="none">
                      <a:solidFill>
                        <a:srgbClr val="FFFFFF"/>
                      </a:solidFill>
                      <a:ea typeface="微软雅黑" panose="020B0503020204020204" charset="-122"/>
                    </a:rPr>
                    <a:t>跨境直播经验要求</a:t>
                  </a:r>
                  <a:endParaRPr lang="en-US" sz="1800" b="1" i="0" u="none">
                    <a:solidFill>
                      <a:srgbClr val="FFFFFF"/>
                    </a:solidFill>
                    <a:ea typeface="微软雅黑" panose="020B0503020204020204" charset="-122"/>
                  </a:endParaRPr>
                </a:p>
              </p:txBody>
            </p:sp>
          </p:grpSp>
          <p:grpSp>
            <p:nvGrpSpPr>
              <p:cNvPr id="94" name="组合 93" descr="0ba46684-f38a-4db5-b7b2-48a8168877d1"/>
              <p:cNvGrpSpPr/>
              <p:nvPr/>
            </p:nvGrpSpPr>
            <p:grpSpPr>
              <a:xfrm>
                <a:off x="6939643" y="4109720"/>
                <a:ext cx="4579257" cy="951230"/>
                <a:chOff x="6939643" y="4109720"/>
                <a:chExt cx="4579257" cy="951230"/>
              </a:xfrm>
            </p:grpSpPr>
            <p:sp>
              <p:nvSpPr>
                <p:cNvPr id="72" name="Text7" descr="9f024210-b13a-4ed9-9c26-bd40e9f935bb"/>
                <p:cNvSpPr txBox="1"/>
                <p:nvPr/>
              </p:nvSpPr>
              <p:spPr>
                <a:xfrm>
                  <a:off x="6939643" y="4568502"/>
                  <a:ext cx="4579257" cy="492448"/>
                </a:xfrm>
                <a:prstGeom prst="rect">
                  <a:avLst/>
                </a:prstGeom>
                <a:noFill/>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pPr>
                  <a:r>
                    <a:rPr lang="en-US" sz="1200" b="0" i="0" u="none">
                      <a:solidFill>
                        <a:srgbClr val="FFFFFF"/>
                      </a:solidFill>
                      <a:ea typeface="微软雅黑" panose="020B0503020204020204" charset="-122"/>
                    </a:rPr>
                    <a:t>曾制作文化遗产类深度内容，有能力挖掘和展现万里茶道的文化内涵。</a:t>
                  </a:r>
                  <a:endParaRPr lang="en-US" sz="1200" b="0" i="0" u="none">
                    <a:solidFill>
                      <a:srgbClr val="FFFFFF"/>
                    </a:solidFill>
                    <a:ea typeface="微软雅黑" panose="020B0503020204020204" charset="-122"/>
                  </a:endParaRPr>
                </a:p>
              </p:txBody>
            </p:sp>
            <p:sp>
              <p:nvSpPr>
                <p:cNvPr id="73" name="Bullet7" descr="cf7a441d-a59a-4c11-8fcd-604cba5a16b6"/>
                <p:cNvSpPr txBox="1"/>
                <p:nvPr/>
              </p:nvSpPr>
              <p:spPr>
                <a:xfrm>
                  <a:off x="6939643" y="4109720"/>
                  <a:ext cx="4579257" cy="458781"/>
                </a:xfrm>
                <a:prstGeom prst="rect">
                  <a:avLst/>
                </a:prstGeom>
                <a:noFill/>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r>
                    <a:rPr lang="en-US" sz="1800" b="1" i="0" u="none">
                      <a:solidFill>
                        <a:srgbClr val="FFFFFF"/>
                      </a:solidFill>
                      <a:ea typeface="微软雅黑" panose="020B0503020204020204" charset="-122"/>
                    </a:rPr>
                    <a:t>文化遗产类内容制作要求</a:t>
                  </a:r>
                  <a:endParaRPr lang="en-US" sz="1800" b="1" i="0" u="none">
                    <a:solidFill>
                      <a:srgbClr val="FFFFFF"/>
                    </a:solidFill>
                    <a:ea typeface="微软雅黑" panose="020B0503020204020204" charset="-122"/>
                  </a:endParaRPr>
                </a:p>
              </p:txBody>
            </p:sp>
          </p:grpSp>
          <p:grpSp>
            <p:nvGrpSpPr>
              <p:cNvPr id="93" name="组合 92" descr="05b99f59-a643-4c54-8fc2-ffe5cdc00f5e"/>
              <p:cNvGrpSpPr/>
              <p:nvPr/>
            </p:nvGrpSpPr>
            <p:grpSpPr>
              <a:xfrm>
                <a:off x="6939643" y="5182870"/>
                <a:ext cx="4579257" cy="951230"/>
                <a:chOff x="6939643" y="5182870"/>
                <a:chExt cx="4579257" cy="951230"/>
              </a:xfrm>
            </p:grpSpPr>
            <p:sp>
              <p:nvSpPr>
                <p:cNvPr id="67" name="Text8" descr="c148ad5c-c507-431b-8060-46ee90de8819"/>
                <p:cNvSpPr txBox="1"/>
                <p:nvPr/>
              </p:nvSpPr>
              <p:spPr>
                <a:xfrm>
                  <a:off x="6939643" y="5641652"/>
                  <a:ext cx="4579257" cy="492448"/>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pPr>
                  <a:r>
                    <a:rPr lang="en-US" sz="1200" b="0" i="0" u="none">
                      <a:solidFill>
                        <a:srgbClr val="FFFFFF"/>
                      </a:solidFill>
                      <a:ea typeface="微软雅黑" panose="020B0503020204020204" charset="-122"/>
                    </a:rPr>
                    <a:t>无负面网监纪录，保证主播的良好形象和活动的健康发展。</a:t>
                  </a:r>
                  <a:endParaRPr lang="en-US" sz="1200" b="0" i="0" u="none">
                    <a:solidFill>
                      <a:srgbClr val="FFFFFF"/>
                    </a:solidFill>
                    <a:ea typeface="微软雅黑" panose="020B0503020204020204" charset="-122"/>
                  </a:endParaRPr>
                </a:p>
              </p:txBody>
            </p:sp>
            <p:sp>
              <p:nvSpPr>
                <p:cNvPr id="68" name="Bullet8" descr="7098aac5-7f76-4bbd-89c3-08583128095a"/>
                <p:cNvSpPr txBox="1"/>
                <p:nvPr/>
              </p:nvSpPr>
              <p:spPr>
                <a:xfrm>
                  <a:off x="6939643" y="5182870"/>
                  <a:ext cx="4579257" cy="458781"/>
                </a:xfrm>
                <a:prstGeom prst="rect">
                  <a:avLst/>
                </a:prstGeom>
                <a:noFill/>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r>
                    <a:rPr lang="en-US" sz="1800" b="1" i="0" u="none">
                      <a:solidFill>
                        <a:srgbClr val="FFFFFF"/>
                      </a:solidFill>
                      <a:ea typeface="微软雅黑" panose="020B0503020204020204" charset="-122"/>
                    </a:rPr>
                    <a:t>负面网监纪录要求</a:t>
                  </a:r>
                  <a:endParaRPr lang="en-US" sz="1800" b="1" i="0" u="none">
                    <a:solidFill>
                      <a:srgbClr val="FFFFFF"/>
                    </a:solidFill>
                    <a:ea typeface="微软雅黑" panose="020B0503020204020204" charset="-122"/>
                  </a:endParaRPr>
                </a:p>
              </p:txBody>
            </p:sp>
          </p:grpSp>
        </p:grpSp>
        <p:sp>
          <p:nvSpPr>
            <p:cNvPr id="97" name="Title" descr="b16c0a97-3ede-4f72-a211-8a5774bc72db"/>
            <p:cNvSpPr txBox="1"/>
            <p:nvPr/>
          </p:nvSpPr>
          <p:spPr>
            <a:xfrm>
              <a:off x="660400" y="1130300"/>
              <a:ext cx="10858500" cy="533400"/>
            </a:xfrm>
            <a:prstGeom prst="rect">
              <a:avLst/>
            </a:prstGeom>
            <a:noFill/>
          </p:spPr>
          <p:txBody>
            <a:bodyPr vert="horz" wrap="square" rtlCol="0" anchor="ctr" anchorCtr="0">
              <a:normAutofit/>
            </a:bodyPr>
            <a:lstStyle/>
            <a:p>
              <a:pPr algn="l"/>
              <a:r>
                <a:rPr lang="en-US" sz="2400" b="1" i="0" u="none">
                  <a:solidFill>
                    <a:srgbClr val="FFFFFF"/>
                  </a:solidFill>
                  <a:ea typeface="微软雅黑" panose="020B0503020204020204" charset="-122"/>
                </a:rPr>
                <a:t>明确招募主播类型与硬性要求</a:t>
              </a:r>
              <a:endParaRPr lang="en-US" sz="2400" b="1" i="0" u="none">
                <a:solidFill>
                  <a:srgbClr val="FFFFFF"/>
                </a:solidFill>
                <a:ea typeface="微软雅黑" panose="020B0503020204020204" charset="-122"/>
              </a:endParaRPr>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荣誉赋能</a:t>
            </a:r>
            <a:br>
              <a:rPr lang="en-US" sz="2800" b="1" i="0" u="none">
                <a:solidFill>
                  <a:srgbClr val="FFFFFF"/>
                </a:solidFill>
                <a:ea typeface="微软雅黑" panose="020B0503020204020204" charset="-122"/>
              </a:rPr>
            </a:br>
            <a:r>
              <a:rPr lang="en-US" altLang="en-US" sz="2000" b="1" i="0" u="none">
                <a:solidFill>
                  <a:srgbClr val="FFFFFF"/>
                </a:solidFill>
                <a:ea typeface="微软雅黑" panose="020B0503020204020204" charset="-122"/>
              </a:rPr>
              <a:t>Эмпоининг</a:t>
            </a:r>
            <a:r>
              <a:rPr lang="en-US" altLang="zh-CN" sz="2000" b="1" i="0" u="none">
                <a:solidFill>
                  <a:srgbClr val="FFFFFF"/>
                </a:solidFill>
                <a:ea typeface="微软雅黑" panose="020B0503020204020204" charset="-122"/>
              </a:rPr>
              <a:t> </a:t>
            </a:r>
            <a:r>
              <a:rPr lang="en-US" altLang="en-US" sz="2000" b="1" i="0" u="none">
                <a:solidFill>
                  <a:srgbClr val="FFFFFF"/>
                </a:solidFill>
                <a:ea typeface="微软雅黑" panose="020B0503020204020204" charset="-122"/>
              </a:rPr>
              <a:t>через</a:t>
            </a:r>
            <a:r>
              <a:rPr lang="en-US" altLang="zh-CN" sz="2000" b="1" i="0" u="none">
                <a:solidFill>
                  <a:srgbClr val="FFFFFF"/>
                </a:solidFill>
                <a:ea typeface="微软雅黑" panose="020B0503020204020204" charset="-122"/>
              </a:rPr>
              <a:t> </a:t>
            </a:r>
            <a:r>
              <a:rPr lang="en-US" altLang="en-US" sz="2000" b="1" i="0" u="none">
                <a:solidFill>
                  <a:srgbClr val="FFFFFF"/>
                </a:solidFill>
                <a:ea typeface="微软雅黑" panose="020B0503020204020204" charset="-122"/>
              </a:rPr>
              <a:t>отличия</a:t>
            </a:r>
            <a:r>
              <a:rPr lang="en-US" altLang="zh-CN" sz="2000" b="1" i="0" u="none">
                <a:solidFill>
                  <a:srgbClr val="FFFFFF"/>
                </a:solidFill>
                <a:ea typeface="微软雅黑" panose="020B0503020204020204" charset="-122"/>
              </a:rPr>
              <a:t> </a:t>
            </a:r>
            <a:r>
              <a:rPr lang="en-US" altLang="en-US" sz="2000" b="1" i="0" u="none">
                <a:solidFill>
                  <a:srgbClr val="FFFFFF"/>
                </a:solidFill>
                <a:ea typeface="微软雅黑" panose="020B0503020204020204" charset="-122"/>
              </a:rPr>
              <a:t>и</a:t>
            </a:r>
            <a:r>
              <a:rPr lang="en-US" altLang="zh-CN" sz="2000" b="1" i="0" u="none">
                <a:solidFill>
                  <a:srgbClr val="FFFFFF"/>
                </a:solidFill>
                <a:ea typeface="微软雅黑" panose="020B0503020204020204" charset="-122"/>
              </a:rPr>
              <a:t> </a:t>
            </a:r>
            <a:r>
              <a:rPr lang="en-US" altLang="en-US" sz="2000" b="1" i="0" u="none">
                <a:solidFill>
                  <a:srgbClr val="FFFFFF"/>
                </a:solidFill>
                <a:ea typeface="微软雅黑" panose="020B0503020204020204" charset="-122"/>
              </a:rPr>
              <a:t>признание</a:t>
            </a:r>
            <a:endParaRPr lang="en-US" altLang="en-US" sz="2000" b="1" i="0" u="none">
              <a:solidFill>
                <a:srgbClr val="FFFFFF"/>
              </a:solidFill>
              <a:ea typeface="微软雅黑" panose="020B0503020204020204" charset="-122"/>
            </a:endParaRPr>
          </a:p>
        </p:txBody>
      </p:sp>
      <p:grpSp>
        <p:nvGrpSpPr>
          <p:cNvPr id="3" name="a524828e-86e9-4b6a-a0bb-5c99d2b4980e.source.4.zh-Hans.pptx" descr="439e3d97-5304-4af4-9654-f0e294f68c36"/>
          <p:cNvGrpSpPr/>
          <p:nvPr/>
        </p:nvGrpSpPr>
        <p:grpSpPr>
          <a:xfrm>
            <a:off x="1" y="1126057"/>
            <a:ext cx="11518899" cy="5731943"/>
            <a:chOff x="1" y="1126057"/>
            <a:chExt cx="11518899" cy="5731943"/>
          </a:xfrm>
        </p:grpSpPr>
        <p:sp>
          <p:nvSpPr>
            <p:cNvPr id="5" name="PictureMisc1" descr="d1b4f8d8-b163-4c16-8843-d2e4ad6a1230"/>
            <p:cNvSpPr/>
            <p:nvPr/>
          </p:nvSpPr>
          <p:spPr>
            <a:xfrm>
              <a:off x="1" y="1126057"/>
              <a:ext cx="3078866" cy="5731943"/>
            </a:xfrm>
            <a:custGeom>
              <a:avLst/>
              <a:gdLst>
                <a:gd name="connsiteX0" fmla="*/ 0 w 3078866"/>
                <a:gd name="connsiteY0" fmla="*/ 0 h 5731943"/>
                <a:gd name="connsiteX1" fmla="*/ 3078865 w 3078866"/>
                <a:gd name="connsiteY1" fmla="*/ 0 h 5731943"/>
                <a:gd name="connsiteX2" fmla="*/ 3078866 w 3078866"/>
                <a:gd name="connsiteY2" fmla="*/ 4192510 h 5731943"/>
                <a:gd name="connsiteX3" fmla="*/ 1539433 w 3078866"/>
                <a:gd name="connsiteY3" fmla="*/ 5731943 h 5731943"/>
                <a:gd name="connsiteX4" fmla="*/ 0 w 3078866"/>
                <a:gd name="connsiteY4" fmla="*/ 5731943 h 573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8866" h="5731943">
                  <a:moveTo>
                    <a:pt x="0" y="0"/>
                  </a:moveTo>
                  <a:lnTo>
                    <a:pt x="3078865" y="0"/>
                  </a:lnTo>
                  <a:cubicBezTo>
                    <a:pt x="3078865" y="1397503"/>
                    <a:pt x="3078866" y="2795007"/>
                    <a:pt x="3078866" y="4192510"/>
                  </a:cubicBezTo>
                  <a:cubicBezTo>
                    <a:pt x="3078866" y="5042715"/>
                    <a:pt x="2389638" y="5731943"/>
                    <a:pt x="1539433" y="5731943"/>
                  </a:cubicBezTo>
                  <a:lnTo>
                    <a:pt x="0" y="5731943"/>
                  </a:lnTo>
                  <a:close/>
                </a:path>
              </a:pathLst>
            </a:custGeom>
            <a:blipFill rotWithShape="1">
              <a:blip r:embed="rId1"/>
              <a:srcRect/>
              <a:stretch>
                <a:fillRect l="-155626" r="-2363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noAutofit/>
            </a:bodyPr>
            <a:lstStyle/>
            <a:p>
              <a:pPr algn="ctr"/>
            </a:p>
          </p:txBody>
        </p:sp>
        <p:grpSp>
          <p:nvGrpSpPr>
            <p:cNvPr id="4" name="组合 3" descr="76660cff-1bb3-439c-889b-e21dc4dba78e"/>
            <p:cNvGrpSpPr/>
            <p:nvPr/>
          </p:nvGrpSpPr>
          <p:grpSpPr>
            <a:xfrm>
              <a:off x="660400" y="1130300"/>
              <a:ext cx="10858500" cy="5003800"/>
              <a:chOff x="660400" y="1130300"/>
              <a:chExt cx="10858500" cy="5003800"/>
            </a:xfrm>
          </p:grpSpPr>
          <p:sp>
            <p:nvSpPr>
              <p:cNvPr id="142" name="Title" descr="14d15a27-37c9-4009-afb0-8b1dc3f966c5"/>
              <p:cNvSpPr/>
              <p:nvPr/>
            </p:nvSpPr>
            <p:spPr>
              <a:xfrm>
                <a:off x="660400" y="1130300"/>
                <a:ext cx="10858500" cy="677759"/>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2400" b="1" i="0" u="none">
                    <a:solidFill>
                      <a:srgbClr val="FFFFFF"/>
                    </a:solidFill>
                    <a:ea typeface="微软雅黑" panose="020B0503020204020204" charset="-122"/>
                  </a:rPr>
                  <a:t>授予主播多重荣誉称号及提供专业培训等</a:t>
                </a:r>
                <a:endParaRPr lang="en-US" sz="2400" b="1" i="0" u="none">
                  <a:solidFill>
                    <a:srgbClr val="FFFFFF"/>
                  </a:solidFill>
                  <a:ea typeface="微软雅黑" panose="020B0503020204020204" charset="-122"/>
                </a:endParaRPr>
              </a:p>
            </p:txBody>
          </p:sp>
          <p:grpSp>
            <p:nvGrpSpPr>
              <p:cNvPr id="22" name="组合 21" descr="56e68ae6-b477-4e30-9570-9bdbb7a1e36e"/>
              <p:cNvGrpSpPr/>
              <p:nvPr/>
            </p:nvGrpSpPr>
            <p:grpSpPr>
              <a:xfrm>
                <a:off x="3481376" y="1930365"/>
                <a:ext cx="3845400" cy="2048352"/>
                <a:chOff x="4131540" y="1772930"/>
                <a:chExt cx="3621747" cy="2873505"/>
              </a:xfrm>
            </p:grpSpPr>
            <p:sp>
              <p:nvSpPr>
                <p:cNvPr id="9" name="Text1" descr="957ec87b-56d8-474c-bd80-aa99a558490f"/>
                <p:cNvSpPr txBox="1"/>
                <p:nvPr/>
              </p:nvSpPr>
              <p:spPr>
                <a:xfrm>
                  <a:off x="4567714" y="2340538"/>
                  <a:ext cx="3185573" cy="2305897"/>
                </a:xfrm>
                <a:prstGeom prst="rect">
                  <a:avLst/>
                </a:prstGeom>
                <a:noFill/>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授予“万里茶道文化带国际推广大使”称号，由世界文化遗产保护协会或中国非物质文化研究网或中国电影基金会或同级机构颁发定制金印认证，同时获联合国教科文组织非遗推广合作机构联名证书，提升主播的荣誉感和影响力。</a:t>
                  </a:r>
                  <a:endParaRPr lang="en-US" sz="1200" b="0" i="0" u="none">
                    <a:solidFill>
                      <a:srgbClr val="FFFFFF"/>
                    </a:solidFill>
                    <a:ea typeface="微软雅黑" panose="020B0503020204020204" charset="-122"/>
                  </a:endParaRPr>
                </a:p>
              </p:txBody>
            </p:sp>
            <p:sp>
              <p:nvSpPr>
                <p:cNvPr id="10" name="Bullet1" descr="b3e70342-62a5-4220-baea-4bbe5d0bd532"/>
                <p:cNvSpPr txBox="1"/>
                <p:nvPr/>
              </p:nvSpPr>
              <p:spPr>
                <a:xfrm>
                  <a:off x="4567714" y="1772930"/>
                  <a:ext cx="3185573" cy="567609"/>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strike="noStrike">
                      <a:solidFill>
                        <a:srgbClr val="FFFFFF"/>
                      </a:solidFill>
                      <a:ea typeface="微软雅黑" panose="020B0503020204020204" charset="-122"/>
                    </a:rPr>
                    <a:t>授予称号及认证</a:t>
                  </a:r>
                  <a:endParaRPr lang="en-US" sz="1800" b="1" i="0" u="none" strike="noStrike">
                    <a:solidFill>
                      <a:srgbClr val="FFFFFF"/>
                    </a:solidFill>
                    <a:ea typeface="微软雅黑" panose="020B0503020204020204" charset="-122"/>
                  </a:endParaRPr>
                </a:p>
              </p:txBody>
            </p:sp>
            <p:sp>
              <p:nvSpPr>
                <p:cNvPr id="21" name="Number1" descr="81b67948-3b5a-40eb-bd9a-b699c781210d"/>
                <p:cNvSpPr/>
                <p:nvPr/>
              </p:nvSpPr>
              <p:spPr>
                <a:xfrm>
                  <a:off x="4131540" y="1772930"/>
                  <a:ext cx="436175" cy="567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2000" b="1" i="0" u="none">
                      <a:solidFill>
                        <a:srgbClr val="F6633E"/>
                      </a:solidFill>
                      <a:latin typeface="Arial" panose="020B0604020202020204"/>
                    </a:rPr>
                    <a:t>1</a:t>
                  </a:r>
                  <a:endParaRPr lang="en-US" sz="2000" b="1" i="0" u="none">
                    <a:solidFill>
                      <a:srgbClr val="F6633E"/>
                    </a:solidFill>
                    <a:latin typeface="Arial" panose="020B0604020202020204"/>
                  </a:endParaRPr>
                </a:p>
              </p:txBody>
            </p:sp>
          </p:grpSp>
          <p:grpSp>
            <p:nvGrpSpPr>
              <p:cNvPr id="152" name="组合 151" descr="feea6328-bb2b-4049-b112-69d74bf958e4"/>
              <p:cNvGrpSpPr/>
              <p:nvPr/>
            </p:nvGrpSpPr>
            <p:grpSpPr>
              <a:xfrm>
                <a:off x="3481376" y="4085748"/>
                <a:ext cx="3845400" cy="2048352"/>
                <a:chOff x="4131540" y="1772930"/>
                <a:chExt cx="3621747" cy="2873505"/>
              </a:xfrm>
            </p:grpSpPr>
            <p:sp>
              <p:nvSpPr>
                <p:cNvPr id="153" name="Text2" descr="2cd5fcd5-cb36-486a-be26-cd0c512f43fc"/>
                <p:cNvSpPr txBox="1"/>
                <p:nvPr/>
              </p:nvSpPr>
              <p:spPr>
                <a:xfrm>
                  <a:off x="4567714" y="2340538"/>
                  <a:ext cx="3185573" cy="2305897"/>
                </a:xfrm>
                <a:prstGeom prst="rect">
                  <a:avLst/>
                </a:prstGeom>
                <a:noFill/>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接受东北电影集团微电影及AI直播技术免费培训，参与东影AI应用技术应用实训，提升博主专业技能，培训合格后获得证书，增强主播在活动中的专业能力。</a:t>
                  </a:r>
                  <a:endParaRPr lang="en-US" sz="1200" b="0" i="0" u="none">
                    <a:solidFill>
                      <a:srgbClr val="FFFFFF"/>
                    </a:solidFill>
                    <a:ea typeface="微软雅黑" panose="020B0503020204020204" charset="-122"/>
                  </a:endParaRPr>
                </a:p>
              </p:txBody>
            </p:sp>
            <p:sp>
              <p:nvSpPr>
                <p:cNvPr id="154" name="Bullet2" descr="806cb28c-2350-416c-afe2-29fcf449e5f3"/>
                <p:cNvSpPr txBox="1"/>
                <p:nvPr/>
              </p:nvSpPr>
              <p:spPr>
                <a:xfrm>
                  <a:off x="4567714" y="1772930"/>
                  <a:ext cx="3185573" cy="567609"/>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strike="noStrike">
                      <a:solidFill>
                        <a:srgbClr val="FFFFFF"/>
                      </a:solidFill>
                      <a:ea typeface="微软雅黑" panose="020B0503020204020204" charset="-122"/>
                    </a:rPr>
                    <a:t>技术培训及证书</a:t>
                  </a:r>
                  <a:endParaRPr lang="en-US" sz="1800" b="1" i="0" u="none" strike="noStrike">
                    <a:solidFill>
                      <a:srgbClr val="FFFFFF"/>
                    </a:solidFill>
                    <a:ea typeface="微软雅黑" panose="020B0503020204020204" charset="-122"/>
                  </a:endParaRPr>
                </a:p>
              </p:txBody>
            </p:sp>
            <p:sp>
              <p:nvSpPr>
                <p:cNvPr id="155" name="Number2" descr="fb854774-aaf9-4862-a49b-ec7613b34b63"/>
                <p:cNvSpPr/>
                <p:nvPr/>
              </p:nvSpPr>
              <p:spPr>
                <a:xfrm>
                  <a:off x="4131540" y="1772930"/>
                  <a:ext cx="436175" cy="567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2000" b="1" i="0" u="none">
                      <a:solidFill>
                        <a:srgbClr val="F6633E"/>
                      </a:solidFill>
                      <a:latin typeface="Arial" panose="020B0604020202020204"/>
                    </a:rPr>
                    <a:t>2</a:t>
                  </a:r>
                  <a:endParaRPr lang="en-US" sz="2000" b="1" i="0" u="none">
                    <a:solidFill>
                      <a:srgbClr val="F6633E"/>
                    </a:solidFill>
                    <a:latin typeface="Arial" panose="020B0604020202020204"/>
                  </a:endParaRPr>
                </a:p>
              </p:txBody>
            </p:sp>
          </p:grpSp>
          <p:grpSp>
            <p:nvGrpSpPr>
              <p:cNvPr id="166" name="组合 165" descr="81802e81-d989-4e65-bb43-04f2343a5fc1"/>
              <p:cNvGrpSpPr/>
              <p:nvPr/>
            </p:nvGrpSpPr>
            <p:grpSpPr>
              <a:xfrm>
                <a:off x="7673500" y="1930365"/>
                <a:ext cx="3845400" cy="2048352"/>
                <a:chOff x="4131540" y="1772930"/>
                <a:chExt cx="3621747" cy="2873505"/>
              </a:xfrm>
            </p:grpSpPr>
            <p:sp>
              <p:nvSpPr>
                <p:cNvPr id="179" name="Text3" descr="aa5ef1f5-9ce3-4adb-b75e-34604c646a42"/>
                <p:cNvSpPr txBox="1"/>
                <p:nvPr/>
              </p:nvSpPr>
              <p:spPr>
                <a:xfrm>
                  <a:off x="4567714" y="2340538"/>
                  <a:ext cx="3185573" cy="2305897"/>
                </a:xfrm>
                <a:prstGeom prst="rect">
                  <a:avLst/>
                </a:prstGeom>
                <a:noFill/>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全程免费参与万里茶道文化带所途径国家与城市，享有非遗文化资源的定向拍摄采访权，深入挖掘和记录沿线非遗文化。</a:t>
                  </a:r>
                  <a:endParaRPr lang="en-US" sz="1200" b="0" i="0" u="none">
                    <a:solidFill>
                      <a:srgbClr val="FFFFFF"/>
                    </a:solidFill>
                    <a:ea typeface="微软雅黑" panose="020B0503020204020204" charset="-122"/>
                  </a:endParaRPr>
                </a:p>
              </p:txBody>
            </p:sp>
            <p:sp>
              <p:nvSpPr>
                <p:cNvPr id="180" name="Bullet3" descr="3139e65f-6164-4517-abc0-8d89d24a9d30"/>
                <p:cNvSpPr txBox="1"/>
                <p:nvPr/>
              </p:nvSpPr>
              <p:spPr>
                <a:xfrm>
                  <a:off x="4567714" y="1772930"/>
                  <a:ext cx="3185573" cy="567609"/>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strike="noStrike">
                      <a:solidFill>
                        <a:srgbClr val="FFFFFF"/>
                      </a:solidFill>
                      <a:ea typeface="微软雅黑" panose="020B0503020204020204" charset="-122"/>
                    </a:rPr>
                    <a:t>拍摄采访权</a:t>
                  </a:r>
                  <a:endParaRPr lang="en-US" sz="1800" b="1" i="0" u="none" strike="noStrike">
                    <a:solidFill>
                      <a:srgbClr val="FFFFFF"/>
                    </a:solidFill>
                    <a:ea typeface="微软雅黑" panose="020B0503020204020204" charset="-122"/>
                  </a:endParaRPr>
                </a:p>
              </p:txBody>
            </p:sp>
            <p:sp>
              <p:nvSpPr>
                <p:cNvPr id="181" name="Number3" descr="b60ed876-969d-4d98-aa78-41ef615b187a"/>
                <p:cNvSpPr/>
                <p:nvPr/>
              </p:nvSpPr>
              <p:spPr>
                <a:xfrm>
                  <a:off x="4131540" y="1772930"/>
                  <a:ext cx="436175" cy="567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2000" b="1" i="0" u="none">
                      <a:solidFill>
                        <a:srgbClr val="F6633E"/>
                      </a:solidFill>
                      <a:latin typeface="Arial" panose="020B0604020202020204"/>
                    </a:rPr>
                    <a:t>3</a:t>
                  </a:r>
                  <a:endParaRPr lang="en-US" sz="2000" b="1" i="0" u="none">
                    <a:solidFill>
                      <a:srgbClr val="F6633E"/>
                    </a:solidFill>
                    <a:latin typeface="Arial" panose="020B0604020202020204"/>
                  </a:endParaRPr>
                </a:p>
              </p:txBody>
            </p:sp>
          </p:grpSp>
          <p:grpSp>
            <p:nvGrpSpPr>
              <p:cNvPr id="167" name="组合 166" descr="0b22e11b-a814-4df5-a4ea-b06562409cf9"/>
              <p:cNvGrpSpPr/>
              <p:nvPr/>
            </p:nvGrpSpPr>
            <p:grpSpPr>
              <a:xfrm>
                <a:off x="7673500" y="4085748"/>
                <a:ext cx="3845400" cy="2048352"/>
                <a:chOff x="4131540" y="1772930"/>
                <a:chExt cx="3621747" cy="2873505"/>
              </a:xfrm>
            </p:grpSpPr>
            <p:sp>
              <p:nvSpPr>
                <p:cNvPr id="176" name="Text4" descr="f55fece9-b5c3-4cc5-a4ba-a5e893cae605"/>
                <p:cNvSpPr txBox="1"/>
                <p:nvPr/>
              </p:nvSpPr>
              <p:spPr>
                <a:xfrm>
                  <a:off x="4567714" y="2340538"/>
                  <a:ext cx="3185573" cy="2305897"/>
                </a:xfrm>
                <a:prstGeom prst="rect">
                  <a:avLst/>
                </a:prstGeom>
                <a:noFill/>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获得中外茶叶经贸推广大使资格，参与中外茶叶经贸会展论坛活动，促进茶叶产业的国际交流与合作。</a:t>
                  </a:r>
                  <a:endParaRPr lang="en-US" sz="1200" b="0" i="0" u="none">
                    <a:solidFill>
                      <a:srgbClr val="FFFFFF"/>
                    </a:solidFill>
                    <a:ea typeface="微软雅黑" panose="020B0503020204020204" charset="-122"/>
                  </a:endParaRPr>
                </a:p>
              </p:txBody>
            </p:sp>
            <p:sp>
              <p:nvSpPr>
                <p:cNvPr id="177" name="Bullet4" descr="0b1044a0-564b-4a90-a59c-803d88b81814"/>
                <p:cNvSpPr txBox="1"/>
                <p:nvPr/>
              </p:nvSpPr>
              <p:spPr>
                <a:xfrm>
                  <a:off x="4567714" y="1772930"/>
                  <a:ext cx="3185573" cy="567609"/>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strike="noStrike">
                      <a:solidFill>
                        <a:srgbClr val="FFFFFF"/>
                      </a:solidFill>
                      <a:ea typeface="微软雅黑" panose="020B0503020204020204" charset="-122"/>
                    </a:rPr>
                    <a:t>经贸活动资格</a:t>
                  </a:r>
                  <a:endParaRPr lang="en-US" sz="1800" b="1" i="0" u="none" strike="noStrike">
                    <a:solidFill>
                      <a:srgbClr val="FFFFFF"/>
                    </a:solidFill>
                    <a:ea typeface="微软雅黑" panose="020B0503020204020204" charset="-122"/>
                  </a:endParaRPr>
                </a:p>
              </p:txBody>
            </p:sp>
            <p:sp>
              <p:nvSpPr>
                <p:cNvPr id="178" name="Number4" descr="7775dfcd-3783-4de7-82cb-5855a0cf4719"/>
                <p:cNvSpPr/>
                <p:nvPr/>
              </p:nvSpPr>
              <p:spPr>
                <a:xfrm>
                  <a:off x="4131540" y="1772930"/>
                  <a:ext cx="436175" cy="567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2000" b="1" i="0" u="none">
                      <a:solidFill>
                        <a:srgbClr val="F6633E"/>
                      </a:solidFill>
                      <a:latin typeface="Arial" panose="020B0604020202020204"/>
                    </a:rPr>
                    <a:t>4</a:t>
                  </a:r>
                  <a:endParaRPr lang="en-US" sz="2000" b="1" i="0" u="none">
                    <a:solidFill>
                      <a:srgbClr val="F6633E"/>
                    </a:solidFill>
                    <a:latin typeface="Arial" panose="020B0604020202020204"/>
                  </a:endParaRPr>
                </a:p>
              </p:txBody>
            </p:sp>
          </p:grpSp>
        </p:gr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报名机制</a:t>
            </a:r>
            <a:br>
              <a:rPr lang="en-US" sz="2800" b="1" i="0" u="none">
                <a:solidFill>
                  <a:srgbClr val="FFFFFF"/>
                </a:solidFill>
                <a:ea typeface="微软雅黑" panose="020B0503020204020204" charset="-122"/>
              </a:rPr>
            </a:br>
            <a:r>
              <a:rPr lang="en-US" altLang="en-US" sz="2220" b="1" i="0" u="none">
                <a:solidFill>
                  <a:srgbClr val="FFFFFF"/>
                </a:solidFill>
                <a:ea typeface="微软雅黑" panose="020B0503020204020204" charset="-122"/>
              </a:rPr>
              <a:t>Механизм</a:t>
            </a:r>
            <a:r>
              <a:rPr lang="en-US" altLang="zh-CN" sz="2220" b="1" i="0" u="none">
                <a:solidFill>
                  <a:srgbClr val="FFFFFF"/>
                </a:solidFill>
                <a:ea typeface="微软雅黑" panose="020B0503020204020204" charset="-122"/>
              </a:rPr>
              <a:t> </a:t>
            </a:r>
            <a:r>
              <a:rPr lang="en-US" altLang="en-US" sz="2220" b="1" i="0" u="none">
                <a:solidFill>
                  <a:srgbClr val="FFFFFF"/>
                </a:solidFill>
                <a:ea typeface="微软雅黑" panose="020B0503020204020204" charset="-122"/>
              </a:rPr>
              <a:t>подачи</a:t>
            </a:r>
            <a:r>
              <a:rPr lang="en-US" altLang="zh-CN" sz="2220" b="1" i="0" u="none">
                <a:solidFill>
                  <a:srgbClr val="FFFFFF"/>
                </a:solidFill>
                <a:ea typeface="微软雅黑" panose="020B0503020204020204" charset="-122"/>
              </a:rPr>
              <a:t> </a:t>
            </a:r>
            <a:r>
              <a:rPr lang="en-US" altLang="en-US" sz="2220" b="1" i="0" u="none">
                <a:solidFill>
                  <a:srgbClr val="FFFFFF"/>
                </a:solidFill>
                <a:ea typeface="微软雅黑" panose="020B0503020204020204" charset="-122"/>
              </a:rPr>
              <a:t>заявок</a:t>
            </a:r>
            <a:endParaRPr lang="en-US" altLang="en-US" sz="2220" b="1" i="0" u="none">
              <a:solidFill>
                <a:srgbClr val="FFFFFF"/>
              </a:solidFill>
              <a:ea typeface="微软雅黑" panose="020B0503020204020204" charset="-122"/>
            </a:endParaRPr>
          </a:p>
        </p:txBody>
      </p:sp>
      <p:grpSp>
        <p:nvGrpSpPr>
          <p:cNvPr id="3" name="4eda1e78-9da9-4086-8953-14b97d158819.source.2.zh-Hans.pptx" descr="5e505001-32fa-4b26-a04a-4dfad2314a83"/>
          <p:cNvGrpSpPr/>
          <p:nvPr/>
        </p:nvGrpSpPr>
        <p:grpSpPr>
          <a:xfrm>
            <a:off x="660400" y="1536699"/>
            <a:ext cx="10858500" cy="4597401"/>
            <a:chOff x="660400" y="1536699"/>
            <a:chExt cx="10858500" cy="4597401"/>
          </a:xfrm>
        </p:grpSpPr>
        <p:sp>
          <p:nvSpPr>
            <p:cNvPr id="6" name="Title" descr="c20192e3-fc33-4ffa-a850-12c61bc1c9dc"/>
            <p:cNvSpPr/>
            <p:nvPr/>
          </p:nvSpPr>
          <p:spPr>
            <a:xfrm>
              <a:off x="660400" y="1536699"/>
              <a:ext cx="2783444" cy="3240186"/>
            </a:xfrm>
            <a:prstGeom prst="roundRect">
              <a:avLst>
                <a:gd name="adj" fmla="val 0"/>
              </a:avLst>
            </a:prstGeom>
            <a:noFill/>
          </p:spPr>
          <p:txBody>
            <a:bodyPr wrap="square" lIns="91440" tIns="45720" rIns="91440" bIns="45720" anchor="ctr" anchorCtr="0">
              <a:normAutofit/>
            </a:bodyPr>
            <a:lstStyle/>
            <a:p>
              <a:pPr algn="l"/>
              <a:r>
                <a:rPr lang="en-US" sz="2400" b="1" i="0" u="none">
                  <a:solidFill>
                    <a:srgbClr val="FFFFFF"/>
                  </a:solidFill>
                  <a:ea typeface="微软雅黑" panose="020B0503020204020204" charset="-122"/>
                </a:rPr>
                <a:t>说明主播报名的方式和定向邀请对象</a:t>
              </a:r>
              <a:endParaRPr lang="en-US" sz="2400" b="1" i="0" u="none">
                <a:solidFill>
                  <a:srgbClr val="FFFFFF"/>
                </a:solidFill>
                <a:ea typeface="微软雅黑" panose="020B0503020204020204" charset="-122"/>
              </a:endParaRPr>
            </a:p>
          </p:txBody>
        </p:sp>
        <p:cxnSp>
          <p:nvCxnSpPr>
            <p:cNvPr id="13" name="连接符: 肘形 12" descr="c9e86b24-d766-47e3-b327-b80f8367b687"/>
            <p:cNvCxnSpPr>
              <a:stCxn id="2" idx="3"/>
              <a:endCxn id="7" idx="3"/>
            </p:cNvCxnSpPr>
            <p:nvPr/>
          </p:nvCxnSpPr>
          <p:spPr>
            <a:xfrm>
              <a:off x="3443844" y="3156792"/>
              <a:ext cx="641268" cy="1344692"/>
            </a:xfrm>
            <a:prstGeom prst="bentConnector3">
              <a:avLst>
                <a:gd name="adj1" fmla="val 50000"/>
              </a:avLst>
            </a:prstGeom>
            <a:ln w="6350">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连接符: 肘形 13" descr="11f3a1bd-9cd4-4ee1-848a-11cb9b0829a2"/>
            <p:cNvCxnSpPr>
              <a:stCxn id="2" idx="3"/>
              <a:endCxn id="4" idx="3"/>
            </p:cNvCxnSpPr>
            <p:nvPr/>
          </p:nvCxnSpPr>
          <p:spPr>
            <a:xfrm flipV="1">
              <a:off x="3443844" y="1812100"/>
              <a:ext cx="641268" cy="1344692"/>
            </a:xfrm>
            <a:prstGeom prst="bentConnector3">
              <a:avLst>
                <a:gd name="adj1" fmla="val 50000"/>
              </a:avLst>
            </a:prstGeom>
            <a:ln w="6350">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 name="组合 9" descr="ed168481-5726-4997-86bb-98b1b6788850"/>
            <p:cNvGrpSpPr/>
            <p:nvPr/>
          </p:nvGrpSpPr>
          <p:grpSpPr>
            <a:xfrm>
              <a:off x="4085112" y="1536700"/>
              <a:ext cx="7433788" cy="1908016"/>
              <a:chOff x="4085112" y="1130300"/>
              <a:chExt cx="7433788" cy="1908016"/>
            </a:xfrm>
          </p:grpSpPr>
          <p:sp>
            <p:nvSpPr>
              <p:cNvPr id="4" name="Bullet1" descr="695778cf-abd0-4614-b94b-cdd95d9a402b"/>
              <p:cNvSpPr/>
              <p:nvPr/>
            </p:nvSpPr>
            <p:spPr>
              <a:xfrm flipH="1">
                <a:off x="4085112" y="1130300"/>
                <a:ext cx="7433784" cy="550800"/>
              </a:xfrm>
              <a:prstGeom prst="roundRect">
                <a:avLst>
                  <a:gd name="adj" fmla="val 9201"/>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a:solidFill>
                      <a:srgbClr val="FFFFFF"/>
                    </a:solidFill>
                    <a:ea typeface="微软雅黑" panose="020B0503020204020204" charset="-122"/>
                  </a:rPr>
                  <a:t>全网征集平台</a:t>
                </a:r>
                <a:endParaRPr lang="en-US" sz="1800" b="1" i="0" u="none">
                  <a:solidFill>
                    <a:srgbClr val="FFFFFF"/>
                  </a:solidFill>
                  <a:ea typeface="微软雅黑" panose="020B0503020204020204" charset="-122"/>
                </a:endParaRPr>
              </a:p>
            </p:txBody>
          </p:sp>
          <p:sp>
            <p:nvSpPr>
              <p:cNvPr id="5" name="Text1" descr="4cbaa856-fc33-43b9-9eac-8431c7fa7609"/>
              <p:cNvSpPr txBox="1"/>
              <p:nvPr/>
            </p:nvSpPr>
            <p:spPr>
              <a:xfrm>
                <a:off x="4085116" y="1788021"/>
                <a:ext cx="7433784" cy="1250295"/>
              </a:xfrm>
              <a:prstGeom prst="rect">
                <a:avLst/>
              </a:prstGeom>
              <a:noFill/>
              <a:ln w="6350">
                <a:noFill/>
              </a:ln>
            </p:spPr>
            <p:txBody>
              <a:bodyPr wrap="square" rtlCol="0" anchor="t"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在抖音、快手、小红书、B站，Tiktok/Twitter/YouTube/Instagram/VK等国内外热门平台发布话题#万里茶道万里行，广泛征集符合条件的主播参与活动。</a:t>
                </a:r>
                <a:endParaRPr lang="en-US" sz="1200" b="0" i="0" u="none">
                  <a:solidFill>
                    <a:srgbClr val="FFFFFF"/>
                  </a:solidFill>
                  <a:ea typeface="微软雅黑" panose="020B0503020204020204" charset="-122"/>
                </a:endParaRPr>
              </a:p>
            </p:txBody>
          </p:sp>
        </p:grpSp>
        <p:grpSp>
          <p:nvGrpSpPr>
            <p:cNvPr id="11" name="组合 10" descr="7f79761f-24f5-4cad-924f-951712b07276"/>
            <p:cNvGrpSpPr/>
            <p:nvPr/>
          </p:nvGrpSpPr>
          <p:grpSpPr>
            <a:xfrm>
              <a:off x="4085112" y="4226084"/>
              <a:ext cx="7433788" cy="1908016"/>
              <a:chOff x="4085112" y="3819684"/>
              <a:chExt cx="7433788" cy="1908016"/>
            </a:xfrm>
          </p:grpSpPr>
          <p:sp>
            <p:nvSpPr>
              <p:cNvPr id="7" name="Bullet2" descr="8b098b07-d0ca-4bb6-b44b-88dd8ec88001"/>
              <p:cNvSpPr/>
              <p:nvPr/>
            </p:nvSpPr>
            <p:spPr>
              <a:xfrm flipH="1">
                <a:off x="4085112" y="3819684"/>
                <a:ext cx="7433784" cy="550800"/>
              </a:xfrm>
              <a:prstGeom prst="roundRect">
                <a:avLst>
                  <a:gd name="adj" fmla="val 7957"/>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a:solidFill>
                      <a:srgbClr val="FFFFFF"/>
                    </a:solidFill>
                    <a:ea typeface="微软雅黑" panose="020B0503020204020204" charset="-122"/>
                  </a:rPr>
                  <a:t>定向邀请对象</a:t>
                </a:r>
                <a:endParaRPr lang="en-US" sz="1800" b="1" i="0" u="none">
                  <a:solidFill>
                    <a:srgbClr val="FFFFFF"/>
                  </a:solidFill>
                  <a:ea typeface="微软雅黑" panose="020B0503020204020204" charset="-122"/>
                </a:endParaRPr>
              </a:p>
            </p:txBody>
          </p:sp>
          <p:sp>
            <p:nvSpPr>
              <p:cNvPr id="8" name="Text2" descr="da89428b-15ab-4e74-a5eb-4e92f5b12b98"/>
              <p:cNvSpPr txBox="1"/>
              <p:nvPr/>
            </p:nvSpPr>
            <p:spPr>
              <a:xfrm>
                <a:off x="4085116" y="4477405"/>
                <a:ext cx="7433784" cy="1250295"/>
              </a:xfrm>
              <a:prstGeom prst="rect">
                <a:avLst/>
              </a:prstGeom>
              <a:noFill/>
              <a:ln w="6350">
                <a:noFill/>
              </a:ln>
            </p:spPr>
            <p:txBody>
              <a:bodyPr wrap="square" rtlCol="0" anchor="t"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定向邀请俄罗斯“西伯利亚日记”，俄罗斯“莫斯科夫人”组委会、英国茶叶协会代表、国际文化传播使者李子柒、云南普洱茶推广代表、广西六堡茶文化推广代表、福建茶非遗传承人主播、国际茶文化专家、福建四千万文旅主播阿波夫妇、西安文旅主播芥末等能代表欧亚文化交流使命的正能量头部文旅主播，确保活动的高质量和广泛代表性。</a:t>
                </a:r>
                <a:endParaRPr lang="en-US" sz="1200" b="0" i="0" u="none">
                  <a:solidFill>
                    <a:srgbClr val="FFFFFF"/>
                  </a:solidFill>
                  <a:ea typeface="微软雅黑" panose="020B0503020204020204" charset="-122"/>
                </a:endParaRPr>
              </a:p>
            </p:txBody>
          </p:sp>
        </p:gr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descr="92e82e55-45ac-40ee-a5c3-51eb35de2b69"/>
          <p:cNvSpPr>
            <a:spLocks noGrp="1"/>
          </p:cNvSpPr>
          <p:nvPr>
            <p:ph type="title" hasCustomPrompt="1"/>
          </p:nvPr>
        </p:nvSpPr>
        <p:spPr/>
        <p:txBody>
          <a:bodyPr anchorCtr="0">
            <a:normAutofit/>
          </a:bodyPr>
          <a:lstStyle/>
          <a:p>
            <a:pPr algn="ctr">
              <a:lnSpc>
                <a:spcPct val="100000"/>
              </a:lnSpc>
              <a:spcBef>
                <a:spcPct val="0"/>
              </a:spcBef>
            </a:pPr>
            <a:r>
              <a:rPr lang="en-US" sz="3200" b="1" i="0" u="none">
                <a:solidFill>
                  <a:srgbClr val="FFFFFF"/>
                </a:solidFill>
                <a:ea typeface="微软雅黑" panose="020B0503020204020204" charset="-122"/>
              </a:rPr>
              <a:t>五大旗舰活动矩阵</a:t>
            </a:r>
            <a:br>
              <a:rPr lang="en-US" sz="3200" b="1" i="0" u="none">
                <a:solidFill>
                  <a:srgbClr val="FFFFFF"/>
                </a:solidFill>
                <a:ea typeface="微软雅黑" panose="020B0503020204020204" charset="-122"/>
              </a:rPr>
            </a:br>
            <a:r>
              <a:rPr lang="en-US" altLang="en-US" sz="2220">
                <a:solidFill>
                  <a:srgbClr val="FFFFFF"/>
                </a:solidFill>
                <a:ea typeface="微软雅黑" panose="020B0503020204020204" charset="-122"/>
                <a:sym typeface="+mn-ea"/>
              </a:rPr>
              <a:t>Матрица</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пяти</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флагманских</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мероприятий</a:t>
            </a:r>
            <a:endParaRPr lang="en-US" sz="2220" b="1" i="0" u="none">
              <a:solidFill>
                <a:srgbClr val="FFFFFF"/>
              </a:solidFill>
              <a:ea typeface="微软雅黑" panose="020B0503020204020204" charset="-122"/>
            </a:endParaRPr>
          </a:p>
        </p:txBody>
      </p:sp>
      <p:sp>
        <p:nvSpPr>
          <p:cNvPr id="25" name="文本占位符 24" descr="453cb2ca-0b3f-48d3-b77e-c8b0c2bbb197"/>
          <p:cNvSpPr>
            <a:spLocks noGrp="1"/>
          </p:cNvSpPr>
          <p:nvPr>
            <p:ph type="body" sz="quarter" idx="1" hasCustomPrompt="1"/>
          </p:nvPr>
        </p:nvSpPr>
        <p:spPr/>
        <p:txBody>
          <a:bodyPr anchorCtr="0"/>
          <a:lstStyle/>
          <a:p>
            <a:pPr algn="ctr">
              <a:lnSpc>
                <a:spcPct val="120000"/>
              </a:lnSpc>
              <a:spcBef>
                <a:spcPts val="1000"/>
              </a:spcBef>
            </a:pPr>
            <a:r>
              <a:rPr lang="en-US" sz="2000" b="0" i="0" u="none">
                <a:solidFill>
                  <a:srgbClr val="FFFFFF"/>
                </a:solidFill>
                <a:ea typeface="微软雅黑" panose="020B0503020204020204" charset="-122"/>
              </a:rPr>
              <a:t>介绍万里茶道文明论坛、诗画非遗看中国、境外文化配套项目、产业联动力四大旗舰活动及相关内容</a:t>
            </a:r>
            <a:endParaRPr lang="en-US" sz="2000" b="0" i="0" u="none">
              <a:solidFill>
                <a:srgbClr val="FFFFFF"/>
              </a:solidFill>
              <a:ea typeface="微软雅黑" panose="020B050302020402020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fontScale="90000"/>
          </a:bodyPr>
          <a:lstStyle/>
          <a:p>
            <a:pPr algn="l">
              <a:lnSpc>
                <a:spcPct val="100000"/>
              </a:lnSpc>
              <a:spcBef>
                <a:spcPct val="0"/>
              </a:spcBef>
            </a:pPr>
            <a:r>
              <a:rPr lang="en-US" sz="2800" b="1" i="0" u="none">
                <a:solidFill>
                  <a:srgbClr val="FFFFFF"/>
                </a:solidFill>
                <a:ea typeface="微软雅黑" panose="020B0503020204020204" charset="-122"/>
              </a:rPr>
              <a:t>探秘方式与周期</a:t>
            </a:r>
            <a:br>
              <a:rPr lang="en-US" sz="2800" b="1" i="0" u="none">
                <a:solidFill>
                  <a:srgbClr val="FFFFFF"/>
                </a:solidFill>
                <a:ea typeface="微软雅黑" panose="020B0503020204020204" charset="-122"/>
              </a:rPr>
            </a:br>
            <a:r>
              <a:rPr lang="en-US" altLang="en-US">
                <a:solidFill>
                  <a:srgbClr val="FFFFFF"/>
                </a:solidFill>
                <a:ea typeface="微软雅黑" panose="020B0503020204020204" charset="-122"/>
                <a:sym typeface="+mn-ea"/>
              </a:rPr>
              <a:t>Способы</a:t>
            </a:r>
            <a:r>
              <a:rPr lang="en-US" altLang="zh-CN">
                <a:solidFill>
                  <a:srgbClr val="FFFFFF"/>
                </a:solidFill>
                <a:ea typeface="微软雅黑" panose="020B0503020204020204" charset="-122"/>
                <a:sym typeface="+mn-ea"/>
              </a:rPr>
              <a:t> </a:t>
            </a:r>
            <a:r>
              <a:rPr lang="en-US" altLang="en-US">
                <a:solidFill>
                  <a:srgbClr val="FFFFFF"/>
                </a:solidFill>
                <a:ea typeface="微软雅黑" panose="020B0503020204020204" charset="-122"/>
                <a:sym typeface="+mn-ea"/>
              </a:rPr>
              <a:t>исследования</a:t>
            </a:r>
            <a:r>
              <a:rPr lang="en-US" altLang="zh-CN">
                <a:solidFill>
                  <a:srgbClr val="FFFFFF"/>
                </a:solidFill>
                <a:ea typeface="微软雅黑" panose="020B0503020204020204" charset="-122"/>
                <a:sym typeface="+mn-ea"/>
              </a:rPr>
              <a:t> </a:t>
            </a:r>
            <a:r>
              <a:rPr lang="en-US" altLang="en-US">
                <a:solidFill>
                  <a:srgbClr val="FFFFFF"/>
                </a:solidFill>
                <a:ea typeface="微软雅黑" panose="020B0503020204020204" charset="-122"/>
                <a:sym typeface="+mn-ea"/>
              </a:rPr>
              <a:t>и</a:t>
            </a:r>
            <a:r>
              <a:rPr lang="en-US" altLang="zh-CN">
                <a:solidFill>
                  <a:srgbClr val="FFFFFF"/>
                </a:solidFill>
                <a:ea typeface="微软雅黑" panose="020B0503020204020204" charset="-122"/>
                <a:sym typeface="+mn-ea"/>
              </a:rPr>
              <a:t> </a:t>
            </a:r>
            <a:r>
              <a:rPr lang="en-US" altLang="en-US">
                <a:solidFill>
                  <a:srgbClr val="FFFFFF"/>
                </a:solidFill>
                <a:ea typeface="微软雅黑" panose="020B0503020204020204" charset="-122"/>
                <a:sym typeface="+mn-ea"/>
              </a:rPr>
              <a:t>сроки</a:t>
            </a:r>
            <a:r>
              <a:rPr lang="en-US" altLang="zh-CN">
                <a:solidFill>
                  <a:srgbClr val="FFFFFF"/>
                </a:solidFill>
                <a:ea typeface="微软雅黑" panose="020B0503020204020204" charset="-122"/>
                <a:sym typeface="+mn-ea"/>
              </a:rPr>
              <a:t> </a:t>
            </a:r>
            <a:r>
              <a:rPr lang="en-US" altLang="en-US">
                <a:solidFill>
                  <a:srgbClr val="FFFFFF"/>
                </a:solidFill>
                <a:ea typeface="微软雅黑" panose="020B0503020204020204" charset="-122"/>
                <a:sym typeface="+mn-ea"/>
              </a:rPr>
              <a:t>проведения</a:t>
            </a:r>
            <a:endParaRPr lang="en-US" sz="2800" b="1" i="0" u="none">
              <a:solidFill>
                <a:srgbClr val="FFFFFF"/>
              </a:solidFill>
              <a:ea typeface="微软雅黑" panose="020B0503020204020204" charset="-122"/>
            </a:endParaRPr>
          </a:p>
        </p:txBody>
      </p:sp>
      <p:grpSp>
        <p:nvGrpSpPr>
          <p:cNvPr id="53" name="275a0203-4124-46d8-bc11-529f9826c383.source.4.zh-Hans.pptx" descr="08917ed6-3a57-41be-8554-ca4cab9b2932"/>
          <p:cNvGrpSpPr/>
          <p:nvPr/>
        </p:nvGrpSpPr>
        <p:grpSpPr>
          <a:xfrm>
            <a:off x="654224" y="1118345"/>
            <a:ext cx="10883552" cy="5025279"/>
            <a:chOff x="654224" y="1118345"/>
            <a:chExt cx="10883552" cy="5025279"/>
          </a:xfrm>
        </p:grpSpPr>
        <p:sp>
          <p:nvSpPr>
            <p:cNvPr id="47" name="íşlîḋe" descr="0105c546-1c54-42bf-8975-f33753a996a9"/>
            <p:cNvSpPr/>
            <p:nvPr/>
          </p:nvSpPr>
          <p:spPr>
            <a:xfrm>
              <a:off x="8769444" y="2954255"/>
              <a:ext cx="352404" cy="35667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fontScale="70000" lnSpcReduction="20000"/>
            </a:bodyPr>
            <a:lstStyle/>
            <a:p>
              <a:pPr algn="ctr"/>
            </a:p>
          </p:txBody>
        </p:sp>
        <p:sp>
          <p:nvSpPr>
            <p:cNvPr id="48" name="îṧliḋé" descr="6cfbd9e1-6c77-4fe1-a834-41ec50d60ce3"/>
            <p:cNvSpPr/>
            <p:nvPr/>
          </p:nvSpPr>
          <p:spPr>
            <a:xfrm>
              <a:off x="8812636" y="2997969"/>
              <a:ext cx="266021" cy="269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fontScale="40000" lnSpcReduction="20000"/>
            </a:bodyPr>
            <a:lstStyle/>
            <a:p>
              <a:pPr algn="ctr"/>
            </a:p>
          </p:txBody>
        </p:sp>
        <p:sp>
          <p:nvSpPr>
            <p:cNvPr id="28" name="iSḻiďe" descr="74903973-d540-455d-bdf7-d4fdba3ba1cf"/>
            <p:cNvSpPr/>
            <p:nvPr/>
          </p:nvSpPr>
          <p:spPr bwMode="auto">
            <a:xfrm>
              <a:off x="8340615" y="2675305"/>
              <a:ext cx="171364" cy="318247"/>
            </a:xfrm>
            <a:custGeom>
              <a:avLst/>
              <a:gdLst>
                <a:gd name="T0" fmla="*/ 12 w 70"/>
                <a:gd name="T1" fmla="*/ 130 h 130"/>
                <a:gd name="T2" fmla="*/ 0 w 70"/>
                <a:gd name="T3" fmla="*/ 123 h 130"/>
                <a:gd name="T4" fmla="*/ 58 w 70"/>
                <a:gd name="T5" fmla="*/ 0 h 130"/>
                <a:gd name="T6" fmla="*/ 70 w 70"/>
                <a:gd name="T7" fmla="*/ 4 h 130"/>
                <a:gd name="T8" fmla="*/ 12 w 70"/>
                <a:gd name="T9" fmla="*/ 130 h 130"/>
              </a:gdLst>
              <a:ahLst/>
              <a:cxnLst>
                <a:cxn ang="0">
                  <a:pos x="T0" y="T1"/>
                </a:cxn>
                <a:cxn ang="0">
                  <a:pos x="T2" y="T3"/>
                </a:cxn>
                <a:cxn ang="0">
                  <a:pos x="T4" y="T5"/>
                </a:cxn>
                <a:cxn ang="0">
                  <a:pos x="T6" y="T7"/>
                </a:cxn>
                <a:cxn ang="0">
                  <a:pos x="T8" y="T9"/>
                </a:cxn>
              </a:cxnLst>
              <a:rect l="0" t="0" r="r" b="b"/>
              <a:pathLst>
                <a:path w="70" h="130">
                  <a:moveTo>
                    <a:pt x="12" y="130"/>
                  </a:moveTo>
                  <a:lnTo>
                    <a:pt x="0" y="123"/>
                  </a:lnTo>
                  <a:lnTo>
                    <a:pt x="58" y="0"/>
                  </a:lnTo>
                  <a:lnTo>
                    <a:pt x="70" y="4"/>
                  </a:lnTo>
                  <a:lnTo>
                    <a:pt x="12" y="13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algn="l"/>
            </a:p>
          </p:txBody>
        </p:sp>
        <p:sp>
          <p:nvSpPr>
            <p:cNvPr id="29" name="işļîḋê" descr="ffb61ee5-3a4f-4c1b-8871-ed984b5cf06f"/>
            <p:cNvSpPr/>
            <p:nvPr/>
          </p:nvSpPr>
          <p:spPr bwMode="auto">
            <a:xfrm>
              <a:off x="6484990" y="2641032"/>
              <a:ext cx="31825" cy="330487"/>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algn="l"/>
            </a:p>
          </p:txBody>
        </p:sp>
        <p:sp>
          <p:nvSpPr>
            <p:cNvPr id="30" name="ïṡľidê" descr="8e10ad72-d429-4a0f-9809-3114cf853f51"/>
            <p:cNvSpPr/>
            <p:nvPr/>
          </p:nvSpPr>
          <p:spPr bwMode="auto">
            <a:xfrm>
              <a:off x="6159400" y="1118345"/>
              <a:ext cx="5378376" cy="1246058"/>
            </a:xfrm>
            <a:custGeom>
              <a:avLst/>
              <a:gdLst>
                <a:gd name="T0" fmla="*/ 996 w 1056"/>
                <a:gd name="T1" fmla="*/ 139 h 244"/>
                <a:gd name="T2" fmla="*/ 1051 w 1056"/>
                <a:gd name="T3" fmla="*/ 140 h 244"/>
                <a:gd name="T4" fmla="*/ 1013 w 1056"/>
                <a:gd name="T5" fmla="*/ 101 h 244"/>
                <a:gd name="T6" fmla="*/ 1056 w 1056"/>
                <a:gd name="T7" fmla="*/ 0 h 244"/>
                <a:gd name="T8" fmla="*/ 966 w 1056"/>
                <a:gd name="T9" fmla="*/ 4 h 244"/>
                <a:gd name="T10" fmla="*/ 850 w 1056"/>
                <a:gd name="T11" fmla="*/ 125 h 244"/>
                <a:gd name="T12" fmla="*/ 187 w 1056"/>
                <a:gd name="T13" fmla="*/ 143 h 244"/>
                <a:gd name="T14" fmla="*/ 163 w 1056"/>
                <a:gd name="T15" fmla="*/ 150 h 244"/>
                <a:gd name="T16" fmla="*/ 56 w 1056"/>
                <a:gd name="T17" fmla="*/ 218 h 244"/>
                <a:gd name="T18" fmla="*/ 0 w 1056"/>
                <a:gd name="T19" fmla="*/ 244 h 244"/>
                <a:gd name="T20" fmla="*/ 964 w 1056"/>
                <a:gd name="T21" fmla="*/ 220 h 244"/>
                <a:gd name="T22" fmla="*/ 996 w 1056"/>
                <a:gd name="T23" fmla="*/ 13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6" h="244">
                  <a:moveTo>
                    <a:pt x="996" y="139"/>
                  </a:moveTo>
                  <a:cubicBezTo>
                    <a:pt x="1051" y="140"/>
                    <a:pt x="1051" y="140"/>
                    <a:pt x="1051" y="140"/>
                  </a:cubicBezTo>
                  <a:cubicBezTo>
                    <a:pt x="1013" y="101"/>
                    <a:pt x="1013" y="101"/>
                    <a:pt x="1013" y="101"/>
                  </a:cubicBezTo>
                  <a:cubicBezTo>
                    <a:pt x="1056" y="0"/>
                    <a:pt x="1056" y="0"/>
                    <a:pt x="1056" y="0"/>
                  </a:cubicBezTo>
                  <a:cubicBezTo>
                    <a:pt x="966" y="4"/>
                    <a:pt x="966" y="4"/>
                    <a:pt x="966" y="4"/>
                  </a:cubicBezTo>
                  <a:cubicBezTo>
                    <a:pt x="850" y="125"/>
                    <a:pt x="850" y="125"/>
                    <a:pt x="850" y="125"/>
                  </a:cubicBezTo>
                  <a:cubicBezTo>
                    <a:pt x="187" y="143"/>
                    <a:pt x="187" y="143"/>
                    <a:pt x="187" y="143"/>
                  </a:cubicBezTo>
                  <a:cubicBezTo>
                    <a:pt x="163" y="150"/>
                    <a:pt x="163" y="150"/>
                    <a:pt x="163" y="150"/>
                  </a:cubicBezTo>
                  <a:cubicBezTo>
                    <a:pt x="56" y="218"/>
                    <a:pt x="56" y="218"/>
                    <a:pt x="56" y="218"/>
                  </a:cubicBezTo>
                  <a:cubicBezTo>
                    <a:pt x="56" y="218"/>
                    <a:pt x="21" y="230"/>
                    <a:pt x="0" y="244"/>
                  </a:cubicBezTo>
                  <a:cubicBezTo>
                    <a:pt x="964" y="220"/>
                    <a:pt x="964" y="220"/>
                    <a:pt x="964" y="220"/>
                  </a:cubicBezTo>
                  <a:lnTo>
                    <a:pt x="996" y="139"/>
                  </a:ln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algn="l"/>
            </a:p>
          </p:txBody>
        </p:sp>
        <p:sp>
          <p:nvSpPr>
            <p:cNvPr id="31" name="i$ľïdè" descr="2881de12-e408-4f6f-9443-3951b00e2208"/>
            <p:cNvSpPr/>
            <p:nvPr/>
          </p:nvSpPr>
          <p:spPr bwMode="auto">
            <a:xfrm>
              <a:off x="6051685" y="2242001"/>
              <a:ext cx="5018512" cy="1015942"/>
            </a:xfrm>
            <a:custGeom>
              <a:avLst/>
              <a:gdLst>
                <a:gd name="T0" fmla="*/ 962 w 985"/>
                <a:gd name="T1" fmla="*/ 59 h 199"/>
                <a:gd name="T2" fmla="*/ 985 w 985"/>
                <a:gd name="T3" fmla="*/ 0 h 199"/>
                <a:gd name="T4" fmla="*/ 21 w 985"/>
                <a:gd name="T5" fmla="*/ 24 h 199"/>
                <a:gd name="T6" fmla="*/ 5 w 985"/>
                <a:gd name="T7" fmla="*/ 41 h 199"/>
                <a:gd name="T8" fmla="*/ 30 w 985"/>
                <a:gd name="T9" fmla="*/ 85 h 199"/>
                <a:gd name="T10" fmla="*/ 410 w 985"/>
                <a:gd name="T11" fmla="*/ 84 h 199"/>
                <a:gd name="T12" fmla="*/ 660 w 985"/>
                <a:gd name="T13" fmla="*/ 199 h 199"/>
                <a:gd name="T14" fmla="*/ 790 w 985"/>
                <a:gd name="T15" fmla="*/ 196 h 199"/>
                <a:gd name="T16" fmla="*/ 642 w 985"/>
                <a:gd name="T17" fmla="*/ 81 h 199"/>
                <a:gd name="T18" fmla="*/ 785 w 985"/>
                <a:gd name="T19" fmla="*/ 76 h 199"/>
                <a:gd name="T20" fmla="*/ 962 w 985"/>
                <a:gd name="T21" fmla="*/ 5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5" h="199">
                  <a:moveTo>
                    <a:pt x="962" y="59"/>
                  </a:moveTo>
                  <a:cubicBezTo>
                    <a:pt x="985" y="0"/>
                    <a:pt x="985" y="0"/>
                    <a:pt x="985" y="0"/>
                  </a:cubicBezTo>
                  <a:cubicBezTo>
                    <a:pt x="21" y="24"/>
                    <a:pt x="21" y="24"/>
                    <a:pt x="21" y="24"/>
                  </a:cubicBezTo>
                  <a:cubicBezTo>
                    <a:pt x="12" y="30"/>
                    <a:pt x="6" y="36"/>
                    <a:pt x="5" y="41"/>
                  </a:cubicBezTo>
                  <a:cubicBezTo>
                    <a:pt x="4" y="59"/>
                    <a:pt x="0" y="76"/>
                    <a:pt x="30" y="85"/>
                  </a:cubicBezTo>
                  <a:cubicBezTo>
                    <a:pt x="60" y="94"/>
                    <a:pt x="410" y="84"/>
                    <a:pt x="410" y="84"/>
                  </a:cubicBezTo>
                  <a:cubicBezTo>
                    <a:pt x="660" y="199"/>
                    <a:pt x="660" y="199"/>
                    <a:pt x="660" y="199"/>
                  </a:cubicBezTo>
                  <a:cubicBezTo>
                    <a:pt x="790" y="196"/>
                    <a:pt x="790" y="196"/>
                    <a:pt x="790" y="196"/>
                  </a:cubicBezTo>
                  <a:cubicBezTo>
                    <a:pt x="642" y="81"/>
                    <a:pt x="642" y="81"/>
                    <a:pt x="642" y="81"/>
                  </a:cubicBezTo>
                  <a:cubicBezTo>
                    <a:pt x="785" y="76"/>
                    <a:pt x="785" y="76"/>
                    <a:pt x="785" y="76"/>
                  </a:cubicBezTo>
                  <a:lnTo>
                    <a:pt x="962" y="59"/>
                  </a:lnTo>
                  <a:close/>
                </a:path>
              </a:pathLst>
            </a:custGeom>
            <a:solidFill>
              <a:srgbClr val="D9D9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algn="l"/>
            </a:p>
          </p:txBody>
        </p:sp>
        <p:sp>
          <p:nvSpPr>
            <p:cNvPr id="32" name="îsḷíḓê" descr="cdc51ad7-d62a-4245-bf43-cadbd505ea30"/>
            <p:cNvSpPr/>
            <p:nvPr/>
          </p:nvSpPr>
          <p:spPr bwMode="auto">
            <a:xfrm>
              <a:off x="7992991" y="1446384"/>
              <a:ext cx="1074697" cy="381896"/>
            </a:xfrm>
            <a:custGeom>
              <a:avLst/>
              <a:gdLst>
                <a:gd name="T0" fmla="*/ 21 w 439"/>
                <a:gd name="T1" fmla="*/ 146 h 156"/>
                <a:gd name="T2" fmla="*/ 233 w 439"/>
                <a:gd name="T3" fmla="*/ 2 h 156"/>
                <a:gd name="T4" fmla="*/ 439 w 439"/>
                <a:gd name="T5" fmla="*/ 0 h 156"/>
                <a:gd name="T6" fmla="*/ 360 w 439"/>
                <a:gd name="T7" fmla="*/ 146 h 156"/>
                <a:gd name="T8" fmla="*/ 0 w 439"/>
                <a:gd name="T9" fmla="*/ 156 h 156"/>
                <a:gd name="T10" fmla="*/ 21 w 439"/>
                <a:gd name="T11" fmla="*/ 146 h 156"/>
              </a:gdLst>
              <a:ahLst/>
              <a:cxnLst>
                <a:cxn ang="0">
                  <a:pos x="T0" y="T1"/>
                </a:cxn>
                <a:cxn ang="0">
                  <a:pos x="T2" y="T3"/>
                </a:cxn>
                <a:cxn ang="0">
                  <a:pos x="T4" y="T5"/>
                </a:cxn>
                <a:cxn ang="0">
                  <a:pos x="T6" y="T7"/>
                </a:cxn>
                <a:cxn ang="0">
                  <a:pos x="T8" y="T9"/>
                </a:cxn>
                <a:cxn ang="0">
                  <a:pos x="T10" y="T11"/>
                </a:cxn>
              </a:cxnLst>
              <a:rect l="0" t="0" r="r" b="b"/>
              <a:pathLst>
                <a:path w="439" h="156">
                  <a:moveTo>
                    <a:pt x="21" y="146"/>
                  </a:moveTo>
                  <a:lnTo>
                    <a:pt x="233" y="2"/>
                  </a:lnTo>
                  <a:lnTo>
                    <a:pt x="439" y="0"/>
                  </a:lnTo>
                  <a:lnTo>
                    <a:pt x="360" y="146"/>
                  </a:lnTo>
                  <a:lnTo>
                    <a:pt x="0" y="156"/>
                  </a:lnTo>
                  <a:lnTo>
                    <a:pt x="21" y="146"/>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algn="l"/>
            </a:p>
          </p:txBody>
        </p:sp>
        <p:sp>
          <p:nvSpPr>
            <p:cNvPr id="33" name="iṥļîḍe" descr="263f2250-3e3e-435f-87b1-05e437406059"/>
            <p:cNvSpPr/>
            <p:nvPr/>
          </p:nvSpPr>
          <p:spPr bwMode="auto">
            <a:xfrm>
              <a:off x="6445821" y="1818488"/>
              <a:ext cx="722177" cy="413721"/>
            </a:xfrm>
            <a:custGeom>
              <a:avLst/>
              <a:gdLst>
                <a:gd name="T0" fmla="*/ 0 w 142"/>
                <a:gd name="T1" fmla="*/ 81 h 81"/>
                <a:gd name="T2" fmla="*/ 94 w 142"/>
                <a:gd name="T3" fmla="*/ 78 h 81"/>
                <a:gd name="T4" fmla="*/ 114 w 142"/>
                <a:gd name="T5" fmla="*/ 17 h 81"/>
                <a:gd name="T6" fmla="*/ 0 w 142"/>
                <a:gd name="T7" fmla="*/ 81 h 81"/>
              </a:gdLst>
              <a:ahLst/>
              <a:cxnLst>
                <a:cxn ang="0">
                  <a:pos x="T0" y="T1"/>
                </a:cxn>
                <a:cxn ang="0">
                  <a:pos x="T2" y="T3"/>
                </a:cxn>
                <a:cxn ang="0">
                  <a:pos x="T4" y="T5"/>
                </a:cxn>
                <a:cxn ang="0">
                  <a:pos x="T6" y="T7"/>
                </a:cxn>
              </a:cxnLst>
              <a:rect l="0" t="0" r="r" b="b"/>
              <a:pathLst>
                <a:path w="142" h="81">
                  <a:moveTo>
                    <a:pt x="0" y="81"/>
                  </a:moveTo>
                  <a:cubicBezTo>
                    <a:pt x="94" y="78"/>
                    <a:pt x="94" y="78"/>
                    <a:pt x="94" y="78"/>
                  </a:cubicBezTo>
                  <a:cubicBezTo>
                    <a:pt x="94" y="78"/>
                    <a:pt x="142" y="35"/>
                    <a:pt x="114" y="17"/>
                  </a:cubicBezTo>
                  <a:cubicBezTo>
                    <a:pt x="86" y="0"/>
                    <a:pt x="10" y="41"/>
                    <a:pt x="0" y="81"/>
                  </a:cubicBezTo>
                  <a:close/>
                </a:path>
              </a:pathLst>
            </a:custGeom>
            <a:solidFill>
              <a:srgbClr val="D9D9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algn="l"/>
            </a:p>
          </p:txBody>
        </p:sp>
        <p:sp>
          <p:nvSpPr>
            <p:cNvPr id="34" name="îṥľïde" descr="dc1c9a74-9866-4704-91d9-ffd997e0c00f"/>
            <p:cNvSpPr/>
            <p:nvPr/>
          </p:nvSpPr>
          <p:spPr bwMode="auto">
            <a:xfrm>
              <a:off x="10105664" y="2344819"/>
              <a:ext cx="810307" cy="418617"/>
            </a:xfrm>
            <a:custGeom>
              <a:avLst/>
              <a:gdLst>
                <a:gd name="T0" fmla="*/ 105 w 159"/>
                <a:gd name="T1" fmla="*/ 13 h 82"/>
                <a:gd name="T2" fmla="*/ 0 w 159"/>
                <a:gd name="T3" fmla="*/ 10 h 82"/>
                <a:gd name="T4" fmla="*/ 2 w 159"/>
                <a:gd name="T5" fmla="*/ 75 h 82"/>
                <a:gd name="T6" fmla="*/ 106 w 159"/>
                <a:gd name="T7" fmla="*/ 67 h 82"/>
                <a:gd name="T8" fmla="*/ 159 w 159"/>
                <a:gd name="T9" fmla="*/ 38 h 82"/>
                <a:gd name="T10" fmla="*/ 105 w 159"/>
                <a:gd name="T11" fmla="*/ 13 h 82"/>
              </a:gdLst>
              <a:ahLst/>
              <a:cxnLst>
                <a:cxn ang="0">
                  <a:pos x="T0" y="T1"/>
                </a:cxn>
                <a:cxn ang="0">
                  <a:pos x="T2" y="T3"/>
                </a:cxn>
                <a:cxn ang="0">
                  <a:pos x="T4" y="T5"/>
                </a:cxn>
                <a:cxn ang="0">
                  <a:pos x="T6" y="T7"/>
                </a:cxn>
                <a:cxn ang="0">
                  <a:pos x="T8" y="T9"/>
                </a:cxn>
                <a:cxn ang="0">
                  <a:pos x="T10" y="T11"/>
                </a:cxn>
              </a:cxnLst>
              <a:rect l="0" t="0" r="r" b="b"/>
              <a:pathLst>
                <a:path w="159" h="82">
                  <a:moveTo>
                    <a:pt x="105" y="13"/>
                  </a:moveTo>
                  <a:cubicBezTo>
                    <a:pt x="45" y="0"/>
                    <a:pt x="0" y="10"/>
                    <a:pt x="0" y="10"/>
                  </a:cubicBezTo>
                  <a:cubicBezTo>
                    <a:pt x="2" y="75"/>
                    <a:pt x="2" y="75"/>
                    <a:pt x="2" y="75"/>
                  </a:cubicBezTo>
                  <a:cubicBezTo>
                    <a:pt x="2" y="75"/>
                    <a:pt x="47" y="82"/>
                    <a:pt x="106" y="67"/>
                  </a:cubicBezTo>
                  <a:cubicBezTo>
                    <a:pt x="157" y="54"/>
                    <a:pt x="159" y="42"/>
                    <a:pt x="159" y="38"/>
                  </a:cubicBezTo>
                  <a:cubicBezTo>
                    <a:pt x="159" y="35"/>
                    <a:pt x="156" y="23"/>
                    <a:pt x="105" y="13"/>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algn="l"/>
            </a:p>
          </p:txBody>
        </p:sp>
        <p:sp>
          <p:nvSpPr>
            <p:cNvPr id="35" name="îṩļïḑe" descr="d78c7744-b1a8-4fd8-8b16-d59b73f3dc95"/>
            <p:cNvSpPr/>
            <p:nvPr/>
          </p:nvSpPr>
          <p:spPr bwMode="auto">
            <a:xfrm>
              <a:off x="10019981" y="2396227"/>
              <a:ext cx="173813" cy="325592"/>
            </a:xfrm>
            <a:custGeom>
              <a:avLst/>
              <a:gdLst>
                <a:gd name="T0" fmla="*/ 17 w 34"/>
                <a:gd name="T1" fmla="*/ 64 h 64"/>
                <a:gd name="T2" fmla="*/ 0 w 34"/>
                <a:gd name="T3" fmla="*/ 32 h 64"/>
                <a:gd name="T4" fmla="*/ 17 w 34"/>
                <a:gd name="T5" fmla="*/ 0 h 64"/>
                <a:gd name="T6" fmla="*/ 33 w 34"/>
                <a:gd name="T7" fmla="*/ 32 h 64"/>
                <a:gd name="T8" fmla="*/ 17 w 34"/>
                <a:gd name="T9" fmla="*/ 64 h 64"/>
              </a:gdLst>
              <a:ahLst/>
              <a:cxnLst>
                <a:cxn ang="0">
                  <a:pos x="T0" y="T1"/>
                </a:cxn>
                <a:cxn ang="0">
                  <a:pos x="T2" y="T3"/>
                </a:cxn>
                <a:cxn ang="0">
                  <a:pos x="T4" y="T5"/>
                </a:cxn>
                <a:cxn ang="0">
                  <a:pos x="T6" y="T7"/>
                </a:cxn>
                <a:cxn ang="0">
                  <a:pos x="T8" y="T9"/>
                </a:cxn>
              </a:cxnLst>
              <a:rect l="0" t="0" r="r" b="b"/>
              <a:pathLst>
                <a:path w="34" h="64">
                  <a:moveTo>
                    <a:pt x="17" y="64"/>
                  </a:moveTo>
                  <a:cubicBezTo>
                    <a:pt x="8" y="64"/>
                    <a:pt x="0" y="50"/>
                    <a:pt x="0" y="32"/>
                  </a:cubicBezTo>
                  <a:cubicBezTo>
                    <a:pt x="0" y="15"/>
                    <a:pt x="7" y="0"/>
                    <a:pt x="17" y="0"/>
                  </a:cubicBezTo>
                  <a:cubicBezTo>
                    <a:pt x="26" y="0"/>
                    <a:pt x="33" y="14"/>
                    <a:pt x="33" y="32"/>
                  </a:cubicBezTo>
                  <a:cubicBezTo>
                    <a:pt x="34" y="50"/>
                    <a:pt x="26" y="64"/>
                    <a:pt x="17" y="64"/>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algn="l"/>
            </a:p>
          </p:txBody>
        </p:sp>
        <p:sp>
          <p:nvSpPr>
            <p:cNvPr id="36" name="íṩļïḍe" descr="a3d55f47-fd2b-4d0c-b8eb-8e642498bea0"/>
            <p:cNvSpPr/>
            <p:nvPr/>
          </p:nvSpPr>
          <p:spPr bwMode="auto">
            <a:xfrm>
              <a:off x="7799596" y="1960474"/>
              <a:ext cx="296216" cy="296214"/>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algn="l"/>
            </a:p>
          </p:txBody>
        </p:sp>
        <p:sp>
          <p:nvSpPr>
            <p:cNvPr id="37" name="iṥḻiḑe" descr="de8c137e-1fd8-46f1-bd54-a9a34dbb19ba"/>
            <p:cNvSpPr/>
            <p:nvPr/>
          </p:nvSpPr>
          <p:spPr bwMode="auto">
            <a:xfrm>
              <a:off x="8355303" y="1965370"/>
              <a:ext cx="288871" cy="296214"/>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algn="l"/>
            </a:p>
          </p:txBody>
        </p:sp>
        <p:sp>
          <p:nvSpPr>
            <p:cNvPr id="38" name="iSľïdê" descr="fcb719a0-494a-4c7a-865e-43ebd77c9c06"/>
            <p:cNvSpPr/>
            <p:nvPr/>
          </p:nvSpPr>
          <p:spPr bwMode="auto">
            <a:xfrm>
              <a:off x="8893875" y="1965370"/>
              <a:ext cx="296216" cy="296214"/>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algn="l"/>
            </a:p>
          </p:txBody>
        </p:sp>
        <p:sp>
          <p:nvSpPr>
            <p:cNvPr id="39" name="îśḷide" descr="e3d51a17-96f3-4333-8a8e-c60b49e65aee"/>
            <p:cNvSpPr/>
            <p:nvPr/>
          </p:nvSpPr>
          <p:spPr bwMode="auto">
            <a:xfrm>
              <a:off x="9474066" y="1955579"/>
              <a:ext cx="296216" cy="296214"/>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algn="l"/>
            </a:p>
          </p:txBody>
        </p:sp>
        <p:sp>
          <p:nvSpPr>
            <p:cNvPr id="40" name="îṡḷïďé" descr="5376cdd6-f14e-40c6-9e42-3ce32faa4802"/>
            <p:cNvSpPr/>
            <p:nvPr/>
          </p:nvSpPr>
          <p:spPr bwMode="auto">
            <a:xfrm>
              <a:off x="7300193" y="1931098"/>
              <a:ext cx="381896" cy="724623"/>
            </a:xfrm>
            <a:custGeom>
              <a:avLst/>
              <a:gdLst>
                <a:gd name="T0" fmla="*/ 44 w 75"/>
                <a:gd name="T1" fmla="*/ 142 h 142"/>
                <a:gd name="T2" fmla="*/ 31 w 75"/>
                <a:gd name="T3" fmla="*/ 142 h 142"/>
                <a:gd name="T4" fmla="*/ 0 w 75"/>
                <a:gd name="T5" fmla="*/ 111 h 142"/>
                <a:gd name="T6" fmla="*/ 0 w 75"/>
                <a:gd name="T7" fmla="*/ 32 h 142"/>
                <a:gd name="T8" fmla="*/ 31 w 75"/>
                <a:gd name="T9" fmla="*/ 0 h 142"/>
                <a:gd name="T10" fmla="*/ 44 w 75"/>
                <a:gd name="T11" fmla="*/ 0 h 142"/>
                <a:gd name="T12" fmla="*/ 75 w 75"/>
                <a:gd name="T13" fmla="*/ 32 h 142"/>
                <a:gd name="T14" fmla="*/ 75 w 75"/>
                <a:gd name="T15" fmla="*/ 111 h 142"/>
                <a:gd name="T16" fmla="*/ 44 w 75"/>
                <a:gd name="T1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42">
                  <a:moveTo>
                    <a:pt x="44" y="142"/>
                  </a:moveTo>
                  <a:cubicBezTo>
                    <a:pt x="31" y="142"/>
                    <a:pt x="31" y="142"/>
                    <a:pt x="31" y="142"/>
                  </a:cubicBezTo>
                  <a:cubicBezTo>
                    <a:pt x="14" y="142"/>
                    <a:pt x="0" y="128"/>
                    <a:pt x="0" y="111"/>
                  </a:cubicBezTo>
                  <a:cubicBezTo>
                    <a:pt x="0" y="32"/>
                    <a:pt x="0" y="32"/>
                    <a:pt x="0" y="32"/>
                  </a:cubicBezTo>
                  <a:cubicBezTo>
                    <a:pt x="0" y="14"/>
                    <a:pt x="14" y="0"/>
                    <a:pt x="31" y="0"/>
                  </a:cubicBezTo>
                  <a:cubicBezTo>
                    <a:pt x="44" y="0"/>
                    <a:pt x="44" y="0"/>
                    <a:pt x="44" y="0"/>
                  </a:cubicBezTo>
                  <a:cubicBezTo>
                    <a:pt x="61" y="0"/>
                    <a:pt x="75" y="14"/>
                    <a:pt x="75" y="32"/>
                  </a:cubicBezTo>
                  <a:cubicBezTo>
                    <a:pt x="75" y="111"/>
                    <a:pt x="75" y="111"/>
                    <a:pt x="75" y="111"/>
                  </a:cubicBezTo>
                  <a:cubicBezTo>
                    <a:pt x="75" y="128"/>
                    <a:pt x="61" y="142"/>
                    <a:pt x="44" y="142"/>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algn="l"/>
            </a:p>
          </p:txBody>
        </p:sp>
        <p:sp>
          <p:nvSpPr>
            <p:cNvPr id="45" name="ïşḻîḍê" descr="223aa846-20aa-465e-af14-5bbb4f683745"/>
            <p:cNvSpPr/>
            <p:nvPr/>
          </p:nvSpPr>
          <p:spPr>
            <a:xfrm>
              <a:off x="6324579" y="2954255"/>
              <a:ext cx="352404" cy="35667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fontScale="70000" lnSpcReduction="20000"/>
            </a:bodyPr>
            <a:lstStyle/>
            <a:p>
              <a:pPr algn="ctr"/>
            </a:p>
          </p:txBody>
        </p:sp>
        <p:sp>
          <p:nvSpPr>
            <p:cNvPr id="46" name="iṡļïdê" descr="33a3984b-5f26-4e0b-be19-befd39fc3713"/>
            <p:cNvSpPr/>
            <p:nvPr/>
          </p:nvSpPr>
          <p:spPr>
            <a:xfrm>
              <a:off x="6367771" y="2997969"/>
              <a:ext cx="266021" cy="269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fontScale="40000" lnSpcReduction="20000"/>
            </a:bodyPr>
            <a:lstStyle/>
            <a:p>
              <a:pPr algn="ctr"/>
            </a:p>
          </p:txBody>
        </p:sp>
        <p:sp>
          <p:nvSpPr>
            <p:cNvPr id="43" name="iṣ1ïďè" descr="79d2c2ca-6a2e-4fff-a28f-a5e9b0cc529e"/>
            <p:cNvSpPr/>
            <p:nvPr/>
          </p:nvSpPr>
          <p:spPr>
            <a:xfrm>
              <a:off x="8159575" y="2954255"/>
              <a:ext cx="352404" cy="35667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fontScale="70000" lnSpcReduction="20000"/>
            </a:bodyPr>
            <a:lstStyle/>
            <a:p>
              <a:pPr algn="ctr"/>
            </a:p>
          </p:txBody>
        </p:sp>
        <p:sp>
          <p:nvSpPr>
            <p:cNvPr id="44" name="îšlídê" descr="1e6497a0-cf6d-4490-bc43-d448a473e3e3"/>
            <p:cNvSpPr/>
            <p:nvPr/>
          </p:nvSpPr>
          <p:spPr>
            <a:xfrm>
              <a:off x="8202767" y="2997969"/>
              <a:ext cx="266021" cy="269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fontScale="40000" lnSpcReduction="20000"/>
            </a:bodyPr>
            <a:lstStyle/>
            <a:p>
              <a:pPr algn="ctr"/>
            </a:p>
          </p:txBody>
        </p:sp>
        <p:cxnSp>
          <p:nvCxnSpPr>
            <p:cNvPr id="4" name="îś1îḋê" descr="958ccace-0427-4727-9811-0a1944118728"/>
            <p:cNvCxnSpPr/>
            <p:nvPr/>
          </p:nvCxnSpPr>
          <p:spPr>
            <a:xfrm>
              <a:off x="767552" y="3319805"/>
              <a:ext cx="10716388" cy="0"/>
            </a:xfrm>
            <a:prstGeom prst="line">
              <a:avLst/>
            </a:prstGeom>
            <a:ln w="3175" cap="rnd">
              <a:solidFill>
                <a:schemeClr val="tx1">
                  <a:lumMod val="50000"/>
                  <a:lumOff val="5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5" name="Title" descr="adab7f05-b051-4d42-895e-7e2850b12e7f"/>
            <p:cNvSpPr txBox="1"/>
            <p:nvPr/>
          </p:nvSpPr>
          <p:spPr>
            <a:xfrm>
              <a:off x="654224" y="1123951"/>
              <a:ext cx="4721798" cy="1222653"/>
            </a:xfrm>
            <a:prstGeom prst="rect">
              <a:avLst/>
            </a:prstGeom>
            <a:noFill/>
          </p:spPr>
          <p:txBody>
            <a:bodyPr wrap="square" lIns="90000" tIns="46800" rIns="90000" bIns="46800" anchor="t" anchorCtr="0">
              <a:normAutofit/>
            </a:bodyPr>
            <a:lstStyle/>
            <a:p>
              <a:pPr algn="l"/>
              <a:r>
                <a:rPr lang="en-US" sz="2400" b="1" i="0" u="none">
                  <a:solidFill>
                    <a:srgbClr val="FFFFFF"/>
                  </a:solidFill>
                  <a:ea typeface="微软雅黑" panose="020B0503020204020204" charset="-122"/>
                </a:rPr>
                <a:t>说明行动方式及境内境外分段接力周期</a:t>
              </a:r>
              <a:endParaRPr lang="en-US" sz="2400" b="1" i="0" u="none">
                <a:solidFill>
                  <a:srgbClr val="FFFFFF"/>
                </a:solidFill>
                <a:ea typeface="微软雅黑" panose="020B0503020204020204" charset="-122"/>
              </a:endParaRPr>
            </a:p>
          </p:txBody>
        </p:sp>
        <p:grpSp>
          <p:nvGrpSpPr>
            <p:cNvPr id="49" name="组合 48" descr="fa75c675-7641-4a81-9564-46c9b07b389b"/>
            <p:cNvGrpSpPr/>
            <p:nvPr/>
          </p:nvGrpSpPr>
          <p:grpSpPr>
            <a:xfrm>
              <a:off x="673100" y="3730482"/>
              <a:ext cx="2549894" cy="2403618"/>
              <a:chOff x="673100" y="3730482"/>
              <a:chExt cx="2549894" cy="2403618"/>
            </a:xfrm>
          </p:grpSpPr>
          <p:sp>
            <p:nvSpPr>
              <p:cNvPr id="6" name="Icon1" descr="600c10c3-8ffc-447b-888c-a5d176dc6ece"/>
              <p:cNvSpPr/>
              <p:nvPr/>
            </p:nvSpPr>
            <p:spPr bwMode="auto">
              <a:xfrm>
                <a:off x="1664751" y="3730482"/>
                <a:ext cx="566592" cy="528327"/>
              </a:xfrm>
              <a:custGeom>
                <a:avLst/>
                <a:gdLst>
                  <a:gd name="T0" fmla="*/ 3958 w 4630"/>
                  <a:gd name="T1" fmla="*/ 1193 h 4324"/>
                  <a:gd name="T2" fmla="*/ 3772 w 4630"/>
                  <a:gd name="T3" fmla="*/ 1223 h 4324"/>
                  <a:gd name="T4" fmla="*/ 3358 w 4630"/>
                  <a:gd name="T5" fmla="*/ 1778 h 4324"/>
                  <a:gd name="T6" fmla="*/ 3055 w 4630"/>
                  <a:gd name="T7" fmla="*/ 1876 h 4324"/>
                  <a:gd name="T8" fmla="*/ 2515 w 4630"/>
                  <a:gd name="T9" fmla="*/ 1484 h 4324"/>
                  <a:gd name="T10" fmla="*/ 2515 w 4630"/>
                  <a:gd name="T11" fmla="*/ 1166 h 4324"/>
                  <a:gd name="T12" fmla="*/ 2915 w 4630"/>
                  <a:gd name="T13" fmla="*/ 600 h 4324"/>
                  <a:gd name="T14" fmla="*/ 2315 w 4630"/>
                  <a:gd name="T15" fmla="*/ 0 h 4324"/>
                  <a:gd name="T16" fmla="*/ 1715 w 4630"/>
                  <a:gd name="T17" fmla="*/ 600 h 4324"/>
                  <a:gd name="T18" fmla="*/ 2115 w 4630"/>
                  <a:gd name="T19" fmla="*/ 1166 h 4324"/>
                  <a:gd name="T20" fmla="*/ 2115 w 4630"/>
                  <a:gd name="T21" fmla="*/ 1484 h 4324"/>
                  <a:gd name="T22" fmla="*/ 1575 w 4630"/>
                  <a:gd name="T23" fmla="*/ 1877 h 4324"/>
                  <a:gd name="T24" fmla="*/ 1273 w 4630"/>
                  <a:gd name="T25" fmla="*/ 1778 h 4324"/>
                  <a:gd name="T26" fmla="*/ 858 w 4630"/>
                  <a:gd name="T27" fmla="*/ 1223 h 4324"/>
                  <a:gd name="T28" fmla="*/ 673 w 4630"/>
                  <a:gd name="T29" fmla="*/ 1193 h 4324"/>
                  <a:gd name="T30" fmla="*/ 102 w 4630"/>
                  <a:gd name="T31" fmla="*/ 1608 h 4324"/>
                  <a:gd name="T32" fmla="*/ 488 w 4630"/>
                  <a:gd name="T33" fmla="*/ 2364 h 4324"/>
                  <a:gd name="T34" fmla="*/ 673 w 4630"/>
                  <a:gd name="T35" fmla="*/ 2394 h 4324"/>
                  <a:gd name="T36" fmla="*/ 1149 w 4630"/>
                  <a:gd name="T37" fmla="*/ 2159 h 4324"/>
                  <a:gd name="T38" fmla="*/ 1452 w 4630"/>
                  <a:gd name="T39" fmla="*/ 2258 h 4324"/>
                  <a:gd name="T40" fmla="*/ 1449 w 4630"/>
                  <a:gd name="T41" fmla="*/ 2327 h 4324"/>
                  <a:gd name="T42" fmla="*/ 1658 w 4630"/>
                  <a:gd name="T43" fmla="*/ 2891 h 4324"/>
                  <a:gd name="T44" fmla="*/ 1471 w 4630"/>
                  <a:gd name="T45" fmla="*/ 3149 h 4324"/>
                  <a:gd name="T46" fmla="*/ 1301 w 4630"/>
                  <a:gd name="T47" fmla="*/ 3124 h 4324"/>
                  <a:gd name="T48" fmla="*/ 815 w 4630"/>
                  <a:gd name="T49" fmla="*/ 3371 h 4324"/>
                  <a:gd name="T50" fmla="*/ 948 w 4630"/>
                  <a:gd name="T51" fmla="*/ 4209 h 4324"/>
                  <a:gd name="T52" fmla="*/ 1300 w 4630"/>
                  <a:gd name="T53" fmla="*/ 4324 h 4324"/>
                  <a:gd name="T54" fmla="*/ 1786 w 4630"/>
                  <a:gd name="T55" fmla="*/ 4077 h 4324"/>
                  <a:gd name="T56" fmla="*/ 1795 w 4630"/>
                  <a:gd name="T57" fmla="*/ 3384 h 4324"/>
                  <a:gd name="T58" fmla="*/ 1981 w 4630"/>
                  <a:gd name="T59" fmla="*/ 3127 h 4324"/>
                  <a:gd name="T60" fmla="*/ 2315 w 4630"/>
                  <a:gd name="T61" fmla="*/ 3194 h 4324"/>
                  <a:gd name="T62" fmla="*/ 2647 w 4630"/>
                  <a:gd name="T63" fmla="*/ 3127 h 4324"/>
                  <a:gd name="T64" fmla="*/ 2836 w 4630"/>
                  <a:gd name="T65" fmla="*/ 3385 h 4324"/>
                  <a:gd name="T66" fmla="*/ 2845 w 4630"/>
                  <a:gd name="T67" fmla="*/ 4077 h 4324"/>
                  <a:gd name="T68" fmla="*/ 3331 w 4630"/>
                  <a:gd name="T69" fmla="*/ 4324 h 4324"/>
                  <a:gd name="T70" fmla="*/ 3331 w 4630"/>
                  <a:gd name="T71" fmla="*/ 4324 h 4324"/>
                  <a:gd name="T72" fmla="*/ 3683 w 4630"/>
                  <a:gd name="T73" fmla="*/ 4209 h 4324"/>
                  <a:gd name="T74" fmla="*/ 3816 w 4630"/>
                  <a:gd name="T75" fmla="*/ 3371 h 4324"/>
                  <a:gd name="T76" fmla="*/ 3330 w 4630"/>
                  <a:gd name="T77" fmla="*/ 3124 h 4324"/>
                  <a:gd name="T78" fmla="*/ 3159 w 4630"/>
                  <a:gd name="T79" fmla="*/ 3149 h 4324"/>
                  <a:gd name="T80" fmla="*/ 2971 w 4630"/>
                  <a:gd name="T81" fmla="*/ 2893 h 4324"/>
                  <a:gd name="T82" fmla="*/ 3182 w 4630"/>
                  <a:gd name="T83" fmla="*/ 2327 h 4324"/>
                  <a:gd name="T84" fmla="*/ 3179 w 4630"/>
                  <a:gd name="T85" fmla="*/ 2257 h 4324"/>
                  <a:gd name="T86" fmla="*/ 3481 w 4630"/>
                  <a:gd name="T87" fmla="*/ 2159 h 4324"/>
                  <a:gd name="T88" fmla="*/ 3957 w 4630"/>
                  <a:gd name="T89" fmla="*/ 2394 h 4324"/>
                  <a:gd name="T90" fmla="*/ 3957 w 4630"/>
                  <a:gd name="T91" fmla="*/ 2394 h 4324"/>
                  <a:gd name="T92" fmla="*/ 4143 w 4630"/>
                  <a:gd name="T93" fmla="*/ 2364 h 4324"/>
                  <a:gd name="T94" fmla="*/ 4528 w 4630"/>
                  <a:gd name="T95" fmla="*/ 1608 h 4324"/>
                  <a:gd name="T96" fmla="*/ 3958 w 4630"/>
                  <a:gd name="T97" fmla="*/ 1193 h 4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0" h="4324">
                    <a:moveTo>
                      <a:pt x="3958" y="1193"/>
                    </a:moveTo>
                    <a:cubicBezTo>
                      <a:pt x="3895" y="1193"/>
                      <a:pt x="3832" y="1203"/>
                      <a:pt x="3772" y="1223"/>
                    </a:cubicBezTo>
                    <a:cubicBezTo>
                      <a:pt x="3524" y="1304"/>
                      <a:pt x="3364" y="1531"/>
                      <a:pt x="3358" y="1778"/>
                    </a:cubicBezTo>
                    <a:lnTo>
                      <a:pt x="3055" y="1876"/>
                    </a:lnTo>
                    <a:cubicBezTo>
                      <a:pt x="2936" y="1682"/>
                      <a:pt x="2743" y="1538"/>
                      <a:pt x="2515" y="1484"/>
                    </a:cubicBezTo>
                    <a:lnTo>
                      <a:pt x="2515" y="1166"/>
                    </a:lnTo>
                    <a:cubicBezTo>
                      <a:pt x="2748" y="1083"/>
                      <a:pt x="2915" y="861"/>
                      <a:pt x="2915" y="600"/>
                    </a:cubicBezTo>
                    <a:cubicBezTo>
                      <a:pt x="2915" y="270"/>
                      <a:pt x="2646" y="0"/>
                      <a:pt x="2315" y="0"/>
                    </a:cubicBezTo>
                    <a:cubicBezTo>
                      <a:pt x="1984" y="0"/>
                      <a:pt x="1715" y="270"/>
                      <a:pt x="1715" y="600"/>
                    </a:cubicBezTo>
                    <a:cubicBezTo>
                      <a:pt x="1715" y="861"/>
                      <a:pt x="1882" y="1083"/>
                      <a:pt x="2115" y="1166"/>
                    </a:cubicBezTo>
                    <a:lnTo>
                      <a:pt x="2115" y="1484"/>
                    </a:lnTo>
                    <a:cubicBezTo>
                      <a:pt x="1887" y="1538"/>
                      <a:pt x="1694" y="1682"/>
                      <a:pt x="1575" y="1877"/>
                    </a:cubicBezTo>
                    <a:lnTo>
                      <a:pt x="1273" y="1778"/>
                    </a:lnTo>
                    <a:cubicBezTo>
                      <a:pt x="1266" y="1531"/>
                      <a:pt x="1107" y="1304"/>
                      <a:pt x="858" y="1223"/>
                    </a:cubicBezTo>
                    <a:cubicBezTo>
                      <a:pt x="798" y="1203"/>
                      <a:pt x="736" y="1193"/>
                      <a:pt x="673" y="1193"/>
                    </a:cubicBezTo>
                    <a:cubicBezTo>
                      <a:pt x="412" y="1193"/>
                      <a:pt x="183" y="1360"/>
                      <a:pt x="102" y="1608"/>
                    </a:cubicBezTo>
                    <a:cubicBezTo>
                      <a:pt x="0" y="1923"/>
                      <a:pt x="173" y="2262"/>
                      <a:pt x="488" y="2364"/>
                    </a:cubicBezTo>
                    <a:cubicBezTo>
                      <a:pt x="548" y="2384"/>
                      <a:pt x="610" y="2394"/>
                      <a:pt x="673" y="2394"/>
                    </a:cubicBezTo>
                    <a:cubicBezTo>
                      <a:pt x="864" y="2394"/>
                      <a:pt x="1038" y="2304"/>
                      <a:pt x="1149" y="2159"/>
                    </a:cubicBezTo>
                    <a:lnTo>
                      <a:pt x="1452" y="2258"/>
                    </a:lnTo>
                    <a:cubicBezTo>
                      <a:pt x="1450" y="2281"/>
                      <a:pt x="1449" y="2304"/>
                      <a:pt x="1449" y="2327"/>
                    </a:cubicBezTo>
                    <a:cubicBezTo>
                      <a:pt x="1449" y="2542"/>
                      <a:pt x="1528" y="2740"/>
                      <a:pt x="1658" y="2891"/>
                    </a:cubicBezTo>
                    <a:lnTo>
                      <a:pt x="1471" y="3149"/>
                    </a:lnTo>
                    <a:cubicBezTo>
                      <a:pt x="1416" y="3132"/>
                      <a:pt x="1359" y="3124"/>
                      <a:pt x="1301" y="3124"/>
                    </a:cubicBezTo>
                    <a:cubicBezTo>
                      <a:pt x="1109" y="3124"/>
                      <a:pt x="927" y="3216"/>
                      <a:pt x="815" y="3371"/>
                    </a:cubicBezTo>
                    <a:cubicBezTo>
                      <a:pt x="620" y="3639"/>
                      <a:pt x="680" y="4015"/>
                      <a:pt x="948" y="4209"/>
                    </a:cubicBezTo>
                    <a:cubicBezTo>
                      <a:pt x="1051" y="4284"/>
                      <a:pt x="1173" y="4324"/>
                      <a:pt x="1300" y="4324"/>
                    </a:cubicBezTo>
                    <a:cubicBezTo>
                      <a:pt x="1492" y="4324"/>
                      <a:pt x="1673" y="4232"/>
                      <a:pt x="1786" y="4077"/>
                    </a:cubicBezTo>
                    <a:cubicBezTo>
                      <a:pt x="1939" y="3866"/>
                      <a:pt x="1934" y="3588"/>
                      <a:pt x="1795" y="3384"/>
                    </a:cubicBezTo>
                    <a:lnTo>
                      <a:pt x="1981" y="3127"/>
                    </a:lnTo>
                    <a:cubicBezTo>
                      <a:pt x="2084" y="3170"/>
                      <a:pt x="2197" y="3194"/>
                      <a:pt x="2315" y="3194"/>
                    </a:cubicBezTo>
                    <a:cubicBezTo>
                      <a:pt x="2433" y="3194"/>
                      <a:pt x="2545" y="3170"/>
                      <a:pt x="2647" y="3127"/>
                    </a:cubicBezTo>
                    <a:lnTo>
                      <a:pt x="2836" y="3385"/>
                    </a:lnTo>
                    <a:cubicBezTo>
                      <a:pt x="2696" y="3588"/>
                      <a:pt x="2692" y="3866"/>
                      <a:pt x="2845" y="4077"/>
                    </a:cubicBezTo>
                    <a:cubicBezTo>
                      <a:pt x="2957" y="4232"/>
                      <a:pt x="3139" y="4324"/>
                      <a:pt x="3331" y="4324"/>
                    </a:cubicBezTo>
                    <a:lnTo>
                      <a:pt x="3331" y="4324"/>
                    </a:lnTo>
                    <a:cubicBezTo>
                      <a:pt x="3458" y="4324"/>
                      <a:pt x="3580" y="4284"/>
                      <a:pt x="3683" y="4209"/>
                    </a:cubicBezTo>
                    <a:cubicBezTo>
                      <a:pt x="3951" y="4015"/>
                      <a:pt x="4010" y="3639"/>
                      <a:pt x="3816" y="3371"/>
                    </a:cubicBezTo>
                    <a:cubicBezTo>
                      <a:pt x="3703" y="3216"/>
                      <a:pt x="3522" y="3124"/>
                      <a:pt x="3330" y="3124"/>
                    </a:cubicBezTo>
                    <a:cubicBezTo>
                      <a:pt x="3271" y="3124"/>
                      <a:pt x="3214" y="3133"/>
                      <a:pt x="3159" y="3149"/>
                    </a:cubicBezTo>
                    <a:lnTo>
                      <a:pt x="2971" y="2893"/>
                    </a:lnTo>
                    <a:cubicBezTo>
                      <a:pt x="3102" y="2741"/>
                      <a:pt x="3182" y="2543"/>
                      <a:pt x="3182" y="2327"/>
                    </a:cubicBezTo>
                    <a:cubicBezTo>
                      <a:pt x="3182" y="2303"/>
                      <a:pt x="3181" y="2280"/>
                      <a:pt x="3179" y="2257"/>
                    </a:cubicBezTo>
                    <a:lnTo>
                      <a:pt x="3481" y="2159"/>
                    </a:lnTo>
                    <a:cubicBezTo>
                      <a:pt x="3592" y="2304"/>
                      <a:pt x="3766" y="2394"/>
                      <a:pt x="3957" y="2394"/>
                    </a:cubicBezTo>
                    <a:lnTo>
                      <a:pt x="3957" y="2394"/>
                    </a:lnTo>
                    <a:cubicBezTo>
                      <a:pt x="4020" y="2394"/>
                      <a:pt x="4083" y="2384"/>
                      <a:pt x="4143" y="2364"/>
                    </a:cubicBezTo>
                    <a:cubicBezTo>
                      <a:pt x="4458" y="2262"/>
                      <a:pt x="4630" y="1923"/>
                      <a:pt x="4528" y="1608"/>
                    </a:cubicBezTo>
                    <a:cubicBezTo>
                      <a:pt x="4447" y="1360"/>
                      <a:pt x="4218" y="1193"/>
                      <a:pt x="3958" y="1193"/>
                    </a:cubicBezTo>
                    <a:close/>
                  </a:path>
                </a:pathLst>
              </a:custGeom>
              <a:solidFill>
                <a:schemeClr val="accent1"/>
              </a:solidFill>
              <a:ln>
                <a:noFill/>
              </a:ln>
            </p:spPr>
            <p:txBody>
              <a:bodyPr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23" name="Bullet1" descr="23791c1c-a927-478a-b6f7-026f2fd274e4"/>
              <p:cNvSpPr txBox="1"/>
              <p:nvPr/>
            </p:nvSpPr>
            <p:spPr>
              <a:xfrm>
                <a:off x="673100" y="4381599"/>
                <a:ext cx="2549894" cy="571293"/>
              </a:xfrm>
              <a:prstGeom prst="rect">
                <a:avLst/>
              </a:prstGeom>
              <a:noFill/>
              <a:ln>
                <a:noFill/>
              </a:ln>
            </p:spPr>
            <p:txBody>
              <a:bodyPr wrap="square" lIns="91440" tIns="45720" rIns="91440" bIns="45720" anchor="b" anchorCtr="1">
                <a:normAutofit/>
              </a:bodyPr>
              <a:lstStyle/>
              <a:p>
                <a:pPr algn="ctr">
                  <a:spcBef>
                    <a:spcPct val="0"/>
                  </a:spcBef>
                  <a:spcAft>
                    <a:spcPct val="0"/>
                  </a:spcAft>
                </a:pPr>
                <a:r>
                  <a:rPr lang="en-US" sz="1800" b="1" i="0" u="none" strike="noStrike">
                    <a:solidFill>
                      <a:srgbClr val="FFFFFF"/>
                    </a:solidFill>
                    <a:ea typeface="微软雅黑" panose="020B0503020204020204" charset="-122"/>
                  </a:rPr>
                  <a:t>行动方式</a:t>
                </a:r>
                <a:endParaRPr lang="en-US" sz="1800" b="1" i="0" u="none" strike="noStrike">
                  <a:solidFill>
                    <a:srgbClr val="FFFFFF"/>
                  </a:solidFill>
                  <a:ea typeface="微软雅黑" panose="020B0503020204020204" charset="-122"/>
                </a:endParaRPr>
              </a:p>
            </p:txBody>
          </p:sp>
          <p:sp>
            <p:nvSpPr>
              <p:cNvPr id="24" name="Text1" descr="4a57c135-a2bc-4468-965f-eebfb999c74f"/>
              <p:cNvSpPr txBox="1"/>
              <p:nvPr/>
            </p:nvSpPr>
            <p:spPr>
              <a:xfrm>
                <a:off x="673100" y="4952892"/>
                <a:ext cx="2549894" cy="1181208"/>
              </a:xfrm>
              <a:prstGeom prst="rect">
                <a:avLst/>
              </a:prstGeom>
              <a:noFill/>
              <a:ln>
                <a:noFill/>
              </a:ln>
            </p:spPr>
            <p:txBody>
              <a:bodyPr wrap="square" lIns="91440" tIns="45720" rIns="91440" bIns="45720" anchor="t" anchorCtr="0">
                <a:normAutofit/>
              </a:bodyPr>
              <a:lstStyle/>
              <a:p>
                <a:pPr algn="ctr">
                  <a:lnSpc>
                    <a:spcPct val="120000"/>
                  </a:lnSpc>
                </a:pPr>
                <a:r>
                  <a:rPr lang="en-US" sz="1200" b="0" i="0" u="none">
                    <a:solidFill>
                      <a:srgbClr val="FFFFFF"/>
                    </a:solidFill>
                    <a:ea typeface="微软雅黑" panose="020B0503020204020204" charset="-122"/>
                  </a:rPr>
                  <a:t>采用驾驶房车编队的方式开展跨国文化探秘行动，为主播们提供舒适的出行环境和便利的工作条件。</a:t>
                </a:r>
                <a:endParaRPr lang="en-US" sz="1200" b="0" i="0" u="none">
                  <a:solidFill>
                    <a:srgbClr val="FFFFFF"/>
                  </a:solidFill>
                  <a:ea typeface="微软雅黑" panose="020B0503020204020204" charset="-122"/>
                </a:endParaRPr>
              </a:p>
            </p:txBody>
          </p:sp>
        </p:grpSp>
        <p:grpSp>
          <p:nvGrpSpPr>
            <p:cNvPr id="50" name="组合 49" descr="ada9158f-98b2-4f41-aca2-30ffa06430e0"/>
            <p:cNvGrpSpPr/>
            <p:nvPr/>
          </p:nvGrpSpPr>
          <p:grpSpPr>
            <a:xfrm>
              <a:off x="3438402" y="3741140"/>
              <a:ext cx="2549894" cy="2392960"/>
              <a:chOff x="3438402" y="3741140"/>
              <a:chExt cx="2549894" cy="2392960"/>
            </a:xfrm>
          </p:grpSpPr>
          <p:sp>
            <p:nvSpPr>
              <p:cNvPr id="21" name="Bullet2" descr="5191a96e-9188-444d-b341-a0884ddf356d"/>
              <p:cNvSpPr txBox="1"/>
              <p:nvPr/>
            </p:nvSpPr>
            <p:spPr>
              <a:xfrm>
                <a:off x="3438402" y="4381599"/>
                <a:ext cx="2549894" cy="571293"/>
              </a:xfrm>
              <a:prstGeom prst="rect">
                <a:avLst/>
              </a:prstGeom>
              <a:noFill/>
              <a:ln>
                <a:noFill/>
              </a:ln>
            </p:spPr>
            <p:txBody>
              <a:bodyPr wrap="square" lIns="91440" tIns="45720" rIns="91440" bIns="45720" anchor="b" anchorCtr="1">
                <a:normAutofit/>
              </a:bodyPr>
              <a:lstStyle/>
              <a:p>
                <a:pPr algn="ctr">
                  <a:spcBef>
                    <a:spcPct val="0"/>
                  </a:spcBef>
                  <a:spcAft>
                    <a:spcPct val="0"/>
                  </a:spcAft>
                </a:pPr>
                <a:r>
                  <a:rPr lang="en-US" sz="1800" b="1" i="0" u="none" strike="noStrike">
                    <a:solidFill>
                      <a:srgbClr val="FFFFFF"/>
                    </a:solidFill>
                    <a:ea typeface="微软雅黑" panose="020B0503020204020204" charset="-122"/>
                  </a:rPr>
                  <a:t>境内周期</a:t>
                </a:r>
                <a:endParaRPr lang="en-US" sz="1800" b="1" i="0" u="none" strike="noStrike">
                  <a:solidFill>
                    <a:srgbClr val="FFFFFF"/>
                  </a:solidFill>
                  <a:ea typeface="微软雅黑" panose="020B0503020204020204" charset="-122"/>
                </a:endParaRPr>
              </a:p>
            </p:txBody>
          </p:sp>
          <p:sp>
            <p:nvSpPr>
              <p:cNvPr id="22" name="Text2" descr="73e13725-b5ea-428c-b3e6-e9e2141f4320"/>
              <p:cNvSpPr txBox="1"/>
              <p:nvPr/>
            </p:nvSpPr>
            <p:spPr>
              <a:xfrm>
                <a:off x="3438402" y="4952892"/>
                <a:ext cx="2549894" cy="1181208"/>
              </a:xfrm>
              <a:prstGeom prst="rect">
                <a:avLst/>
              </a:prstGeom>
              <a:noFill/>
              <a:ln>
                <a:noFill/>
              </a:ln>
            </p:spPr>
            <p:txBody>
              <a:bodyPr wrap="square" lIns="91440" tIns="45720" rIns="91440" bIns="45720" anchor="t" anchorCtr="0">
                <a:normAutofit/>
              </a:bodyPr>
              <a:lstStyle/>
              <a:p>
                <a:pPr algn="ctr">
                  <a:lnSpc>
                    <a:spcPct val="120000"/>
                  </a:lnSpc>
                </a:pPr>
                <a:r>
                  <a:rPr lang="en-US" sz="1200" b="0" i="0" u="none">
                    <a:solidFill>
                      <a:srgbClr val="FFFFFF"/>
                    </a:solidFill>
                    <a:ea typeface="微软雅黑" panose="020B0503020204020204" charset="-122"/>
                  </a:rPr>
                  <a:t>境内探秘行动周期为120天，主播们有充足的时间深入探索国内各节点城市的茶文化和非遗资源。</a:t>
                </a:r>
                <a:endParaRPr lang="en-US" sz="1200" b="0" i="0" u="none">
                  <a:solidFill>
                    <a:srgbClr val="FFFFFF"/>
                  </a:solidFill>
                  <a:ea typeface="微软雅黑" panose="020B0503020204020204" charset="-122"/>
                </a:endParaRPr>
              </a:p>
            </p:txBody>
          </p:sp>
          <p:sp>
            <p:nvSpPr>
              <p:cNvPr id="11" name="Icon2" descr="0ad7d3cd-b8f4-4b1f-8120-b730dc810051"/>
              <p:cNvSpPr/>
              <p:nvPr/>
            </p:nvSpPr>
            <p:spPr bwMode="auto">
              <a:xfrm>
                <a:off x="4479828" y="3741140"/>
                <a:ext cx="505426" cy="507010"/>
              </a:xfrm>
              <a:custGeom>
                <a:avLst/>
                <a:gdLst>
                  <a:gd name="connsiteX0" fmla="*/ 274005 w 606795"/>
                  <a:gd name="connsiteY0" fmla="*/ 200265 h 608697"/>
                  <a:gd name="connsiteX1" fmla="*/ 331102 w 606795"/>
                  <a:gd name="connsiteY1" fmla="*/ 212914 h 608697"/>
                  <a:gd name="connsiteX2" fmla="*/ 329998 w 606795"/>
                  <a:gd name="connsiteY2" fmla="*/ 214016 h 608697"/>
                  <a:gd name="connsiteX3" fmla="*/ 279379 w 606795"/>
                  <a:gd name="connsiteY3" fmla="*/ 264565 h 608697"/>
                  <a:gd name="connsiteX4" fmla="*/ 274005 w 606795"/>
                  <a:gd name="connsiteY4" fmla="*/ 264373 h 608697"/>
                  <a:gd name="connsiteX5" fmla="*/ 203186 w 606795"/>
                  <a:gd name="connsiteY5" fmla="*/ 335093 h 608697"/>
                  <a:gd name="connsiteX6" fmla="*/ 273957 w 606795"/>
                  <a:gd name="connsiteY6" fmla="*/ 405813 h 608697"/>
                  <a:gd name="connsiteX7" fmla="*/ 344776 w 606795"/>
                  <a:gd name="connsiteY7" fmla="*/ 335093 h 608697"/>
                  <a:gd name="connsiteX8" fmla="*/ 344584 w 606795"/>
                  <a:gd name="connsiteY8" fmla="*/ 329727 h 608697"/>
                  <a:gd name="connsiteX9" fmla="*/ 395204 w 606795"/>
                  <a:gd name="connsiteY9" fmla="*/ 279178 h 608697"/>
                  <a:gd name="connsiteX10" fmla="*/ 396259 w 606795"/>
                  <a:gd name="connsiteY10" fmla="*/ 278076 h 608697"/>
                  <a:gd name="connsiteX11" fmla="*/ 408926 w 606795"/>
                  <a:gd name="connsiteY11" fmla="*/ 335093 h 608697"/>
                  <a:gd name="connsiteX12" fmla="*/ 274005 w 606795"/>
                  <a:gd name="connsiteY12" fmla="*/ 469825 h 608697"/>
                  <a:gd name="connsiteX13" fmla="*/ 139084 w 606795"/>
                  <a:gd name="connsiteY13" fmla="*/ 334997 h 608697"/>
                  <a:gd name="connsiteX14" fmla="*/ 274005 w 606795"/>
                  <a:gd name="connsiteY14" fmla="*/ 200265 h 608697"/>
                  <a:gd name="connsiteX15" fmla="*/ 273958 w 606795"/>
                  <a:gd name="connsiteY15" fmla="*/ 61462 h 608697"/>
                  <a:gd name="connsiteX16" fmla="*/ 399831 w 606795"/>
                  <a:gd name="connsiteY16" fmla="*/ 91976 h 608697"/>
                  <a:gd name="connsiteX17" fmla="*/ 399687 w 606795"/>
                  <a:gd name="connsiteY17" fmla="*/ 101508 h 608697"/>
                  <a:gd name="connsiteX18" fmla="*/ 402757 w 606795"/>
                  <a:gd name="connsiteY18" fmla="*/ 141411 h 608697"/>
                  <a:gd name="connsiteX19" fmla="*/ 380068 w 606795"/>
                  <a:gd name="connsiteY19" fmla="*/ 164069 h 608697"/>
                  <a:gd name="connsiteX20" fmla="*/ 274006 w 606795"/>
                  <a:gd name="connsiteY20" fmla="*/ 133938 h 608697"/>
                  <a:gd name="connsiteX21" fmla="*/ 72627 w 606795"/>
                  <a:gd name="connsiteY21" fmla="*/ 335079 h 608697"/>
                  <a:gd name="connsiteX22" fmla="*/ 274101 w 606795"/>
                  <a:gd name="connsiteY22" fmla="*/ 536173 h 608697"/>
                  <a:gd name="connsiteX23" fmla="*/ 475480 w 606795"/>
                  <a:gd name="connsiteY23" fmla="*/ 335079 h 608697"/>
                  <a:gd name="connsiteX24" fmla="*/ 445307 w 606795"/>
                  <a:gd name="connsiteY24" fmla="*/ 229168 h 608697"/>
                  <a:gd name="connsiteX25" fmla="*/ 470395 w 606795"/>
                  <a:gd name="connsiteY25" fmla="*/ 204115 h 608697"/>
                  <a:gd name="connsiteX26" fmla="*/ 505222 w 606795"/>
                  <a:gd name="connsiteY26" fmla="*/ 206797 h 608697"/>
                  <a:gd name="connsiteX27" fmla="*/ 509203 w 606795"/>
                  <a:gd name="connsiteY27" fmla="*/ 206941 h 608697"/>
                  <a:gd name="connsiteX28" fmla="*/ 515967 w 606795"/>
                  <a:gd name="connsiteY28" fmla="*/ 206510 h 608697"/>
                  <a:gd name="connsiteX29" fmla="*/ 548011 w 606795"/>
                  <a:gd name="connsiteY29" fmla="*/ 335079 h 608697"/>
                  <a:gd name="connsiteX30" fmla="*/ 274006 w 606795"/>
                  <a:gd name="connsiteY30" fmla="*/ 608697 h 608697"/>
                  <a:gd name="connsiteX31" fmla="*/ 0 w 606795"/>
                  <a:gd name="connsiteY31" fmla="*/ 335079 h 608697"/>
                  <a:gd name="connsiteX32" fmla="*/ 273958 w 606795"/>
                  <a:gd name="connsiteY32" fmla="*/ 61462 h 608697"/>
                  <a:gd name="connsiteX33" fmla="*/ 505808 w 606795"/>
                  <a:gd name="connsiteY33" fmla="*/ 0 h 608697"/>
                  <a:gd name="connsiteX34" fmla="*/ 512237 w 606795"/>
                  <a:gd name="connsiteY34" fmla="*/ 5893 h 608697"/>
                  <a:gd name="connsiteX35" fmla="*/ 516075 w 606795"/>
                  <a:gd name="connsiteY35" fmla="*/ 55382 h 608697"/>
                  <a:gd name="connsiteX36" fmla="*/ 534691 w 606795"/>
                  <a:gd name="connsiteY36" fmla="*/ 36794 h 608697"/>
                  <a:gd name="connsiteX37" fmla="*/ 548028 w 606795"/>
                  <a:gd name="connsiteY37" fmla="*/ 31236 h 608697"/>
                  <a:gd name="connsiteX38" fmla="*/ 561414 w 606795"/>
                  <a:gd name="connsiteY38" fmla="*/ 36794 h 608697"/>
                  <a:gd name="connsiteX39" fmla="*/ 572689 w 606795"/>
                  <a:gd name="connsiteY39" fmla="*/ 48100 h 608697"/>
                  <a:gd name="connsiteX40" fmla="*/ 572689 w 606795"/>
                  <a:gd name="connsiteY40" fmla="*/ 74881 h 608697"/>
                  <a:gd name="connsiteX41" fmla="*/ 556424 w 606795"/>
                  <a:gd name="connsiteY41" fmla="*/ 91074 h 608697"/>
                  <a:gd name="connsiteX42" fmla="*/ 600900 w 606795"/>
                  <a:gd name="connsiteY42" fmla="*/ 94523 h 608697"/>
                  <a:gd name="connsiteX43" fmla="*/ 604930 w 606795"/>
                  <a:gd name="connsiteY43" fmla="*/ 105398 h 608697"/>
                  <a:gd name="connsiteX44" fmla="*/ 531716 w 606795"/>
                  <a:gd name="connsiteY44" fmla="*/ 178458 h 608697"/>
                  <a:gd name="connsiteX45" fmla="*/ 509070 w 606795"/>
                  <a:gd name="connsiteY45" fmla="*/ 187800 h 608697"/>
                  <a:gd name="connsiteX46" fmla="*/ 506672 w 606795"/>
                  <a:gd name="connsiteY46" fmla="*/ 187752 h 608697"/>
                  <a:gd name="connsiteX47" fmla="*/ 504800 w 606795"/>
                  <a:gd name="connsiteY47" fmla="*/ 187609 h 608697"/>
                  <a:gd name="connsiteX48" fmla="*/ 462964 w 606795"/>
                  <a:gd name="connsiteY48" fmla="*/ 184399 h 608697"/>
                  <a:gd name="connsiteX49" fmla="*/ 434177 w 606795"/>
                  <a:gd name="connsiteY49" fmla="*/ 213144 h 608697"/>
                  <a:gd name="connsiteX50" fmla="*/ 386536 w 606795"/>
                  <a:gd name="connsiteY50" fmla="*/ 260765 h 608697"/>
                  <a:gd name="connsiteX51" fmla="*/ 385432 w 606795"/>
                  <a:gd name="connsiteY51" fmla="*/ 261819 h 608697"/>
                  <a:gd name="connsiteX52" fmla="*/ 339326 w 606795"/>
                  <a:gd name="connsiteY52" fmla="*/ 307906 h 608697"/>
                  <a:gd name="connsiteX53" fmla="*/ 319031 w 606795"/>
                  <a:gd name="connsiteY53" fmla="*/ 328124 h 608697"/>
                  <a:gd name="connsiteX54" fmla="*/ 308524 w 606795"/>
                  <a:gd name="connsiteY54" fmla="*/ 332819 h 608697"/>
                  <a:gd name="connsiteX55" fmla="*/ 291588 w 606795"/>
                  <a:gd name="connsiteY55" fmla="*/ 333633 h 608697"/>
                  <a:gd name="connsiteX56" fmla="*/ 290772 w 606795"/>
                  <a:gd name="connsiteY56" fmla="*/ 333633 h 608697"/>
                  <a:gd name="connsiteX57" fmla="*/ 274844 w 606795"/>
                  <a:gd name="connsiteY57" fmla="*/ 316386 h 608697"/>
                  <a:gd name="connsiteX58" fmla="*/ 276091 w 606795"/>
                  <a:gd name="connsiteY58" fmla="*/ 300337 h 608697"/>
                  <a:gd name="connsiteX59" fmla="*/ 280697 w 606795"/>
                  <a:gd name="connsiteY59" fmla="*/ 290324 h 608697"/>
                  <a:gd name="connsiteX60" fmla="*/ 301183 w 606795"/>
                  <a:gd name="connsiteY60" fmla="*/ 269867 h 608697"/>
                  <a:gd name="connsiteX61" fmla="*/ 347290 w 606795"/>
                  <a:gd name="connsiteY61" fmla="*/ 223827 h 608697"/>
                  <a:gd name="connsiteX62" fmla="*/ 348393 w 606795"/>
                  <a:gd name="connsiteY62" fmla="*/ 222725 h 608697"/>
                  <a:gd name="connsiteX63" fmla="*/ 396035 w 606795"/>
                  <a:gd name="connsiteY63" fmla="*/ 175153 h 608697"/>
                  <a:gd name="connsiteX64" fmla="*/ 422519 w 606795"/>
                  <a:gd name="connsiteY64" fmla="*/ 148707 h 608697"/>
                  <a:gd name="connsiteX65" fmla="*/ 419016 w 606795"/>
                  <a:gd name="connsiteY65" fmla="*/ 102907 h 608697"/>
                  <a:gd name="connsiteX66" fmla="*/ 418825 w 606795"/>
                  <a:gd name="connsiteY66" fmla="*/ 100032 h 608697"/>
                  <a:gd name="connsiteX67" fmla="*/ 428084 w 606795"/>
                  <a:gd name="connsiteY67" fmla="*/ 74976 h 608697"/>
                  <a:gd name="connsiteX68" fmla="*/ 501346 w 606795"/>
                  <a:gd name="connsiteY68" fmla="*/ 1868 h 608697"/>
                  <a:gd name="connsiteX69" fmla="*/ 505808 w 606795"/>
                  <a:gd name="connsiteY69" fmla="*/ 0 h 60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6795" h="608697">
                    <a:moveTo>
                      <a:pt x="274005" y="200265"/>
                    </a:moveTo>
                    <a:cubicBezTo>
                      <a:pt x="294445" y="200265"/>
                      <a:pt x="313733" y="204817"/>
                      <a:pt x="331102" y="212914"/>
                    </a:cubicBezTo>
                    <a:lnTo>
                      <a:pt x="329998" y="214016"/>
                    </a:lnTo>
                    <a:lnTo>
                      <a:pt x="279379" y="264565"/>
                    </a:lnTo>
                    <a:cubicBezTo>
                      <a:pt x="277604" y="264421"/>
                      <a:pt x="275828" y="264373"/>
                      <a:pt x="274005" y="264373"/>
                    </a:cubicBezTo>
                    <a:cubicBezTo>
                      <a:pt x="234949" y="264373"/>
                      <a:pt x="203186" y="296044"/>
                      <a:pt x="203186" y="335093"/>
                    </a:cubicBezTo>
                    <a:cubicBezTo>
                      <a:pt x="203186" y="374094"/>
                      <a:pt x="234805" y="405813"/>
                      <a:pt x="273957" y="405813"/>
                    </a:cubicBezTo>
                    <a:cubicBezTo>
                      <a:pt x="313109" y="405813"/>
                      <a:pt x="344776" y="374094"/>
                      <a:pt x="344776" y="335093"/>
                    </a:cubicBezTo>
                    <a:cubicBezTo>
                      <a:pt x="344776" y="333272"/>
                      <a:pt x="344728" y="331499"/>
                      <a:pt x="344584" y="329727"/>
                    </a:cubicBezTo>
                    <a:lnTo>
                      <a:pt x="395204" y="279178"/>
                    </a:lnTo>
                    <a:lnTo>
                      <a:pt x="396259" y="278076"/>
                    </a:lnTo>
                    <a:cubicBezTo>
                      <a:pt x="404368" y="295421"/>
                      <a:pt x="408926" y="314682"/>
                      <a:pt x="408926" y="335093"/>
                    </a:cubicBezTo>
                    <a:cubicBezTo>
                      <a:pt x="408926" y="409502"/>
                      <a:pt x="348567" y="469825"/>
                      <a:pt x="274005" y="469825"/>
                    </a:cubicBezTo>
                    <a:cubicBezTo>
                      <a:pt x="199491" y="469825"/>
                      <a:pt x="139084" y="409454"/>
                      <a:pt x="139084" y="334997"/>
                    </a:cubicBezTo>
                    <a:cubicBezTo>
                      <a:pt x="139084" y="260588"/>
                      <a:pt x="199491" y="200265"/>
                      <a:pt x="274005" y="200265"/>
                    </a:cubicBezTo>
                    <a:close/>
                    <a:moveTo>
                      <a:pt x="273958" y="61462"/>
                    </a:moveTo>
                    <a:cubicBezTo>
                      <a:pt x="319385" y="61462"/>
                      <a:pt x="362127" y="72480"/>
                      <a:pt x="399831" y="91976"/>
                    </a:cubicBezTo>
                    <a:cubicBezTo>
                      <a:pt x="399495" y="95089"/>
                      <a:pt x="399447" y="98299"/>
                      <a:pt x="399687" y="101508"/>
                    </a:cubicBezTo>
                    <a:lnTo>
                      <a:pt x="402757" y="141411"/>
                    </a:lnTo>
                    <a:lnTo>
                      <a:pt x="380068" y="164069"/>
                    </a:lnTo>
                    <a:cubicBezTo>
                      <a:pt x="349319" y="145003"/>
                      <a:pt x="312957" y="133938"/>
                      <a:pt x="274006" y="133938"/>
                    </a:cubicBezTo>
                    <a:cubicBezTo>
                      <a:pt x="162811" y="133938"/>
                      <a:pt x="72627" y="223994"/>
                      <a:pt x="72627" y="335079"/>
                    </a:cubicBezTo>
                    <a:cubicBezTo>
                      <a:pt x="72627" y="446117"/>
                      <a:pt x="162859" y="536173"/>
                      <a:pt x="274101" y="536173"/>
                    </a:cubicBezTo>
                    <a:cubicBezTo>
                      <a:pt x="385296" y="536173"/>
                      <a:pt x="475480" y="446117"/>
                      <a:pt x="475480" y="335079"/>
                    </a:cubicBezTo>
                    <a:cubicBezTo>
                      <a:pt x="475480" y="296231"/>
                      <a:pt x="464447" y="259969"/>
                      <a:pt x="445307" y="229168"/>
                    </a:cubicBezTo>
                    <a:lnTo>
                      <a:pt x="470395" y="204115"/>
                    </a:lnTo>
                    <a:lnTo>
                      <a:pt x="505222" y="206797"/>
                    </a:lnTo>
                    <a:cubicBezTo>
                      <a:pt x="506565" y="206893"/>
                      <a:pt x="507908" y="206941"/>
                      <a:pt x="509203" y="206941"/>
                    </a:cubicBezTo>
                    <a:cubicBezTo>
                      <a:pt x="511458" y="206941"/>
                      <a:pt x="513760" y="206797"/>
                      <a:pt x="515967" y="206510"/>
                    </a:cubicBezTo>
                    <a:cubicBezTo>
                      <a:pt x="536450" y="244832"/>
                      <a:pt x="548011" y="288566"/>
                      <a:pt x="548011" y="335079"/>
                    </a:cubicBezTo>
                    <a:cubicBezTo>
                      <a:pt x="548011" y="486163"/>
                      <a:pt x="425351" y="608697"/>
                      <a:pt x="274006" y="608697"/>
                    </a:cubicBezTo>
                    <a:cubicBezTo>
                      <a:pt x="122708" y="608697"/>
                      <a:pt x="0" y="486163"/>
                      <a:pt x="0" y="335079"/>
                    </a:cubicBezTo>
                    <a:cubicBezTo>
                      <a:pt x="0" y="183948"/>
                      <a:pt x="122708" y="61462"/>
                      <a:pt x="273958" y="61462"/>
                    </a:cubicBezTo>
                    <a:close/>
                    <a:moveTo>
                      <a:pt x="505808" y="0"/>
                    </a:moveTo>
                    <a:cubicBezTo>
                      <a:pt x="508927" y="0"/>
                      <a:pt x="511949" y="2252"/>
                      <a:pt x="512237" y="5893"/>
                    </a:cubicBezTo>
                    <a:lnTo>
                      <a:pt x="516075" y="55382"/>
                    </a:lnTo>
                    <a:lnTo>
                      <a:pt x="534691" y="36794"/>
                    </a:lnTo>
                    <a:cubicBezTo>
                      <a:pt x="538337" y="33105"/>
                      <a:pt x="543231" y="31236"/>
                      <a:pt x="548028" y="31236"/>
                    </a:cubicBezTo>
                    <a:cubicBezTo>
                      <a:pt x="552826" y="31236"/>
                      <a:pt x="557720" y="33105"/>
                      <a:pt x="561414" y="36794"/>
                    </a:cubicBezTo>
                    <a:lnTo>
                      <a:pt x="572689" y="48100"/>
                    </a:lnTo>
                    <a:cubicBezTo>
                      <a:pt x="580077" y="55526"/>
                      <a:pt x="580077" y="67455"/>
                      <a:pt x="572689" y="74881"/>
                    </a:cubicBezTo>
                    <a:lnTo>
                      <a:pt x="556424" y="91074"/>
                    </a:lnTo>
                    <a:lnTo>
                      <a:pt x="600900" y="94523"/>
                    </a:lnTo>
                    <a:cubicBezTo>
                      <a:pt x="606321" y="94906"/>
                      <a:pt x="608768" y="101565"/>
                      <a:pt x="604930" y="105398"/>
                    </a:cubicBezTo>
                    <a:lnTo>
                      <a:pt x="531716" y="178458"/>
                    </a:lnTo>
                    <a:cubicBezTo>
                      <a:pt x="525671" y="184495"/>
                      <a:pt x="517515" y="187800"/>
                      <a:pt x="509070" y="187800"/>
                    </a:cubicBezTo>
                    <a:cubicBezTo>
                      <a:pt x="508303" y="187800"/>
                      <a:pt x="507487" y="187800"/>
                      <a:pt x="506672" y="187752"/>
                    </a:cubicBezTo>
                    <a:lnTo>
                      <a:pt x="504800" y="187609"/>
                    </a:lnTo>
                    <a:lnTo>
                      <a:pt x="462964" y="184399"/>
                    </a:lnTo>
                    <a:lnTo>
                      <a:pt x="434177" y="213144"/>
                    </a:lnTo>
                    <a:lnTo>
                      <a:pt x="386536" y="260765"/>
                    </a:lnTo>
                    <a:lnTo>
                      <a:pt x="385432" y="261819"/>
                    </a:lnTo>
                    <a:lnTo>
                      <a:pt x="339326" y="307906"/>
                    </a:lnTo>
                    <a:lnTo>
                      <a:pt x="319031" y="328124"/>
                    </a:lnTo>
                    <a:cubicBezTo>
                      <a:pt x="316296" y="330950"/>
                      <a:pt x="312506" y="332627"/>
                      <a:pt x="308524" y="332819"/>
                    </a:cubicBezTo>
                    <a:lnTo>
                      <a:pt x="291588" y="333633"/>
                    </a:lnTo>
                    <a:lnTo>
                      <a:pt x="290772" y="333633"/>
                    </a:lnTo>
                    <a:cubicBezTo>
                      <a:pt x="281465" y="333633"/>
                      <a:pt x="274076" y="325728"/>
                      <a:pt x="274844" y="316386"/>
                    </a:cubicBezTo>
                    <a:lnTo>
                      <a:pt x="276091" y="300337"/>
                    </a:lnTo>
                    <a:cubicBezTo>
                      <a:pt x="276379" y="296600"/>
                      <a:pt x="278010" y="293007"/>
                      <a:pt x="280697" y="290324"/>
                    </a:cubicBezTo>
                    <a:lnTo>
                      <a:pt x="301183" y="269867"/>
                    </a:lnTo>
                    <a:lnTo>
                      <a:pt x="347290" y="223827"/>
                    </a:lnTo>
                    <a:lnTo>
                      <a:pt x="348393" y="222725"/>
                    </a:lnTo>
                    <a:lnTo>
                      <a:pt x="396035" y="175153"/>
                    </a:lnTo>
                    <a:lnTo>
                      <a:pt x="422519" y="148707"/>
                    </a:lnTo>
                    <a:lnTo>
                      <a:pt x="419016" y="102907"/>
                    </a:lnTo>
                    <a:lnTo>
                      <a:pt x="418825" y="100032"/>
                    </a:lnTo>
                    <a:cubicBezTo>
                      <a:pt x="418105" y="90690"/>
                      <a:pt x="421511" y="81588"/>
                      <a:pt x="428084" y="74976"/>
                    </a:cubicBezTo>
                    <a:lnTo>
                      <a:pt x="501346" y="1868"/>
                    </a:lnTo>
                    <a:cubicBezTo>
                      <a:pt x="502641" y="575"/>
                      <a:pt x="504225" y="0"/>
                      <a:pt x="505808" y="0"/>
                    </a:cubicBezTo>
                    <a:close/>
                  </a:path>
                </a:pathLst>
              </a:custGeom>
              <a:solidFill>
                <a:schemeClr val="accent2"/>
              </a:solidFill>
              <a:ln>
                <a:noFill/>
              </a:ln>
            </p:spPr>
            <p:txBody>
              <a:bodyPr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grpSp>
          <p:nvGrpSpPr>
            <p:cNvPr id="51" name="组合 50" descr="2b82e7a5-aefb-47f0-b1b9-20158646ae76"/>
            <p:cNvGrpSpPr/>
            <p:nvPr/>
          </p:nvGrpSpPr>
          <p:grpSpPr>
            <a:xfrm>
              <a:off x="6203703" y="3731615"/>
              <a:ext cx="2549894" cy="2402485"/>
              <a:chOff x="6203703" y="3731615"/>
              <a:chExt cx="2549894" cy="2402485"/>
            </a:xfrm>
          </p:grpSpPr>
          <p:sp>
            <p:nvSpPr>
              <p:cNvPr id="19" name="Bullet3" descr="31e737d2-47c3-470b-9ba2-77173eff4e90"/>
              <p:cNvSpPr txBox="1"/>
              <p:nvPr/>
            </p:nvSpPr>
            <p:spPr>
              <a:xfrm>
                <a:off x="6203703" y="4381599"/>
                <a:ext cx="2549894" cy="571293"/>
              </a:xfrm>
              <a:prstGeom prst="rect">
                <a:avLst/>
              </a:prstGeom>
              <a:noFill/>
              <a:ln>
                <a:noFill/>
              </a:ln>
            </p:spPr>
            <p:txBody>
              <a:bodyPr wrap="square" lIns="91440" tIns="45720" rIns="91440" bIns="45720" anchor="b" anchorCtr="1">
                <a:normAutofit/>
              </a:bodyPr>
              <a:lstStyle/>
              <a:p>
                <a:pPr algn="ctr">
                  <a:spcBef>
                    <a:spcPct val="0"/>
                  </a:spcBef>
                  <a:spcAft>
                    <a:spcPct val="0"/>
                  </a:spcAft>
                </a:pPr>
                <a:r>
                  <a:rPr lang="en-US" sz="1800" b="1" i="0" u="none" strike="noStrike">
                    <a:solidFill>
                      <a:srgbClr val="FFFFFF"/>
                    </a:solidFill>
                    <a:ea typeface="微软雅黑" panose="020B0503020204020204" charset="-122"/>
                  </a:rPr>
                  <a:t>境外周期</a:t>
                </a:r>
                <a:endParaRPr lang="en-US" sz="1800" b="1" i="0" u="none" strike="noStrike">
                  <a:solidFill>
                    <a:srgbClr val="FFFFFF"/>
                  </a:solidFill>
                  <a:ea typeface="微软雅黑" panose="020B0503020204020204" charset="-122"/>
                </a:endParaRPr>
              </a:p>
            </p:txBody>
          </p:sp>
          <p:sp>
            <p:nvSpPr>
              <p:cNvPr id="20" name="Text3" descr="62da190c-b3e6-4319-871e-0d99f6a004a3"/>
              <p:cNvSpPr txBox="1"/>
              <p:nvPr/>
            </p:nvSpPr>
            <p:spPr>
              <a:xfrm>
                <a:off x="6203703" y="4952892"/>
                <a:ext cx="2549894" cy="1181208"/>
              </a:xfrm>
              <a:prstGeom prst="rect">
                <a:avLst/>
              </a:prstGeom>
              <a:noFill/>
              <a:ln>
                <a:noFill/>
              </a:ln>
            </p:spPr>
            <p:txBody>
              <a:bodyPr wrap="square" lIns="91440" tIns="45720" rIns="91440" bIns="45720" anchor="t" anchorCtr="0">
                <a:normAutofit/>
              </a:bodyPr>
              <a:lstStyle/>
              <a:p>
                <a:pPr algn="ctr">
                  <a:lnSpc>
                    <a:spcPct val="120000"/>
                  </a:lnSpc>
                </a:pPr>
                <a:r>
                  <a:rPr lang="en-US" sz="1200" b="0" i="0" u="none">
                    <a:solidFill>
                      <a:srgbClr val="FFFFFF"/>
                    </a:solidFill>
                    <a:ea typeface="微软雅黑" panose="020B0503020204020204" charset="-122"/>
                  </a:rPr>
                  <a:t>境外探秘行动周期为80天，让主播们能够领略不同国家的茶文化和风土人情。</a:t>
                </a:r>
                <a:endParaRPr lang="en-US" sz="1200" b="0" i="0" u="none">
                  <a:solidFill>
                    <a:srgbClr val="FFFFFF"/>
                  </a:solidFill>
                  <a:ea typeface="微软雅黑" panose="020B0503020204020204" charset="-122"/>
                </a:endParaRPr>
              </a:p>
            </p:txBody>
          </p:sp>
          <p:sp>
            <p:nvSpPr>
              <p:cNvPr id="12" name="Icon3" descr="34cf4f74-c835-49ca-b940-17e86af1a366"/>
              <p:cNvSpPr/>
              <p:nvPr/>
            </p:nvSpPr>
            <p:spPr bwMode="auto">
              <a:xfrm>
                <a:off x="7233738" y="3731615"/>
                <a:ext cx="526920" cy="526060"/>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chemeClr val="accent1"/>
              </a:solidFill>
              <a:ln>
                <a:noFill/>
              </a:ln>
            </p:spPr>
            <p:txBody>
              <a:bodyPr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grpSp>
          <p:nvGrpSpPr>
            <p:cNvPr id="52" name="组合 51" descr="db6cd95a-3b87-403e-8eed-940b5f3d8eb8"/>
            <p:cNvGrpSpPr/>
            <p:nvPr/>
          </p:nvGrpSpPr>
          <p:grpSpPr>
            <a:xfrm>
              <a:off x="8969006" y="3760190"/>
              <a:ext cx="2549894" cy="2373910"/>
              <a:chOff x="8969006" y="3760190"/>
              <a:chExt cx="2549894" cy="2373910"/>
            </a:xfrm>
          </p:grpSpPr>
          <p:sp>
            <p:nvSpPr>
              <p:cNvPr id="17" name="Bullet4" descr="40078e45-6098-4444-b415-583c3ff7446c"/>
              <p:cNvSpPr txBox="1"/>
              <p:nvPr/>
            </p:nvSpPr>
            <p:spPr>
              <a:xfrm>
                <a:off x="8969006" y="4381599"/>
                <a:ext cx="2549894" cy="571293"/>
              </a:xfrm>
              <a:prstGeom prst="rect">
                <a:avLst/>
              </a:prstGeom>
              <a:noFill/>
              <a:ln>
                <a:noFill/>
              </a:ln>
            </p:spPr>
            <p:txBody>
              <a:bodyPr wrap="square" lIns="91440" tIns="45720" rIns="91440" bIns="45720" anchor="b" anchorCtr="1">
                <a:normAutofit/>
              </a:bodyPr>
              <a:lstStyle/>
              <a:p>
                <a:pPr algn="ctr">
                  <a:spcBef>
                    <a:spcPct val="0"/>
                  </a:spcBef>
                  <a:spcAft>
                    <a:spcPct val="0"/>
                  </a:spcAft>
                </a:pPr>
                <a:r>
                  <a:rPr lang="en-US" sz="1800" b="1" i="0" u="none" strike="noStrike">
                    <a:solidFill>
                      <a:srgbClr val="FFFFFF"/>
                    </a:solidFill>
                    <a:ea typeface="微软雅黑" panose="020B0503020204020204" charset="-122"/>
                  </a:rPr>
                  <a:t>分段接力制</a:t>
                </a:r>
                <a:endParaRPr lang="en-US" sz="1800" b="1" i="0" u="none" strike="noStrike">
                  <a:solidFill>
                    <a:srgbClr val="FFFFFF"/>
                  </a:solidFill>
                  <a:ea typeface="微软雅黑" panose="020B0503020204020204" charset="-122"/>
                </a:endParaRPr>
              </a:p>
            </p:txBody>
          </p:sp>
          <p:sp>
            <p:nvSpPr>
              <p:cNvPr id="18" name="Text4" descr="f5e1341d-9d6b-4bc3-8ec5-80441ba732e5"/>
              <p:cNvSpPr txBox="1"/>
              <p:nvPr/>
            </p:nvSpPr>
            <p:spPr>
              <a:xfrm>
                <a:off x="8969006" y="4952892"/>
                <a:ext cx="2549894" cy="1181208"/>
              </a:xfrm>
              <a:prstGeom prst="rect">
                <a:avLst/>
              </a:prstGeom>
              <a:noFill/>
              <a:ln>
                <a:noFill/>
              </a:ln>
            </p:spPr>
            <p:txBody>
              <a:bodyPr wrap="square" lIns="91440" tIns="45720" rIns="91440" bIns="45720" anchor="t" anchorCtr="0">
                <a:normAutofit/>
              </a:bodyPr>
              <a:lstStyle/>
              <a:p>
                <a:pPr algn="ctr">
                  <a:lnSpc>
                    <a:spcPct val="120000"/>
                  </a:lnSpc>
                </a:pPr>
                <a:r>
                  <a:rPr lang="en-US" sz="1200" b="0" i="0" u="none">
                    <a:solidFill>
                      <a:srgbClr val="FFFFFF"/>
                    </a:solidFill>
                    <a:ea typeface="微软雅黑" panose="020B0503020204020204" charset="-122"/>
                  </a:rPr>
                  <a:t>采用分段接力制，主播可根据自身情况选择合适的区段参与探秘行动，提高活动的灵活性和参与度。</a:t>
                </a:r>
                <a:endParaRPr lang="en-US" sz="1200" b="0" i="0" u="none">
                  <a:solidFill>
                    <a:srgbClr val="FFFFFF"/>
                  </a:solidFill>
                  <a:ea typeface="微软雅黑" panose="020B0503020204020204" charset="-122"/>
                </a:endParaRPr>
              </a:p>
            </p:txBody>
          </p:sp>
          <p:sp>
            <p:nvSpPr>
              <p:cNvPr id="13" name="Icon4" descr="9064780c-5a4d-4616-912a-0a2d44fcc6e6"/>
              <p:cNvSpPr/>
              <p:nvPr/>
            </p:nvSpPr>
            <p:spPr bwMode="auto">
              <a:xfrm>
                <a:off x="10009143" y="3760190"/>
                <a:ext cx="469620" cy="468910"/>
              </a:xfrm>
              <a:custGeom>
                <a:avLst/>
                <a:gdLst>
                  <a:gd name="connsiteX0" fmla="*/ 176959 w 607356"/>
                  <a:gd name="connsiteY0" fmla="*/ 452889 h 606439"/>
                  <a:gd name="connsiteX1" fmla="*/ 284918 w 607356"/>
                  <a:gd name="connsiteY1" fmla="*/ 593436 h 606439"/>
                  <a:gd name="connsiteX2" fmla="*/ 287766 w 607356"/>
                  <a:gd name="connsiteY2" fmla="*/ 595925 h 606439"/>
                  <a:gd name="connsiteX3" fmla="*/ 82350 w 607356"/>
                  <a:gd name="connsiteY3" fmla="*/ 503472 h 606439"/>
                  <a:gd name="connsiteX4" fmla="*/ 89559 w 607356"/>
                  <a:gd name="connsiteY4" fmla="*/ 498316 h 606439"/>
                  <a:gd name="connsiteX5" fmla="*/ 176959 w 607356"/>
                  <a:gd name="connsiteY5" fmla="*/ 452889 h 606439"/>
                  <a:gd name="connsiteX6" fmla="*/ 288118 w 607356"/>
                  <a:gd name="connsiteY6" fmla="*/ 432001 h 606439"/>
                  <a:gd name="connsiteX7" fmla="*/ 288118 w 607356"/>
                  <a:gd name="connsiteY7" fmla="*/ 568968 h 606439"/>
                  <a:gd name="connsiteX8" fmla="*/ 196595 w 607356"/>
                  <a:gd name="connsiteY8" fmla="*/ 446400 h 606439"/>
                  <a:gd name="connsiteX9" fmla="*/ 288118 w 607356"/>
                  <a:gd name="connsiteY9" fmla="*/ 432001 h 606439"/>
                  <a:gd name="connsiteX10" fmla="*/ 473502 w 607356"/>
                  <a:gd name="connsiteY10" fmla="*/ 400823 h 606439"/>
                  <a:gd name="connsiteX11" fmla="*/ 463179 w 607356"/>
                  <a:gd name="connsiteY11" fmla="*/ 411042 h 606439"/>
                  <a:gd name="connsiteX12" fmla="*/ 463179 w 607356"/>
                  <a:gd name="connsiteY12" fmla="*/ 462490 h 606439"/>
                  <a:gd name="connsiteX13" fmla="*/ 411649 w 607356"/>
                  <a:gd name="connsiteY13" fmla="*/ 462490 h 606439"/>
                  <a:gd name="connsiteX14" fmla="*/ 401414 w 607356"/>
                  <a:gd name="connsiteY14" fmla="*/ 472798 h 606439"/>
                  <a:gd name="connsiteX15" fmla="*/ 411649 w 607356"/>
                  <a:gd name="connsiteY15" fmla="*/ 483016 h 606439"/>
                  <a:gd name="connsiteX16" fmla="*/ 463179 w 607356"/>
                  <a:gd name="connsiteY16" fmla="*/ 483016 h 606439"/>
                  <a:gd name="connsiteX17" fmla="*/ 463179 w 607356"/>
                  <a:gd name="connsiteY17" fmla="*/ 534465 h 606439"/>
                  <a:gd name="connsiteX18" fmla="*/ 473502 w 607356"/>
                  <a:gd name="connsiteY18" fmla="*/ 544772 h 606439"/>
                  <a:gd name="connsiteX19" fmla="*/ 483737 w 607356"/>
                  <a:gd name="connsiteY19" fmla="*/ 534465 h 606439"/>
                  <a:gd name="connsiteX20" fmla="*/ 483737 w 607356"/>
                  <a:gd name="connsiteY20" fmla="*/ 483016 h 606439"/>
                  <a:gd name="connsiteX21" fmla="*/ 535267 w 607356"/>
                  <a:gd name="connsiteY21" fmla="*/ 483016 h 606439"/>
                  <a:gd name="connsiteX22" fmla="*/ 545591 w 607356"/>
                  <a:gd name="connsiteY22" fmla="*/ 472798 h 606439"/>
                  <a:gd name="connsiteX23" fmla="*/ 535267 w 607356"/>
                  <a:gd name="connsiteY23" fmla="*/ 462490 h 606439"/>
                  <a:gd name="connsiteX24" fmla="*/ 483737 w 607356"/>
                  <a:gd name="connsiteY24" fmla="*/ 462490 h 606439"/>
                  <a:gd name="connsiteX25" fmla="*/ 483737 w 607356"/>
                  <a:gd name="connsiteY25" fmla="*/ 411042 h 606439"/>
                  <a:gd name="connsiteX26" fmla="*/ 473502 w 607356"/>
                  <a:gd name="connsiteY26" fmla="*/ 400823 h 606439"/>
                  <a:gd name="connsiteX27" fmla="*/ 473502 w 607356"/>
                  <a:gd name="connsiteY27" fmla="*/ 339067 h 606439"/>
                  <a:gd name="connsiteX28" fmla="*/ 607356 w 607356"/>
                  <a:gd name="connsiteY28" fmla="*/ 472798 h 606439"/>
                  <a:gd name="connsiteX29" fmla="*/ 473502 w 607356"/>
                  <a:gd name="connsiteY29" fmla="*/ 606439 h 606439"/>
                  <a:gd name="connsiteX30" fmla="*/ 339560 w 607356"/>
                  <a:gd name="connsiteY30" fmla="*/ 472798 h 606439"/>
                  <a:gd name="connsiteX31" fmla="*/ 473502 w 607356"/>
                  <a:gd name="connsiteY31" fmla="*/ 339067 h 606439"/>
                  <a:gd name="connsiteX32" fmla="*/ 452505 w 607356"/>
                  <a:gd name="connsiteY32" fmla="*/ 308230 h 606439"/>
                  <a:gd name="connsiteX33" fmla="*/ 596559 w 607356"/>
                  <a:gd name="connsiteY33" fmla="*/ 308230 h 606439"/>
                  <a:gd name="connsiteX34" fmla="*/ 588017 w 607356"/>
                  <a:gd name="connsiteY34" fmla="*/ 369692 h 606439"/>
                  <a:gd name="connsiteX35" fmla="*/ 473503 w 607356"/>
                  <a:gd name="connsiteY35" fmla="*/ 318533 h 606439"/>
                  <a:gd name="connsiteX36" fmla="*/ 451971 w 607356"/>
                  <a:gd name="connsiteY36" fmla="*/ 320221 h 606439"/>
                  <a:gd name="connsiteX37" fmla="*/ 452505 w 607356"/>
                  <a:gd name="connsiteY37" fmla="*/ 308230 h 606439"/>
                  <a:gd name="connsiteX38" fmla="*/ 308690 w 607356"/>
                  <a:gd name="connsiteY38" fmla="*/ 308230 h 606439"/>
                  <a:gd name="connsiteX39" fmla="*/ 431931 w 607356"/>
                  <a:gd name="connsiteY39" fmla="*/ 308230 h 606439"/>
                  <a:gd name="connsiteX40" fmla="*/ 431041 w 607356"/>
                  <a:gd name="connsiteY40" fmla="*/ 324582 h 606439"/>
                  <a:gd name="connsiteX41" fmla="*/ 319012 w 607356"/>
                  <a:gd name="connsiteY41" fmla="*/ 472813 h 606439"/>
                  <a:gd name="connsiteX42" fmla="*/ 370266 w 607356"/>
                  <a:gd name="connsiteY42" fmla="*/ 587185 h 606439"/>
                  <a:gd name="connsiteX43" fmla="*/ 318033 w 607356"/>
                  <a:gd name="connsiteY43" fmla="*/ 595361 h 606439"/>
                  <a:gd name="connsiteX44" fmla="*/ 308512 w 607356"/>
                  <a:gd name="connsiteY44" fmla="*/ 586830 h 606439"/>
                  <a:gd name="connsiteX45" fmla="*/ 308690 w 607356"/>
                  <a:gd name="connsiteY45" fmla="*/ 585852 h 606439"/>
                  <a:gd name="connsiteX46" fmla="*/ 164841 w 607356"/>
                  <a:gd name="connsiteY46" fmla="*/ 308230 h 606439"/>
                  <a:gd name="connsiteX47" fmla="*/ 288119 w 607356"/>
                  <a:gd name="connsiteY47" fmla="*/ 308230 h 606439"/>
                  <a:gd name="connsiteX48" fmla="*/ 288119 w 607356"/>
                  <a:gd name="connsiteY48" fmla="*/ 411461 h 606439"/>
                  <a:gd name="connsiteX49" fmla="*/ 188607 w 607356"/>
                  <a:gd name="connsiteY49" fmla="*/ 427274 h 606439"/>
                  <a:gd name="connsiteX50" fmla="*/ 164841 w 607356"/>
                  <a:gd name="connsiteY50" fmla="*/ 308230 h 606439"/>
                  <a:gd name="connsiteX51" fmla="*/ 0 w 607356"/>
                  <a:gd name="connsiteY51" fmla="*/ 308230 h 606439"/>
                  <a:gd name="connsiteX52" fmla="*/ 144159 w 607356"/>
                  <a:gd name="connsiteY52" fmla="*/ 308230 h 606439"/>
                  <a:gd name="connsiteX53" fmla="*/ 169075 w 607356"/>
                  <a:gd name="connsiteY53" fmla="*/ 433891 h 606439"/>
                  <a:gd name="connsiteX54" fmla="*/ 77508 w 607356"/>
                  <a:gd name="connsiteY54" fmla="*/ 481614 h 606439"/>
                  <a:gd name="connsiteX55" fmla="*/ 68520 w 607356"/>
                  <a:gd name="connsiteY55" fmla="*/ 488101 h 606439"/>
                  <a:gd name="connsiteX56" fmla="*/ 0 w 607356"/>
                  <a:gd name="connsiteY56" fmla="*/ 308230 h 606439"/>
                  <a:gd name="connsiteX57" fmla="*/ 404501 w 607356"/>
                  <a:gd name="connsiteY57" fmla="*/ 159337 h 606439"/>
                  <a:gd name="connsiteX58" fmla="*/ 432001 w 607356"/>
                  <a:gd name="connsiteY58" fmla="*/ 287695 h 606439"/>
                  <a:gd name="connsiteX59" fmla="*/ 308653 w 607356"/>
                  <a:gd name="connsiteY59" fmla="*/ 287695 h 606439"/>
                  <a:gd name="connsiteX60" fmla="*/ 308653 w 607356"/>
                  <a:gd name="connsiteY60" fmla="*/ 174181 h 606439"/>
                  <a:gd name="connsiteX61" fmla="*/ 404501 w 607356"/>
                  <a:gd name="connsiteY61" fmla="*/ 159337 h 606439"/>
                  <a:gd name="connsiteX62" fmla="*/ 192256 w 607356"/>
                  <a:gd name="connsiteY62" fmla="*/ 159337 h 606439"/>
                  <a:gd name="connsiteX63" fmla="*/ 288119 w 607356"/>
                  <a:gd name="connsiteY63" fmla="*/ 174181 h 606439"/>
                  <a:gd name="connsiteX64" fmla="*/ 288119 w 607356"/>
                  <a:gd name="connsiteY64" fmla="*/ 287695 h 606439"/>
                  <a:gd name="connsiteX65" fmla="*/ 164841 w 607356"/>
                  <a:gd name="connsiteY65" fmla="*/ 287695 h 606439"/>
                  <a:gd name="connsiteX66" fmla="*/ 192256 w 607356"/>
                  <a:gd name="connsiteY66" fmla="*/ 159337 h 606439"/>
                  <a:gd name="connsiteX67" fmla="*/ 73594 w 607356"/>
                  <a:gd name="connsiteY67" fmla="*/ 101967 h 606439"/>
                  <a:gd name="connsiteX68" fmla="*/ 83472 w 607356"/>
                  <a:gd name="connsiteY68" fmla="*/ 108276 h 606439"/>
                  <a:gd name="connsiteX69" fmla="*/ 172462 w 607356"/>
                  <a:gd name="connsiteY69" fmla="*/ 153064 h 606439"/>
                  <a:gd name="connsiteX70" fmla="*/ 144163 w 607356"/>
                  <a:gd name="connsiteY70" fmla="*/ 287695 h 606439"/>
                  <a:gd name="connsiteX71" fmla="*/ 0 w 607356"/>
                  <a:gd name="connsiteY71" fmla="*/ 287695 h 606439"/>
                  <a:gd name="connsiteX72" fmla="*/ 73594 w 607356"/>
                  <a:gd name="connsiteY72" fmla="*/ 101967 h 606439"/>
                  <a:gd name="connsiteX73" fmla="*/ 522554 w 607356"/>
                  <a:gd name="connsiteY73" fmla="*/ 101261 h 606439"/>
                  <a:gd name="connsiteX74" fmla="*/ 596771 w 607356"/>
                  <a:gd name="connsiteY74" fmla="*/ 287695 h 606439"/>
                  <a:gd name="connsiteX75" fmla="*/ 452608 w 607356"/>
                  <a:gd name="connsiteY75" fmla="*/ 287695 h 606439"/>
                  <a:gd name="connsiteX76" fmla="*/ 424309 w 607356"/>
                  <a:gd name="connsiteY76" fmla="*/ 152979 h 606439"/>
                  <a:gd name="connsiteX77" fmla="*/ 513744 w 607356"/>
                  <a:gd name="connsiteY77" fmla="*/ 108014 h 606439"/>
                  <a:gd name="connsiteX78" fmla="*/ 308653 w 607356"/>
                  <a:gd name="connsiteY78" fmla="*/ 26956 h 606439"/>
                  <a:gd name="connsiteX79" fmla="*/ 395942 w 607356"/>
                  <a:gd name="connsiteY79" fmla="*/ 140402 h 606439"/>
                  <a:gd name="connsiteX80" fmla="*/ 308653 w 607356"/>
                  <a:gd name="connsiteY80" fmla="*/ 153550 h 606439"/>
                  <a:gd name="connsiteX81" fmla="*/ 288119 w 607356"/>
                  <a:gd name="connsiteY81" fmla="*/ 26956 h 606439"/>
                  <a:gd name="connsiteX82" fmla="*/ 288119 w 607356"/>
                  <a:gd name="connsiteY82" fmla="*/ 153550 h 606439"/>
                  <a:gd name="connsiteX83" fmla="*/ 200900 w 607356"/>
                  <a:gd name="connsiteY83" fmla="*/ 140402 h 606439"/>
                  <a:gd name="connsiteX84" fmla="*/ 288119 w 607356"/>
                  <a:gd name="connsiteY84" fmla="*/ 26956 h 606439"/>
                  <a:gd name="connsiteX85" fmla="*/ 277985 w 607356"/>
                  <a:gd name="connsiteY85" fmla="*/ 565 h 606439"/>
                  <a:gd name="connsiteX86" fmla="*/ 282614 w 607356"/>
                  <a:gd name="connsiteY86" fmla="*/ 4562 h 606439"/>
                  <a:gd name="connsiteX87" fmla="*/ 180961 w 607356"/>
                  <a:gd name="connsiteY87" fmla="*/ 134075 h 606439"/>
                  <a:gd name="connsiteX88" fmla="*/ 94886 w 607356"/>
                  <a:gd name="connsiteY88" fmla="*/ 91082 h 606439"/>
                  <a:gd name="connsiteX89" fmla="*/ 87854 w 607356"/>
                  <a:gd name="connsiteY89" fmla="*/ 86640 h 606439"/>
                  <a:gd name="connsiteX90" fmla="*/ 277985 w 607356"/>
                  <a:gd name="connsiteY90" fmla="*/ 565 h 606439"/>
                  <a:gd name="connsiteX91" fmla="*/ 308935 w 607356"/>
                  <a:gd name="connsiteY91" fmla="*/ 0 h 606439"/>
                  <a:gd name="connsiteX92" fmla="*/ 508423 w 607356"/>
                  <a:gd name="connsiteY92" fmla="*/ 86128 h 606439"/>
                  <a:gd name="connsiteX93" fmla="*/ 501658 w 607356"/>
                  <a:gd name="connsiteY93" fmla="*/ 91284 h 606439"/>
                  <a:gd name="connsiteX94" fmla="*/ 415934 w 607356"/>
                  <a:gd name="connsiteY94" fmla="*/ 134215 h 606439"/>
                  <a:gd name="connsiteX95" fmla="*/ 311695 w 607356"/>
                  <a:gd name="connsiteY95" fmla="*/ 240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07356" h="606439">
                    <a:moveTo>
                      <a:pt x="176959" y="452889"/>
                    </a:moveTo>
                    <a:cubicBezTo>
                      <a:pt x="201078" y="506850"/>
                      <a:pt x="237658" y="555121"/>
                      <a:pt x="284918" y="593436"/>
                    </a:cubicBezTo>
                    <a:lnTo>
                      <a:pt x="287766" y="595925"/>
                    </a:lnTo>
                    <a:cubicBezTo>
                      <a:pt x="207130" y="593081"/>
                      <a:pt x="134505" y="558144"/>
                      <a:pt x="82350" y="503472"/>
                    </a:cubicBezTo>
                    <a:lnTo>
                      <a:pt x="89559" y="498316"/>
                    </a:lnTo>
                    <a:cubicBezTo>
                      <a:pt x="116705" y="478936"/>
                      <a:pt x="146164" y="463913"/>
                      <a:pt x="176959" y="452889"/>
                    </a:cubicBezTo>
                    <a:close/>
                    <a:moveTo>
                      <a:pt x="288118" y="432001"/>
                    </a:moveTo>
                    <a:lnTo>
                      <a:pt x="288118" y="568968"/>
                    </a:lnTo>
                    <a:cubicBezTo>
                      <a:pt x="248589" y="534571"/>
                      <a:pt x="217695" y="492796"/>
                      <a:pt x="196595" y="446400"/>
                    </a:cubicBezTo>
                    <a:cubicBezTo>
                      <a:pt x="226153" y="437779"/>
                      <a:pt x="256779" y="432890"/>
                      <a:pt x="288118" y="432001"/>
                    </a:cubicBezTo>
                    <a:close/>
                    <a:moveTo>
                      <a:pt x="473502" y="400823"/>
                    </a:moveTo>
                    <a:cubicBezTo>
                      <a:pt x="467807" y="400823"/>
                      <a:pt x="463179" y="405355"/>
                      <a:pt x="463179" y="411042"/>
                    </a:cubicBezTo>
                    <a:lnTo>
                      <a:pt x="463179" y="462490"/>
                    </a:lnTo>
                    <a:lnTo>
                      <a:pt x="411649" y="462490"/>
                    </a:lnTo>
                    <a:cubicBezTo>
                      <a:pt x="405953" y="462490"/>
                      <a:pt x="401414" y="467111"/>
                      <a:pt x="401414" y="472798"/>
                    </a:cubicBezTo>
                    <a:cubicBezTo>
                      <a:pt x="401414" y="478485"/>
                      <a:pt x="405953" y="483016"/>
                      <a:pt x="411649" y="483016"/>
                    </a:cubicBezTo>
                    <a:lnTo>
                      <a:pt x="463179" y="483016"/>
                    </a:lnTo>
                    <a:lnTo>
                      <a:pt x="463179" y="534465"/>
                    </a:lnTo>
                    <a:cubicBezTo>
                      <a:pt x="463179" y="540152"/>
                      <a:pt x="467807" y="544772"/>
                      <a:pt x="473502" y="544772"/>
                    </a:cubicBezTo>
                    <a:cubicBezTo>
                      <a:pt x="479109" y="544772"/>
                      <a:pt x="483737" y="540152"/>
                      <a:pt x="483737" y="534465"/>
                    </a:cubicBezTo>
                    <a:lnTo>
                      <a:pt x="483737" y="483016"/>
                    </a:lnTo>
                    <a:lnTo>
                      <a:pt x="535267" y="483016"/>
                    </a:lnTo>
                    <a:cubicBezTo>
                      <a:pt x="540963" y="483016"/>
                      <a:pt x="545591" y="478485"/>
                      <a:pt x="545591" y="472798"/>
                    </a:cubicBezTo>
                    <a:cubicBezTo>
                      <a:pt x="545591" y="467111"/>
                      <a:pt x="540963" y="462490"/>
                      <a:pt x="535267" y="462490"/>
                    </a:cubicBezTo>
                    <a:lnTo>
                      <a:pt x="483737" y="462490"/>
                    </a:lnTo>
                    <a:lnTo>
                      <a:pt x="483737" y="411042"/>
                    </a:lnTo>
                    <a:cubicBezTo>
                      <a:pt x="483737" y="405355"/>
                      <a:pt x="479109" y="400823"/>
                      <a:pt x="473502" y="400823"/>
                    </a:cubicBezTo>
                    <a:close/>
                    <a:moveTo>
                      <a:pt x="473502" y="339067"/>
                    </a:moveTo>
                    <a:cubicBezTo>
                      <a:pt x="547282" y="339067"/>
                      <a:pt x="607356" y="399046"/>
                      <a:pt x="607356" y="472798"/>
                    </a:cubicBezTo>
                    <a:cubicBezTo>
                      <a:pt x="607356" y="546460"/>
                      <a:pt x="547282" y="606439"/>
                      <a:pt x="473502" y="606439"/>
                    </a:cubicBezTo>
                    <a:cubicBezTo>
                      <a:pt x="399634" y="606439"/>
                      <a:pt x="339560" y="546460"/>
                      <a:pt x="339560" y="472798"/>
                    </a:cubicBezTo>
                    <a:cubicBezTo>
                      <a:pt x="339560" y="399046"/>
                      <a:pt x="399634" y="339067"/>
                      <a:pt x="473502" y="339067"/>
                    </a:cubicBezTo>
                    <a:close/>
                    <a:moveTo>
                      <a:pt x="452505" y="308230"/>
                    </a:moveTo>
                    <a:lnTo>
                      <a:pt x="596559" y="308230"/>
                    </a:lnTo>
                    <a:cubicBezTo>
                      <a:pt x="595847" y="329014"/>
                      <a:pt x="592911" y="349619"/>
                      <a:pt x="588017" y="369692"/>
                    </a:cubicBezTo>
                    <a:cubicBezTo>
                      <a:pt x="559722" y="338340"/>
                      <a:pt x="518971" y="318533"/>
                      <a:pt x="473503" y="318533"/>
                    </a:cubicBezTo>
                    <a:cubicBezTo>
                      <a:pt x="466118" y="318533"/>
                      <a:pt x="459000" y="319244"/>
                      <a:pt x="451971" y="320221"/>
                    </a:cubicBezTo>
                    <a:cubicBezTo>
                      <a:pt x="452149" y="316224"/>
                      <a:pt x="452416" y="312227"/>
                      <a:pt x="452505" y="308230"/>
                    </a:cubicBezTo>
                    <a:close/>
                    <a:moveTo>
                      <a:pt x="308690" y="308230"/>
                    </a:moveTo>
                    <a:lnTo>
                      <a:pt x="431931" y="308230"/>
                    </a:lnTo>
                    <a:cubicBezTo>
                      <a:pt x="431753" y="313740"/>
                      <a:pt x="431486" y="319161"/>
                      <a:pt x="431041" y="324582"/>
                    </a:cubicBezTo>
                    <a:cubicBezTo>
                      <a:pt x="366529" y="343066"/>
                      <a:pt x="319012" y="402430"/>
                      <a:pt x="319012" y="472813"/>
                    </a:cubicBezTo>
                    <a:cubicBezTo>
                      <a:pt x="319012" y="518224"/>
                      <a:pt x="338855" y="558926"/>
                      <a:pt x="370266" y="587185"/>
                    </a:cubicBezTo>
                    <a:cubicBezTo>
                      <a:pt x="353092" y="591362"/>
                      <a:pt x="335652" y="594206"/>
                      <a:pt x="318033" y="595361"/>
                    </a:cubicBezTo>
                    <a:lnTo>
                      <a:pt x="308512" y="586830"/>
                    </a:lnTo>
                    <a:cubicBezTo>
                      <a:pt x="308512" y="586563"/>
                      <a:pt x="308690" y="586208"/>
                      <a:pt x="308690" y="585852"/>
                    </a:cubicBezTo>
                    <a:close/>
                    <a:moveTo>
                      <a:pt x="164841" y="308230"/>
                    </a:moveTo>
                    <a:lnTo>
                      <a:pt x="288119" y="308230"/>
                    </a:lnTo>
                    <a:lnTo>
                      <a:pt x="288119" y="411461"/>
                    </a:lnTo>
                    <a:cubicBezTo>
                      <a:pt x="254028" y="412349"/>
                      <a:pt x="220650" y="417680"/>
                      <a:pt x="188607" y="427274"/>
                    </a:cubicBezTo>
                    <a:cubicBezTo>
                      <a:pt x="174098" y="389695"/>
                      <a:pt x="165998" y="349540"/>
                      <a:pt x="164841" y="308230"/>
                    </a:cubicBezTo>
                    <a:close/>
                    <a:moveTo>
                      <a:pt x="0" y="308230"/>
                    </a:moveTo>
                    <a:lnTo>
                      <a:pt x="144159" y="308230"/>
                    </a:lnTo>
                    <a:cubicBezTo>
                      <a:pt x="145316" y="351865"/>
                      <a:pt x="153858" y="394256"/>
                      <a:pt x="169075" y="433891"/>
                    </a:cubicBezTo>
                    <a:cubicBezTo>
                      <a:pt x="136773" y="445533"/>
                      <a:pt x="105983" y="461352"/>
                      <a:pt x="77508" y="481614"/>
                    </a:cubicBezTo>
                    <a:lnTo>
                      <a:pt x="68520" y="488101"/>
                    </a:lnTo>
                    <a:cubicBezTo>
                      <a:pt x="27675" y="438957"/>
                      <a:pt x="2314" y="376482"/>
                      <a:pt x="0" y="308230"/>
                    </a:cubicBezTo>
                    <a:close/>
                    <a:moveTo>
                      <a:pt x="404501" y="159337"/>
                    </a:moveTo>
                    <a:cubicBezTo>
                      <a:pt x="421322" y="199604"/>
                      <a:pt x="430666" y="242983"/>
                      <a:pt x="432001" y="287695"/>
                    </a:cubicBezTo>
                    <a:lnTo>
                      <a:pt x="308653" y="287695"/>
                    </a:lnTo>
                    <a:lnTo>
                      <a:pt x="308653" y="174181"/>
                    </a:lnTo>
                    <a:cubicBezTo>
                      <a:pt x="341403" y="173293"/>
                      <a:pt x="373531" y="168315"/>
                      <a:pt x="404501" y="159337"/>
                    </a:cubicBezTo>
                    <a:close/>
                    <a:moveTo>
                      <a:pt x="192256" y="159337"/>
                    </a:moveTo>
                    <a:cubicBezTo>
                      <a:pt x="223231" y="168315"/>
                      <a:pt x="255364" y="173293"/>
                      <a:pt x="288119" y="174181"/>
                    </a:cubicBezTo>
                    <a:lnTo>
                      <a:pt x="288119" y="287695"/>
                    </a:lnTo>
                    <a:lnTo>
                      <a:pt x="164841" y="287695"/>
                    </a:lnTo>
                    <a:cubicBezTo>
                      <a:pt x="166087" y="242983"/>
                      <a:pt x="175433" y="199604"/>
                      <a:pt x="192256" y="159337"/>
                    </a:cubicBezTo>
                    <a:close/>
                    <a:moveTo>
                      <a:pt x="73594" y="101967"/>
                    </a:moveTo>
                    <a:lnTo>
                      <a:pt x="83472" y="108276"/>
                    </a:lnTo>
                    <a:cubicBezTo>
                      <a:pt x="111326" y="127293"/>
                      <a:pt x="141227" y="142134"/>
                      <a:pt x="172462" y="153064"/>
                    </a:cubicBezTo>
                    <a:cubicBezTo>
                      <a:pt x="155109" y="195275"/>
                      <a:pt x="145409" y="240774"/>
                      <a:pt x="144163" y="287695"/>
                    </a:cubicBezTo>
                    <a:lnTo>
                      <a:pt x="0" y="287695"/>
                    </a:lnTo>
                    <a:cubicBezTo>
                      <a:pt x="2403" y="216692"/>
                      <a:pt x="29812" y="151998"/>
                      <a:pt x="73594" y="101967"/>
                    </a:cubicBezTo>
                    <a:close/>
                    <a:moveTo>
                      <a:pt x="522554" y="101261"/>
                    </a:moveTo>
                    <a:cubicBezTo>
                      <a:pt x="566781" y="151379"/>
                      <a:pt x="594368" y="216338"/>
                      <a:pt x="596771" y="287695"/>
                    </a:cubicBezTo>
                    <a:lnTo>
                      <a:pt x="452608" y="287695"/>
                    </a:lnTo>
                    <a:cubicBezTo>
                      <a:pt x="451362" y="240775"/>
                      <a:pt x="441662" y="195278"/>
                      <a:pt x="424309" y="152979"/>
                    </a:cubicBezTo>
                    <a:cubicBezTo>
                      <a:pt x="455633" y="142049"/>
                      <a:pt x="485712" y="127120"/>
                      <a:pt x="513744" y="108014"/>
                    </a:cubicBezTo>
                    <a:close/>
                    <a:moveTo>
                      <a:pt x="308653" y="26956"/>
                    </a:moveTo>
                    <a:cubicBezTo>
                      <a:pt x="345580" y="59026"/>
                      <a:pt x="375032" y="97671"/>
                      <a:pt x="395942" y="140402"/>
                    </a:cubicBezTo>
                    <a:cubicBezTo>
                      <a:pt x="367646" y="148308"/>
                      <a:pt x="338461" y="152750"/>
                      <a:pt x="308653" y="153550"/>
                    </a:cubicBezTo>
                    <a:close/>
                    <a:moveTo>
                      <a:pt x="288119" y="26956"/>
                    </a:moveTo>
                    <a:lnTo>
                      <a:pt x="288119" y="153550"/>
                    </a:lnTo>
                    <a:cubicBezTo>
                      <a:pt x="258393" y="152750"/>
                      <a:pt x="229113" y="148308"/>
                      <a:pt x="200900" y="140402"/>
                    </a:cubicBezTo>
                    <a:cubicBezTo>
                      <a:pt x="221726" y="97671"/>
                      <a:pt x="251184" y="59115"/>
                      <a:pt x="288119" y="26956"/>
                    </a:cubicBezTo>
                    <a:close/>
                    <a:moveTo>
                      <a:pt x="277985" y="565"/>
                    </a:moveTo>
                    <a:lnTo>
                      <a:pt x="282614" y="4562"/>
                    </a:lnTo>
                    <a:cubicBezTo>
                      <a:pt x="238998" y="40538"/>
                      <a:pt x="204550" y="84686"/>
                      <a:pt x="180961" y="134075"/>
                    </a:cubicBezTo>
                    <a:cubicBezTo>
                      <a:pt x="150697" y="123682"/>
                      <a:pt x="121768" y="109469"/>
                      <a:pt x="94886" y="91082"/>
                    </a:cubicBezTo>
                    <a:lnTo>
                      <a:pt x="87854" y="86640"/>
                    </a:lnTo>
                    <a:cubicBezTo>
                      <a:pt x="137345" y="37518"/>
                      <a:pt x="204016" y="5539"/>
                      <a:pt x="277985" y="565"/>
                    </a:cubicBezTo>
                    <a:close/>
                    <a:moveTo>
                      <a:pt x="308935" y="0"/>
                    </a:moveTo>
                    <a:cubicBezTo>
                      <a:pt x="386558" y="2666"/>
                      <a:pt x="456704" y="35109"/>
                      <a:pt x="508423" y="86128"/>
                    </a:cubicBezTo>
                    <a:lnTo>
                      <a:pt x="501658" y="91284"/>
                    </a:lnTo>
                    <a:cubicBezTo>
                      <a:pt x="474952" y="109594"/>
                      <a:pt x="446111" y="123815"/>
                      <a:pt x="415934" y="134215"/>
                    </a:cubicBezTo>
                    <a:cubicBezTo>
                      <a:pt x="391810" y="83729"/>
                      <a:pt x="356559" y="38664"/>
                      <a:pt x="311695" y="2400"/>
                    </a:cubicBezTo>
                    <a:close/>
                  </a:path>
                </a:pathLst>
              </a:custGeom>
              <a:solidFill>
                <a:schemeClr val="accent2"/>
              </a:solidFill>
              <a:ln>
                <a:noFill/>
              </a:ln>
            </p:spPr>
            <p:txBody>
              <a:bodyPr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cxnSp>
          <p:nvCxnSpPr>
            <p:cNvPr id="14" name="isļîḓe" descr="4777dc90-c47e-497e-9c3a-20807da4c16f"/>
            <p:cNvCxnSpPr/>
            <p:nvPr/>
          </p:nvCxnSpPr>
          <p:spPr>
            <a:xfrm>
              <a:off x="3330700" y="4560379"/>
              <a:ext cx="0" cy="1583245"/>
            </a:xfrm>
            <a:prstGeom prst="line">
              <a:avLst/>
            </a:prstGeom>
            <a:ln w="6350">
              <a:solidFill>
                <a:schemeClr val="tx2">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ïṧļîḋé" descr="d693f82a-2fbb-44b0-b88a-c62c41265892"/>
            <p:cNvCxnSpPr/>
            <p:nvPr/>
          </p:nvCxnSpPr>
          <p:spPr>
            <a:xfrm>
              <a:off x="6096001" y="4560379"/>
              <a:ext cx="0" cy="1583245"/>
            </a:xfrm>
            <a:prstGeom prst="line">
              <a:avLst/>
            </a:prstGeom>
            <a:ln w="6350">
              <a:solidFill>
                <a:schemeClr val="tx2">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išľîďe" descr="1be750af-5a6e-4aab-b130-1263fa5c26fb"/>
            <p:cNvCxnSpPr/>
            <p:nvPr/>
          </p:nvCxnSpPr>
          <p:spPr>
            <a:xfrm>
              <a:off x="8861303" y="4560379"/>
              <a:ext cx="0" cy="1583245"/>
            </a:xfrm>
            <a:prstGeom prst="line">
              <a:avLst/>
            </a:prstGeom>
            <a:ln w="6350">
              <a:solidFill>
                <a:schemeClr val="tx2">
                  <a:alpha val="50000"/>
                </a:schemeClr>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路线设计</a:t>
            </a:r>
            <a:br>
              <a:rPr lang="en-US" sz="2800" b="1" i="0" u="none">
                <a:solidFill>
                  <a:srgbClr val="FFFFFF"/>
                </a:solidFill>
                <a:ea typeface="微软雅黑" panose="020B0503020204020204" charset="-122"/>
              </a:rPr>
            </a:br>
            <a:r>
              <a:rPr lang="en-US" altLang="en-US" sz="2220" b="1" i="0" u="none">
                <a:solidFill>
                  <a:srgbClr val="FFFFFF"/>
                </a:solidFill>
                <a:ea typeface="微软雅黑" panose="020B0503020204020204" charset="-122"/>
              </a:rPr>
              <a:t>Конструирование</a:t>
            </a:r>
            <a:r>
              <a:rPr lang="en-US" altLang="zh-CN" sz="2220" b="1" i="0" u="none">
                <a:solidFill>
                  <a:srgbClr val="FFFFFF"/>
                </a:solidFill>
                <a:ea typeface="微软雅黑" panose="020B0503020204020204" charset="-122"/>
              </a:rPr>
              <a:t> </a:t>
            </a:r>
            <a:r>
              <a:rPr lang="en-US" altLang="en-US" sz="2220" b="1" i="0" u="none">
                <a:solidFill>
                  <a:srgbClr val="FFFFFF"/>
                </a:solidFill>
                <a:ea typeface="微软雅黑" panose="020B0503020204020204" charset="-122"/>
              </a:rPr>
              <a:t>маршрута</a:t>
            </a:r>
            <a:endParaRPr lang="en-US" altLang="en-US" sz="2220" b="1" i="0" u="none">
              <a:solidFill>
                <a:srgbClr val="FFFFFF"/>
              </a:solidFill>
              <a:ea typeface="微软雅黑" panose="020B0503020204020204" charset="-122"/>
            </a:endParaRPr>
          </a:p>
        </p:txBody>
      </p:sp>
      <p:grpSp>
        <p:nvGrpSpPr>
          <p:cNvPr id="60" name="d376b789-09e9-4b08-bd0e-183310feaf75.source.6.zh-Hans.pptx" descr="8b27757e-09f2-4a97-9ab0-ec5c02cfe0ea"/>
          <p:cNvGrpSpPr/>
          <p:nvPr/>
        </p:nvGrpSpPr>
        <p:grpSpPr>
          <a:xfrm>
            <a:off x="660400" y="1130301"/>
            <a:ext cx="10631804" cy="5003800"/>
            <a:chOff x="660400" y="1130301"/>
            <a:chExt cx="10631804" cy="5003800"/>
          </a:xfrm>
        </p:grpSpPr>
        <p:cxnSp>
          <p:nvCxnSpPr>
            <p:cNvPr id="14" name="直接连接符 13" descr="7150ca21-4fd7-4117-b63b-bfd559b953f7"/>
            <p:cNvCxnSpPr>
              <a:stCxn id="17" idx="1"/>
            </p:cNvCxnSpPr>
            <p:nvPr/>
          </p:nvCxnSpPr>
          <p:spPr>
            <a:xfrm flipH="1">
              <a:off x="7620000" y="3354631"/>
              <a:ext cx="220725" cy="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连接符: 曲线 35" descr="129ab9cc-ac13-4a63-91c3-00578f7c9058"/>
            <p:cNvCxnSpPr>
              <a:stCxn id="19" idx="1"/>
              <a:endCxn id="15" idx="1"/>
            </p:cNvCxnSpPr>
            <p:nvPr/>
          </p:nvCxnSpPr>
          <p:spPr>
            <a:xfrm rot="10800000" flipV="1">
              <a:off x="7840725" y="1766799"/>
              <a:ext cx="12700" cy="3175663"/>
            </a:xfrm>
            <a:prstGeom prst="curvedConnector3">
              <a:avLst>
                <a:gd name="adj1" fmla="val 1800000"/>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descr="167aba3d-bf88-448f-aa28-fff21f1bc4cf"/>
            <p:cNvCxnSpPr>
              <a:stCxn id="46" idx="1"/>
            </p:cNvCxnSpPr>
            <p:nvPr/>
          </p:nvCxnSpPr>
          <p:spPr>
            <a:xfrm flipH="1">
              <a:off x="3706368" y="3354631"/>
              <a:ext cx="220725" cy="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43" name="连接符: 曲线 42" descr="17369fbf-c734-4175-a99b-7faf922cd2e3"/>
            <p:cNvCxnSpPr>
              <a:stCxn id="48" idx="1"/>
              <a:endCxn id="44" idx="1"/>
            </p:cNvCxnSpPr>
            <p:nvPr/>
          </p:nvCxnSpPr>
          <p:spPr>
            <a:xfrm rot="10800000" flipV="1">
              <a:off x="3927093" y="1766799"/>
              <a:ext cx="12700" cy="3175663"/>
            </a:xfrm>
            <a:prstGeom prst="curvedConnector3">
              <a:avLst>
                <a:gd name="adj1" fmla="val 1800000"/>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29" name="PictureMisc1" descr="5ffe17fe-a9e5-48c8-8e18-46b2e4b1eafc"/>
            <p:cNvSpPr/>
            <p:nvPr/>
          </p:nvSpPr>
          <p:spPr>
            <a:xfrm>
              <a:off x="660400" y="1130301"/>
              <a:ext cx="2566139" cy="5003800"/>
            </a:xfrm>
            <a:prstGeom prst="roundRect">
              <a:avLst>
                <a:gd name="adj" fmla="val 3799"/>
              </a:avLst>
            </a:prstGeom>
            <a:blipFill rotWithShape="1">
              <a:blip r:embed="rId1"/>
              <a:stretch>
                <a:fillRect l="-58189" r="-58189"/>
              </a:stretch>
            </a:blipFill>
            <a:ln w="6031" cap="sq">
              <a:noFill/>
              <a:prstDash val="solid"/>
              <a:miter/>
            </a:ln>
          </p:spPr>
          <p:txBody>
            <a:bodyPr rtlCol="0" anchor="ctr" anchorCtr="0"/>
            <a:lstStyle/>
            <a:p>
              <a:pPr algn="l"/>
            </a:p>
          </p:txBody>
        </p:sp>
        <p:grpSp>
          <p:nvGrpSpPr>
            <p:cNvPr id="59" name="组合 58" descr="f334a52f-e4e5-49c6-aab8-16656869697b"/>
            <p:cNvGrpSpPr/>
            <p:nvPr/>
          </p:nvGrpSpPr>
          <p:grpSpPr>
            <a:xfrm>
              <a:off x="3927093" y="1489232"/>
              <a:ext cx="3451479" cy="1469203"/>
              <a:chOff x="3927093" y="1489232"/>
              <a:chExt cx="3451479" cy="1469203"/>
            </a:xfrm>
          </p:grpSpPr>
          <p:sp>
            <p:nvSpPr>
              <p:cNvPr id="48" name="Bullet1" descr="f0172366-1f27-4348-b47a-3a0136c054f5"/>
              <p:cNvSpPr/>
              <p:nvPr/>
            </p:nvSpPr>
            <p:spPr>
              <a:xfrm>
                <a:off x="3927093" y="1489232"/>
                <a:ext cx="3451479" cy="555136"/>
              </a:xfrm>
              <a:prstGeom prst="roundRect">
                <a:avLst>
                  <a:gd name="adj" fmla="val 50000"/>
                </a:avLst>
              </a:prstGeom>
              <a:no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1800" b="1" i="0" u="none">
                    <a:solidFill>
                      <a:srgbClr val="FFFFFF"/>
                    </a:solidFill>
                    <a:ea typeface="微软雅黑" panose="020B0503020204020204" charset="-122"/>
                  </a:rPr>
                  <a:t>东线</a:t>
                </a:r>
                <a:endParaRPr lang="en-US" sz="1800" b="1" i="0" u="none">
                  <a:solidFill>
                    <a:srgbClr val="FFFFFF"/>
                  </a:solidFill>
                  <a:ea typeface="微软雅黑" panose="020B0503020204020204" charset="-122"/>
                </a:endParaRPr>
              </a:p>
            </p:txBody>
          </p:sp>
          <p:sp>
            <p:nvSpPr>
              <p:cNvPr id="49" name="Text1" descr="5ee22d13-552f-4ec1-9ef4-866d18fe2dc5"/>
              <p:cNvSpPr/>
              <p:nvPr/>
            </p:nvSpPr>
            <p:spPr>
              <a:xfrm>
                <a:off x="3927093" y="2094837"/>
                <a:ext cx="3451479" cy="86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30000"/>
                  </a:lnSpc>
                </a:pPr>
                <a:r>
                  <a:rPr lang="en-US" sz="1200" b="0" i="0" u="none">
                    <a:solidFill>
                      <a:srgbClr val="FFFFFF"/>
                    </a:solidFill>
                    <a:ea typeface="微软雅黑" panose="020B0503020204020204" charset="-122"/>
                  </a:rPr>
                  <a:t>从武夷山出发，途径井冈山、天台山、杭州、苏州、马鞍山等多个城市，展现沿线丰富的茶文化和历史遗迹。</a:t>
                </a:r>
                <a:endParaRPr lang="en-US" sz="1200" b="0" i="0" u="none">
                  <a:solidFill>
                    <a:srgbClr val="FFFFFF"/>
                  </a:solidFill>
                  <a:ea typeface="微软雅黑" panose="020B0503020204020204" charset="-122"/>
                </a:endParaRPr>
              </a:p>
            </p:txBody>
          </p:sp>
        </p:grpSp>
        <p:grpSp>
          <p:nvGrpSpPr>
            <p:cNvPr id="55" name="组合 54" descr="c9afe774-287d-45a2-9e56-4832dd590184"/>
            <p:cNvGrpSpPr/>
            <p:nvPr/>
          </p:nvGrpSpPr>
          <p:grpSpPr>
            <a:xfrm>
              <a:off x="3927093" y="3077063"/>
              <a:ext cx="3451479" cy="1469203"/>
              <a:chOff x="3927093" y="3077063"/>
              <a:chExt cx="3451479" cy="1469203"/>
            </a:xfrm>
          </p:grpSpPr>
          <p:sp>
            <p:nvSpPr>
              <p:cNvPr id="46" name="Bullet2" descr="5098e4aa-ff8d-444f-9157-31a1e4f329a5"/>
              <p:cNvSpPr/>
              <p:nvPr/>
            </p:nvSpPr>
            <p:spPr>
              <a:xfrm>
                <a:off x="3927093" y="3077063"/>
                <a:ext cx="3451479" cy="555136"/>
              </a:xfrm>
              <a:prstGeom prst="roundRect">
                <a:avLst>
                  <a:gd name="adj" fmla="val 50000"/>
                </a:avLst>
              </a:prstGeom>
              <a:no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1800" b="1" i="0" u="none">
                    <a:solidFill>
                      <a:srgbClr val="FFFFFF"/>
                    </a:solidFill>
                    <a:ea typeface="微软雅黑" panose="020B0503020204020204" charset="-122"/>
                  </a:rPr>
                  <a:t>北线</a:t>
                </a:r>
                <a:endParaRPr lang="en-US" sz="1800" b="1" i="0" u="none">
                  <a:solidFill>
                    <a:srgbClr val="FFFFFF"/>
                  </a:solidFill>
                  <a:ea typeface="微软雅黑" panose="020B0503020204020204" charset="-122"/>
                </a:endParaRPr>
              </a:p>
            </p:txBody>
          </p:sp>
          <p:sp>
            <p:nvSpPr>
              <p:cNvPr id="47" name="Text2" descr="ea9107f8-acf7-4377-94b8-5c5fc84cce33"/>
              <p:cNvSpPr/>
              <p:nvPr/>
            </p:nvSpPr>
            <p:spPr>
              <a:xfrm>
                <a:off x="3927093" y="3682668"/>
                <a:ext cx="3451479" cy="86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30000"/>
                  </a:lnSpc>
                </a:pPr>
                <a:r>
                  <a:rPr lang="en-US" sz="1200" b="0" i="0" u="none">
                    <a:solidFill>
                      <a:srgbClr val="FFFFFF"/>
                    </a:solidFill>
                    <a:ea typeface="微软雅黑" panose="020B0503020204020204" charset="-122"/>
                  </a:rPr>
                  <a:t>从汉口出发，经过襄阳、信阳、洛阳、运城等地，最终到达北京，这条线路是晋商创立万里茶道的重要策源地，承载着深厚的商路文化。</a:t>
                </a:r>
                <a:endParaRPr lang="en-US" sz="1200" b="0" i="0" u="none">
                  <a:solidFill>
                    <a:srgbClr val="FFFFFF"/>
                  </a:solidFill>
                  <a:ea typeface="微软雅黑" panose="020B0503020204020204" charset="-122"/>
                </a:endParaRPr>
              </a:p>
            </p:txBody>
          </p:sp>
        </p:grpSp>
        <p:grpSp>
          <p:nvGrpSpPr>
            <p:cNvPr id="56" name="组合 55" descr="82f9ac95-cb6e-44bd-b281-a70ba39d6f68"/>
            <p:cNvGrpSpPr/>
            <p:nvPr/>
          </p:nvGrpSpPr>
          <p:grpSpPr>
            <a:xfrm>
              <a:off x="3927093" y="4664895"/>
              <a:ext cx="3451479" cy="1469203"/>
              <a:chOff x="3927093" y="4664895"/>
              <a:chExt cx="3451479" cy="1469203"/>
            </a:xfrm>
          </p:grpSpPr>
          <p:sp>
            <p:nvSpPr>
              <p:cNvPr id="44" name="Bullet3" descr="ab3f002e-53f8-4f66-bfbc-76cc5f855f4f"/>
              <p:cNvSpPr/>
              <p:nvPr/>
            </p:nvSpPr>
            <p:spPr>
              <a:xfrm>
                <a:off x="3927093" y="4664895"/>
                <a:ext cx="3451479" cy="555136"/>
              </a:xfrm>
              <a:prstGeom prst="roundRect">
                <a:avLst>
                  <a:gd name="adj" fmla="val 50000"/>
                </a:avLst>
              </a:prstGeom>
              <a:no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1800" b="1" i="0" u="none">
                    <a:solidFill>
                      <a:srgbClr val="FFFFFF"/>
                    </a:solidFill>
                    <a:ea typeface="微软雅黑" panose="020B0503020204020204" charset="-122"/>
                  </a:rPr>
                  <a:t>西南线</a:t>
                </a:r>
                <a:endParaRPr lang="en-US" sz="1800" b="1" i="0" u="none">
                  <a:solidFill>
                    <a:srgbClr val="FFFFFF"/>
                  </a:solidFill>
                  <a:ea typeface="微软雅黑" panose="020B0503020204020204" charset="-122"/>
                </a:endParaRPr>
              </a:p>
            </p:txBody>
          </p:sp>
          <p:sp>
            <p:nvSpPr>
              <p:cNvPr id="45" name="Text3" descr="bb7d71ad-d855-4d85-ab66-4c9fbc6ac61e"/>
              <p:cNvSpPr/>
              <p:nvPr/>
            </p:nvSpPr>
            <p:spPr>
              <a:xfrm>
                <a:off x="3927093" y="5270500"/>
                <a:ext cx="3451479" cy="86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30000"/>
                  </a:lnSpc>
                </a:pPr>
                <a:r>
                  <a:rPr lang="en-US" sz="1200" b="0" i="0" u="none">
                    <a:solidFill>
                      <a:srgbClr val="FFFFFF"/>
                    </a:solidFill>
                    <a:ea typeface="微软雅黑" panose="020B0503020204020204" charset="-122"/>
                  </a:rPr>
                  <a:t>从新疆开始，穿越青海、甘肃、宁夏、陕西等地，到达成都、重庆、贵州、云南普洱等城市，感受茶马古道的独特魅力。</a:t>
                </a:r>
                <a:endParaRPr lang="en-US" sz="1200" b="0" i="0" u="none">
                  <a:solidFill>
                    <a:srgbClr val="FFFFFF"/>
                  </a:solidFill>
                  <a:ea typeface="微软雅黑" panose="020B0503020204020204" charset="-122"/>
                </a:endParaRPr>
              </a:p>
            </p:txBody>
          </p:sp>
        </p:grpSp>
        <p:grpSp>
          <p:nvGrpSpPr>
            <p:cNvPr id="52" name="组合 51" descr="1511929f-18cf-41bf-8067-29165ce92f8a"/>
            <p:cNvGrpSpPr/>
            <p:nvPr/>
          </p:nvGrpSpPr>
          <p:grpSpPr>
            <a:xfrm>
              <a:off x="7840725" y="1489232"/>
              <a:ext cx="3451479" cy="1469203"/>
              <a:chOff x="7840725" y="1489232"/>
              <a:chExt cx="3451479" cy="1469203"/>
            </a:xfrm>
          </p:grpSpPr>
          <p:sp>
            <p:nvSpPr>
              <p:cNvPr id="19" name="Bullet4" descr="de034df1-f9a1-42a8-9941-c117fbd7703d"/>
              <p:cNvSpPr/>
              <p:nvPr/>
            </p:nvSpPr>
            <p:spPr>
              <a:xfrm>
                <a:off x="7840725" y="1489232"/>
                <a:ext cx="3451479" cy="555136"/>
              </a:xfrm>
              <a:prstGeom prst="roundRect">
                <a:avLst>
                  <a:gd name="adj" fmla="val 50000"/>
                </a:avLst>
              </a:prstGeom>
              <a:no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1800" b="1" i="0" u="none">
                    <a:solidFill>
                      <a:srgbClr val="FFFFFF"/>
                    </a:solidFill>
                    <a:ea typeface="微软雅黑" panose="020B0503020204020204" charset="-122"/>
                  </a:rPr>
                  <a:t>水路</a:t>
                </a:r>
                <a:endParaRPr lang="en-US" sz="1800" b="1" i="0" u="none">
                  <a:solidFill>
                    <a:srgbClr val="FFFFFF"/>
                  </a:solidFill>
                  <a:ea typeface="微软雅黑" panose="020B0503020204020204" charset="-122"/>
                </a:endParaRPr>
              </a:p>
            </p:txBody>
          </p:sp>
          <p:sp>
            <p:nvSpPr>
              <p:cNvPr id="20" name="Text4" descr="efe62776-0c87-46cf-a350-dfec0ec7a83c"/>
              <p:cNvSpPr/>
              <p:nvPr/>
            </p:nvSpPr>
            <p:spPr>
              <a:xfrm>
                <a:off x="7840725" y="2094837"/>
                <a:ext cx="3451479" cy="86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30000"/>
                  </a:lnSpc>
                </a:pPr>
                <a:r>
                  <a:rPr lang="en-US" sz="1200" b="0" i="0" u="none">
                    <a:solidFill>
                      <a:srgbClr val="FFFFFF"/>
                    </a:solidFill>
                    <a:ea typeface="微软雅黑" panose="020B0503020204020204" charset="-122"/>
                  </a:rPr>
                  <a:t>从广西钦州防城港出发，途经广州、泉州、福州、宁波、上海等港口城市，最终到达海参崴，展现海上茶道的繁荣景象。</a:t>
                </a:r>
                <a:endParaRPr lang="en-US" sz="1200" b="0" i="0" u="none">
                  <a:solidFill>
                    <a:srgbClr val="FFFFFF"/>
                  </a:solidFill>
                  <a:ea typeface="微软雅黑" panose="020B0503020204020204" charset="-122"/>
                </a:endParaRPr>
              </a:p>
            </p:txBody>
          </p:sp>
        </p:grpSp>
        <p:grpSp>
          <p:nvGrpSpPr>
            <p:cNvPr id="53" name="组合 52" descr="f8557242-62a8-4977-be63-7c2481028f76"/>
            <p:cNvGrpSpPr/>
            <p:nvPr/>
          </p:nvGrpSpPr>
          <p:grpSpPr>
            <a:xfrm>
              <a:off x="7840725" y="3077063"/>
              <a:ext cx="3451479" cy="1469203"/>
              <a:chOff x="7840725" y="3077063"/>
              <a:chExt cx="3451479" cy="1469203"/>
            </a:xfrm>
          </p:grpSpPr>
          <p:sp>
            <p:nvSpPr>
              <p:cNvPr id="17" name="Bullet5" descr="597a2b9f-1293-466d-b0c4-783caa6f8577"/>
              <p:cNvSpPr/>
              <p:nvPr/>
            </p:nvSpPr>
            <p:spPr>
              <a:xfrm>
                <a:off x="7840725" y="3077063"/>
                <a:ext cx="3451479" cy="555136"/>
              </a:xfrm>
              <a:prstGeom prst="roundRect">
                <a:avLst>
                  <a:gd name="adj" fmla="val 50000"/>
                </a:avLst>
              </a:prstGeom>
              <a:no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1800" b="1" i="0" u="none">
                    <a:solidFill>
                      <a:srgbClr val="FFFFFF"/>
                    </a:solidFill>
                    <a:ea typeface="微软雅黑" panose="020B0503020204020204" charset="-122"/>
                  </a:rPr>
                  <a:t>茶船古道</a:t>
                </a:r>
                <a:endParaRPr lang="en-US" sz="1800" b="1" i="0" u="none">
                  <a:solidFill>
                    <a:srgbClr val="FFFFFF"/>
                  </a:solidFill>
                  <a:ea typeface="微软雅黑" panose="020B0503020204020204" charset="-122"/>
                </a:endParaRPr>
              </a:p>
            </p:txBody>
          </p:sp>
          <p:sp>
            <p:nvSpPr>
              <p:cNvPr id="18" name="Text5" descr="521d49d7-1d52-4e13-98ab-b98f9882fd73"/>
              <p:cNvSpPr/>
              <p:nvPr/>
            </p:nvSpPr>
            <p:spPr>
              <a:xfrm>
                <a:off x="7840725" y="3682668"/>
                <a:ext cx="3451479" cy="86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30000"/>
                  </a:lnSpc>
                </a:pPr>
                <a:r>
                  <a:rPr lang="en-US" sz="1200" b="0" i="0" u="none">
                    <a:solidFill>
                      <a:srgbClr val="FFFFFF"/>
                    </a:solidFill>
                    <a:ea typeface="微软雅黑" panose="020B0503020204020204" charset="-122"/>
                  </a:rPr>
                  <a:t>从柳州市出发，经过三江、永福、桂林等多个地方，最终到达防城港，这条古道见证了茶叶的运输历史。</a:t>
                </a:r>
                <a:endParaRPr lang="en-US" sz="1200" b="0" i="0" u="none">
                  <a:solidFill>
                    <a:srgbClr val="FFFFFF"/>
                  </a:solidFill>
                  <a:ea typeface="微软雅黑" panose="020B0503020204020204" charset="-122"/>
                </a:endParaRPr>
              </a:p>
            </p:txBody>
          </p:sp>
        </p:grpSp>
        <p:grpSp>
          <p:nvGrpSpPr>
            <p:cNvPr id="54" name="组合 53" descr="4e41cf7b-21da-49d9-888a-6857073a29e7"/>
            <p:cNvGrpSpPr/>
            <p:nvPr/>
          </p:nvGrpSpPr>
          <p:grpSpPr>
            <a:xfrm>
              <a:off x="7840725" y="4664895"/>
              <a:ext cx="3451479" cy="1469203"/>
              <a:chOff x="7840725" y="4664895"/>
              <a:chExt cx="3451479" cy="1469203"/>
            </a:xfrm>
          </p:grpSpPr>
          <p:sp>
            <p:nvSpPr>
              <p:cNvPr id="15" name="Bullet6" descr="4e5eb0ad-0d96-4cf5-ae7a-e67c5709cc0d"/>
              <p:cNvSpPr/>
              <p:nvPr/>
            </p:nvSpPr>
            <p:spPr>
              <a:xfrm>
                <a:off x="7840725" y="4664895"/>
                <a:ext cx="3451479" cy="555136"/>
              </a:xfrm>
              <a:prstGeom prst="roundRect">
                <a:avLst>
                  <a:gd name="adj" fmla="val 50000"/>
                </a:avLst>
              </a:prstGeom>
              <a:no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1800" b="1" i="0" u="none">
                    <a:solidFill>
                      <a:srgbClr val="FFFFFF"/>
                    </a:solidFill>
                    <a:ea typeface="微软雅黑" panose="020B0503020204020204" charset="-122"/>
                  </a:rPr>
                  <a:t>新丝路列车专线</a:t>
                </a:r>
                <a:endParaRPr lang="en-US" sz="1800" b="1" i="0" u="none">
                  <a:solidFill>
                    <a:srgbClr val="FFFFFF"/>
                  </a:solidFill>
                  <a:ea typeface="微软雅黑" panose="020B0503020204020204" charset="-122"/>
                </a:endParaRPr>
              </a:p>
            </p:txBody>
          </p:sp>
          <p:sp>
            <p:nvSpPr>
              <p:cNvPr id="16" name="Text6" descr="a3b47f3a-08f9-4693-81bf-e5027922b402"/>
              <p:cNvSpPr/>
              <p:nvPr/>
            </p:nvSpPr>
            <p:spPr>
              <a:xfrm>
                <a:off x="7840725" y="5270500"/>
                <a:ext cx="3451479" cy="86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30000"/>
                  </a:lnSpc>
                </a:pPr>
                <a:r>
                  <a:rPr lang="en-US" sz="1200" b="0" i="0" u="none">
                    <a:solidFill>
                      <a:srgbClr val="FFFFFF"/>
                    </a:solidFill>
                    <a:ea typeface="微软雅黑" panose="020B0503020204020204" charset="-122"/>
                  </a:rPr>
                  <a:t>从昆明出发，途经南宁、成都、汉口、西安、北京等多个城市，最终到达莫斯科，全程75天，促进沿线国家的经济文化交流。</a:t>
                </a:r>
                <a:endParaRPr lang="en-US" sz="1200" b="0" i="0" u="none">
                  <a:solidFill>
                    <a:srgbClr val="FFFFFF"/>
                  </a:solidFill>
                  <a:ea typeface="微软雅黑" panose="020B0503020204020204" charset="-122"/>
                </a:endParaRPr>
              </a:p>
            </p:txBody>
          </p:sp>
        </p:grpSp>
        <p:sp>
          <p:nvSpPr>
            <p:cNvPr id="30" name="Title" descr="c12ed57f-64fa-41ef-bfa4-87122373175b"/>
            <p:cNvSpPr/>
            <p:nvPr/>
          </p:nvSpPr>
          <p:spPr>
            <a:xfrm>
              <a:off x="660400" y="2349182"/>
              <a:ext cx="2566139" cy="2566036"/>
            </a:xfrm>
            <a:prstGeom prst="roundRect">
              <a:avLst>
                <a:gd name="adj" fmla="val 4789"/>
              </a:avLst>
            </a:prstGeom>
            <a:solidFill>
              <a:schemeClr val="bg1">
                <a:alpha val="90000"/>
              </a:schemeClr>
            </a:solidFill>
            <a:ln w="6350" cap="sq">
              <a:noFill/>
              <a:prstDash val="solid"/>
              <a:miter/>
            </a:ln>
          </p:spPr>
          <p:txBody>
            <a:bodyPr rtlCol="0" anchor="ctr" anchorCtr="0"/>
            <a:lstStyle/>
            <a:p>
              <a:pPr algn="l"/>
              <a:r>
                <a:rPr lang="en-US" sz="2400" b="1" i="0" u="none">
                  <a:solidFill>
                    <a:srgbClr val="FFFFFF"/>
                  </a:solidFill>
                  <a:ea typeface="微软雅黑" panose="020B0503020204020204" charset="-122"/>
                </a:rPr>
                <a:t>详细展示东线、北线、西南线、水路、茶船古道、新丝路列车专线的路线</a:t>
              </a:r>
              <a:endParaRPr lang="en-US" sz="2400" b="1" i="0" u="none">
                <a:solidFill>
                  <a:srgbClr val="FFFFFF"/>
                </a:solidFill>
                <a:ea typeface="微软雅黑" panose="020B0503020204020204" charset="-122"/>
              </a:endParaRPr>
            </a:p>
          </p:txBody>
        </p:sp>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探秘主题</a:t>
            </a:r>
            <a:br>
              <a:rPr lang="en-US" sz="2800" b="1" i="0" u="none">
                <a:solidFill>
                  <a:srgbClr val="FFFFFF"/>
                </a:solidFill>
                <a:ea typeface="微软雅黑" panose="020B0503020204020204" charset="-122"/>
              </a:rPr>
            </a:br>
            <a:r>
              <a:rPr lang="en-US" altLang="en-US" sz="2220">
                <a:solidFill>
                  <a:srgbClr val="FFFFFF"/>
                </a:solidFill>
                <a:ea typeface="微软雅黑" panose="020B0503020204020204" charset="-122"/>
                <a:sym typeface="+mn-ea"/>
              </a:rPr>
              <a:t>Тематика</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исследования</a:t>
            </a:r>
            <a:endParaRPr lang="en-US" sz="2220" b="1" i="0" u="none">
              <a:solidFill>
                <a:srgbClr val="FFFFFF"/>
              </a:solidFill>
              <a:ea typeface="微软雅黑" panose="020B0503020204020204" charset="-122"/>
            </a:endParaRPr>
          </a:p>
        </p:txBody>
      </p:sp>
      <p:grpSp>
        <p:nvGrpSpPr>
          <p:cNvPr id="8" name="0b946331-27c8-4905-af93-ce7dfb58409f.source.4.zh-Hans.pptx" descr="980b3bb8-7a1e-4c9b-8592-75adab9302a0"/>
          <p:cNvGrpSpPr/>
          <p:nvPr/>
        </p:nvGrpSpPr>
        <p:grpSpPr>
          <a:xfrm>
            <a:off x="660399" y="1130303"/>
            <a:ext cx="10871201" cy="5003797"/>
            <a:chOff x="660399" y="1130303"/>
            <a:chExt cx="10871201" cy="5003797"/>
          </a:xfrm>
        </p:grpSpPr>
        <p:sp>
          <p:nvSpPr>
            <p:cNvPr id="5" name="Title" descr="9de556ec-89bc-4f72-ae05-ee13d8cc1b15"/>
            <p:cNvSpPr txBox="1"/>
            <p:nvPr/>
          </p:nvSpPr>
          <p:spPr>
            <a:xfrm>
              <a:off x="660400" y="1130303"/>
              <a:ext cx="10858500" cy="539478"/>
            </a:xfrm>
            <a:prstGeom prst="rect">
              <a:avLst/>
            </a:prstGeom>
            <a:noFill/>
            <a:ln>
              <a:noFill/>
            </a:ln>
          </p:spPr>
          <p:txBody>
            <a:bodyPr wrap="square" lIns="91440" tIns="45720" rIns="91440" bIns="45720" anchor="ctr" anchorCtr="0">
              <a:normAutofit/>
            </a:bodyPr>
            <a:lstStyle/>
            <a:p>
              <a:pPr algn="l">
                <a:spcBef>
                  <a:spcPct val="0"/>
                </a:spcBef>
                <a:spcAft>
                  <a:spcPct val="0"/>
                </a:spcAft>
              </a:pPr>
              <a:r>
                <a:rPr lang="en-US" sz="2400" b="1" i="0" u="none" strike="noStrike">
                  <a:solidFill>
                    <a:srgbClr val="FFFFFF"/>
                  </a:solidFill>
                  <a:ea typeface="微软雅黑" panose="020B0503020204020204" charset="-122"/>
                </a:rPr>
                <a:t>列举核心节点城市的内容亮点</a:t>
              </a:r>
              <a:endParaRPr lang="en-US" sz="2400" b="1" i="0" u="none" strike="noStrike">
                <a:solidFill>
                  <a:srgbClr val="FFFFFF"/>
                </a:solidFill>
                <a:ea typeface="微软雅黑" panose="020B0503020204020204" charset="-122"/>
              </a:endParaRPr>
            </a:p>
          </p:txBody>
        </p:sp>
        <p:sp>
          <p:nvSpPr>
            <p:cNvPr id="6" name="PictureMisc1" descr="ed8e00ad-cb9b-4f85-9454-82f222270bc8"/>
            <p:cNvSpPr/>
            <p:nvPr/>
          </p:nvSpPr>
          <p:spPr>
            <a:xfrm>
              <a:off x="660399" y="1669782"/>
              <a:ext cx="10858500" cy="926018"/>
            </a:xfrm>
            <a:prstGeom prst="rect">
              <a:avLst/>
            </a:prstGeom>
            <a:blipFill rotWithShape="1">
              <a:blip r:embed="rId1"/>
              <a:stretch>
                <a:fillRect t="-114419" b="-114419"/>
              </a:stretch>
            </a:blipFill>
            <a:ln w="6031" cap="sq">
              <a:noFill/>
              <a:prstDash val="solid"/>
              <a:miter/>
            </a:ln>
          </p:spPr>
          <p:txBody>
            <a:bodyPr rtlCol="0" anchor="ctr" anchorCtr="0"/>
            <a:lstStyle/>
            <a:p>
              <a:pPr algn="l"/>
            </a:p>
          </p:txBody>
        </p:sp>
        <p:cxnSp>
          <p:nvCxnSpPr>
            <p:cNvPr id="7" name="直接连接符 6" descr="f4837605-1493-4657-b0c3-2541f1b591af"/>
            <p:cNvCxnSpPr>
              <a:stCxn id="6" idx="2"/>
            </p:cNvCxnSpPr>
            <p:nvPr/>
          </p:nvCxnSpPr>
          <p:spPr>
            <a:xfrm>
              <a:off x="6089649" y="2595800"/>
              <a:ext cx="6351" cy="3538299"/>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grpSp>
          <p:nvGrpSpPr>
            <p:cNvPr id="3" name="组合 2" descr="39e5a591-8cda-48af-a1db-8519ed20ece1"/>
            <p:cNvGrpSpPr/>
            <p:nvPr/>
          </p:nvGrpSpPr>
          <p:grpSpPr>
            <a:xfrm>
              <a:off x="660400" y="2691644"/>
              <a:ext cx="5118101" cy="1681288"/>
              <a:chOff x="660400" y="2691644"/>
              <a:chExt cx="4937528" cy="1681288"/>
            </a:xfrm>
          </p:grpSpPr>
          <p:sp>
            <p:nvSpPr>
              <p:cNvPr id="22" name="Text1" descr="c7fdcbcf-c2cc-4911-b148-ea1f6cb677b2"/>
              <p:cNvSpPr txBox="1"/>
              <p:nvPr/>
            </p:nvSpPr>
            <p:spPr>
              <a:xfrm flipH="1">
                <a:off x="672658" y="3093376"/>
                <a:ext cx="4925270" cy="1279556"/>
              </a:xfrm>
              <a:prstGeom prst="rect">
                <a:avLst/>
              </a:prstGeom>
              <a:noFill/>
            </p:spPr>
            <p:txBody>
              <a:bodyPr wrap="square" anchor="t" anchorCtr="0">
                <a:normAutofit/>
              </a:bodyPr>
              <a:lstStyle/>
              <a:p>
                <a:pPr algn="l">
                  <a:lnSpc>
                    <a:spcPct val="120000"/>
                  </a:lnSpc>
                </a:pPr>
                <a:r>
                  <a:rPr lang="en-US" sz="1200" b="0" i="0" u="none">
                    <a:solidFill>
                      <a:srgbClr val="FFFFFF"/>
                    </a:solidFill>
                    <a:ea typeface="微软雅黑" panose="020B0503020204020204" charset="-122"/>
                  </a:rPr>
                  <a:t>包括武夷山（金骏梅、大红袍）、三江红、凌云、梧州（六堡）、百色、遵义红、安化黑茶、常德东山峰毛尖、庐山云雾白茶、汉口（黄鹤楼、羊楼洞）、云南（普洱）、黄山、信阳毛尖、杭州龙井等核心节点城市，主播们将直播古法制茶（非遗）、品鉴会、茶山无人机全景叙事，探寻广义茶道文化。</a:t>
                </a:r>
                <a:endParaRPr lang="en-US" sz="1200" b="0" i="0" u="none">
                  <a:solidFill>
                    <a:srgbClr val="FFFFFF"/>
                  </a:solidFill>
                  <a:ea typeface="微软雅黑" panose="020B0503020204020204" charset="-122"/>
                </a:endParaRPr>
              </a:p>
            </p:txBody>
          </p:sp>
          <p:sp>
            <p:nvSpPr>
              <p:cNvPr id="23" name="Bullet1" descr="86511e9f-a5fe-4c92-9fc7-43e64d42fe70"/>
              <p:cNvSpPr txBox="1"/>
              <p:nvPr/>
            </p:nvSpPr>
            <p:spPr>
              <a:xfrm flipH="1">
                <a:off x="660400" y="2691644"/>
                <a:ext cx="4925273" cy="401732"/>
              </a:xfrm>
              <a:prstGeom prst="rect">
                <a:avLst/>
              </a:prstGeom>
              <a:noFill/>
            </p:spPr>
            <p:txBody>
              <a:bodyPr wrap="square" rtlCol="0" anchor="ctr" anchorCtr="0">
                <a:normAutofit/>
              </a:bodyPr>
              <a:lstStyle/>
              <a:p>
                <a:pPr algn="l"/>
                <a:r>
                  <a:rPr lang="en-US" sz="1800" b="1" i="0" u="none" strike="noStrike">
                    <a:solidFill>
                      <a:srgbClr val="FFFFFF"/>
                    </a:solidFill>
                    <a:ea typeface="微软雅黑" panose="020B0503020204020204" charset="-122"/>
                  </a:rPr>
                  <a:t>茶源密码</a:t>
                </a:r>
                <a:endParaRPr lang="en-US" sz="1800" b="1" i="0" u="none" strike="noStrike">
                  <a:solidFill>
                    <a:srgbClr val="FFFFFF"/>
                  </a:solidFill>
                  <a:ea typeface="微软雅黑" panose="020B0503020204020204" charset="-122"/>
                </a:endParaRPr>
              </a:p>
            </p:txBody>
          </p:sp>
        </p:grpSp>
        <p:grpSp>
          <p:nvGrpSpPr>
            <p:cNvPr id="9" name="组合 8" descr="00f9a03b-cfcf-4fb5-a3b7-e80a8e26afcf"/>
            <p:cNvGrpSpPr/>
            <p:nvPr/>
          </p:nvGrpSpPr>
          <p:grpSpPr>
            <a:xfrm>
              <a:off x="6413502" y="2691644"/>
              <a:ext cx="5118098" cy="1681288"/>
              <a:chOff x="262215" y="2691644"/>
              <a:chExt cx="4937525" cy="1681288"/>
            </a:xfrm>
          </p:grpSpPr>
          <p:sp>
            <p:nvSpPr>
              <p:cNvPr id="16" name="Text2" descr="a8a573e1-6776-4641-b262-ba677552b38c"/>
              <p:cNvSpPr txBox="1"/>
              <p:nvPr/>
            </p:nvSpPr>
            <p:spPr>
              <a:xfrm flipH="1">
                <a:off x="274470" y="3093376"/>
                <a:ext cx="4925270" cy="1279556"/>
              </a:xfrm>
              <a:prstGeom prst="rect">
                <a:avLst/>
              </a:prstGeom>
              <a:noFill/>
            </p:spPr>
            <p:txBody>
              <a:bodyPr wrap="square" anchor="t" anchorCtr="0">
                <a:normAutofit/>
              </a:bodyPr>
              <a:lstStyle/>
              <a:p>
                <a:pPr algn="l">
                  <a:lnSpc>
                    <a:spcPct val="120000"/>
                  </a:lnSpc>
                </a:pPr>
                <a:r>
                  <a:rPr lang="en-US" sz="1200" b="0" i="0" u="none">
                    <a:solidFill>
                      <a:srgbClr val="FFFFFF"/>
                    </a:solidFill>
                    <a:ea typeface="微软雅黑" panose="020B0503020204020204" charset="-122"/>
                  </a:rPr>
                  <a:t>在南线茶马古道，主播们将体验马帮文化；在水路广西钦州、防城港，参与古码头活动；在东南亚举办茶文化交流会；举行中俄茶品鉴擂台赛等，深入挖掘茶道文化的多元内涵。</a:t>
                </a:r>
                <a:endParaRPr lang="en-US" sz="1200" b="0" i="0" u="none">
                  <a:solidFill>
                    <a:srgbClr val="FFFFFF"/>
                  </a:solidFill>
                  <a:ea typeface="微软雅黑" panose="020B0503020204020204" charset="-122"/>
                </a:endParaRPr>
              </a:p>
            </p:txBody>
          </p:sp>
          <p:sp>
            <p:nvSpPr>
              <p:cNvPr id="17" name="Bullet2" descr="0f5af6bb-705a-455e-ab6b-e6a7aaf6ce1a"/>
              <p:cNvSpPr txBox="1"/>
              <p:nvPr/>
            </p:nvSpPr>
            <p:spPr>
              <a:xfrm flipH="1">
                <a:off x="262215" y="2691644"/>
                <a:ext cx="4925273" cy="401732"/>
              </a:xfrm>
              <a:prstGeom prst="rect">
                <a:avLst/>
              </a:prstGeom>
              <a:noFill/>
            </p:spPr>
            <p:txBody>
              <a:bodyPr wrap="square" rtlCol="0" anchor="ctr" anchorCtr="0">
                <a:normAutofit/>
              </a:bodyPr>
              <a:lstStyle/>
              <a:p>
                <a:pPr algn="l"/>
                <a:r>
                  <a:rPr lang="en-US" sz="1800" b="1" i="0" u="none" strike="noStrike">
                    <a:solidFill>
                      <a:srgbClr val="FFFFFF"/>
                    </a:solidFill>
                    <a:ea typeface="微软雅黑" panose="020B0503020204020204" charset="-122"/>
                  </a:rPr>
                  <a:t>广义茶道文化探寻</a:t>
                </a:r>
                <a:endParaRPr lang="en-US" sz="1800" b="1" i="0" u="none" strike="noStrike">
                  <a:solidFill>
                    <a:srgbClr val="FFFFFF"/>
                  </a:solidFill>
                  <a:ea typeface="微软雅黑" panose="020B0503020204020204" charset="-122"/>
                </a:endParaRPr>
              </a:p>
            </p:txBody>
          </p:sp>
        </p:grpSp>
        <p:grpSp>
          <p:nvGrpSpPr>
            <p:cNvPr id="4" name="组合 3" descr="f6e9eae2-3355-4c63-94d3-f608a84ef4d9"/>
            <p:cNvGrpSpPr/>
            <p:nvPr/>
          </p:nvGrpSpPr>
          <p:grpSpPr>
            <a:xfrm>
              <a:off x="660400" y="4452812"/>
              <a:ext cx="5118101" cy="1681288"/>
              <a:chOff x="660624" y="3803588"/>
              <a:chExt cx="4937528" cy="1681288"/>
            </a:xfrm>
          </p:grpSpPr>
          <p:sp>
            <p:nvSpPr>
              <p:cNvPr id="20" name="Text3" descr="51d3b156-da75-4ee8-ae15-3fc01931998e"/>
              <p:cNvSpPr txBox="1"/>
              <p:nvPr/>
            </p:nvSpPr>
            <p:spPr>
              <a:xfrm flipH="1">
                <a:off x="672882" y="4205320"/>
                <a:ext cx="4925270" cy="1279556"/>
              </a:xfrm>
              <a:prstGeom prst="rect">
                <a:avLst/>
              </a:prstGeom>
              <a:noFill/>
            </p:spPr>
            <p:txBody>
              <a:bodyPr wrap="square" anchor="t" anchorCtr="0">
                <a:normAutofit/>
              </a:bodyPr>
              <a:lstStyle/>
              <a:p>
                <a:pPr algn="l">
                  <a:lnSpc>
                    <a:spcPct val="120000"/>
                  </a:lnSpc>
                </a:pPr>
                <a:r>
                  <a:rPr lang="en-US" sz="1200" b="0" i="0" u="none">
                    <a:solidFill>
                      <a:srgbClr val="FFFFFF"/>
                    </a:solidFill>
                    <a:ea typeface="微软雅黑" panose="020B0503020204020204" charset="-122"/>
                  </a:rPr>
                  <a:t>在晋中（祁县）昭馀古城、武汉汉口、张家口、钦州防城港等节点城市，复刻驼队账房体验，破译《行商遗要》密码本，感受商路的传奇故事。</a:t>
                </a:r>
                <a:endParaRPr lang="en-US" sz="1200" b="0" i="0" u="none">
                  <a:solidFill>
                    <a:srgbClr val="FFFFFF"/>
                  </a:solidFill>
                  <a:ea typeface="微软雅黑" panose="020B0503020204020204" charset="-122"/>
                </a:endParaRPr>
              </a:p>
            </p:txBody>
          </p:sp>
          <p:sp>
            <p:nvSpPr>
              <p:cNvPr id="21" name="Bullet3" descr="35e0dd5f-b7db-49f1-b9f4-5eec0eac5c88"/>
              <p:cNvSpPr txBox="1"/>
              <p:nvPr/>
            </p:nvSpPr>
            <p:spPr>
              <a:xfrm flipH="1">
                <a:off x="660624" y="3803588"/>
                <a:ext cx="4925273" cy="401732"/>
              </a:xfrm>
              <a:prstGeom prst="rect">
                <a:avLst/>
              </a:prstGeom>
              <a:noFill/>
            </p:spPr>
            <p:txBody>
              <a:bodyPr wrap="square" rtlCol="0" anchor="ctr" anchorCtr="0">
                <a:normAutofit/>
              </a:bodyPr>
              <a:lstStyle/>
              <a:p>
                <a:pPr algn="l"/>
                <a:r>
                  <a:rPr lang="en-US" sz="1800" b="1" i="0" u="none" strike="noStrike">
                    <a:solidFill>
                      <a:srgbClr val="FFFFFF"/>
                    </a:solidFill>
                    <a:ea typeface="微软雅黑" panose="020B0503020204020204" charset="-122"/>
                  </a:rPr>
                  <a:t>商路传奇</a:t>
                </a:r>
                <a:endParaRPr lang="en-US" sz="1800" b="1" i="0" u="none" strike="noStrike">
                  <a:solidFill>
                    <a:srgbClr val="FFFFFF"/>
                  </a:solidFill>
                  <a:ea typeface="微软雅黑" panose="020B0503020204020204" charset="-122"/>
                </a:endParaRPr>
              </a:p>
            </p:txBody>
          </p:sp>
        </p:grpSp>
        <p:grpSp>
          <p:nvGrpSpPr>
            <p:cNvPr id="10" name="组合 9" descr="7bb5fb19-7672-4d81-a432-ecc879d633ae"/>
            <p:cNvGrpSpPr/>
            <p:nvPr/>
          </p:nvGrpSpPr>
          <p:grpSpPr>
            <a:xfrm>
              <a:off x="6413498" y="4452812"/>
              <a:ext cx="5105402" cy="1681288"/>
              <a:chOff x="262436" y="3803588"/>
              <a:chExt cx="4925277" cy="1681288"/>
            </a:xfrm>
          </p:grpSpPr>
          <p:sp>
            <p:nvSpPr>
              <p:cNvPr id="14" name="Text4" descr="74f4f7e7-8bbf-484a-b610-9c5ed9ca84b3"/>
              <p:cNvSpPr txBox="1"/>
              <p:nvPr/>
            </p:nvSpPr>
            <p:spPr>
              <a:xfrm flipH="1">
                <a:off x="262436" y="4205320"/>
                <a:ext cx="4925270" cy="1279556"/>
              </a:xfrm>
              <a:prstGeom prst="rect">
                <a:avLst/>
              </a:prstGeom>
              <a:noFill/>
            </p:spPr>
            <p:txBody>
              <a:bodyPr wrap="square" anchor="t" anchorCtr="0">
                <a:normAutofit/>
              </a:bodyPr>
              <a:lstStyle/>
              <a:p>
                <a:pPr algn="l">
                  <a:lnSpc>
                    <a:spcPct val="120000"/>
                  </a:lnSpc>
                </a:pPr>
                <a:r>
                  <a:rPr lang="en-US" sz="1200" b="0" i="0" u="none">
                    <a:solidFill>
                      <a:srgbClr val="FFFFFF"/>
                    </a:solidFill>
                    <a:ea typeface="微软雅黑" panose="020B0503020204020204" charset="-122"/>
                  </a:rPr>
                  <a:t>举办仿古商船体验、茶叶拍卖大会等活动，展现海上茶道的启航盛况。</a:t>
                </a:r>
                <a:endParaRPr lang="en-US" sz="1200" b="0" i="0" u="none">
                  <a:solidFill>
                    <a:srgbClr val="FFFFFF"/>
                  </a:solidFill>
                  <a:ea typeface="微软雅黑" panose="020B0503020204020204" charset="-122"/>
                </a:endParaRPr>
              </a:p>
            </p:txBody>
          </p:sp>
          <p:sp>
            <p:nvSpPr>
              <p:cNvPr id="15" name="Bullet4" descr="5152a4cf-30d4-4538-a22f-95967f0d5272"/>
              <p:cNvSpPr txBox="1"/>
              <p:nvPr/>
            </p:nvSpPr>
            <p:spPr>
              <a:xfrm flipH="1">
                <a:off x="262440" y="3803588"/>
                <a:ext cx="4925273" cy="401732"/>
              </a:xfrm>
              <a:prstGeom prst="rect">
                <a:avLst/>
              </a:prstGeom>
              <a:noFill/>
            </p:spPr>
            <p:txBody>
              <a:bodyPr wrap="square" rtlCol="0" anchor="ctr" anchorCtr="0">
                <a:normAutofit/>
              </a:bodyPr>
              <a:lstStyle/>
              <a:p>
                <a:pPr algn="l"/>
                <a:r>
                  <a:rPr lang="en-US" sz="1800" b="1" i="0" u="none" strike="noStrike">
                    <a:solidFill>
                      <a:srgbClr val="FFFFFF"/>
                    </a:solidFill>
                    <a:ea typeface="微软雅黑" panose="020B0503020204020204" charset="-122"/>
                  </a:rPr>
                  <a:t>海上茶道启航仪式</a:t>
                </a:r>
                <a:endParaRPr lang="en-US" sz="1800" b="1" i="0" u="none" strike="noStrike">
                  <a:solidFill>
                    <a:srgbClr val="FFFFFF"/>
                  </a:solidFill>
                  <a:ea typeface="微软雅黑" panose="020B0503020204020204" charset="-122"/>
                </a:endParaRPr>
              </a:p>
            </p:txBody>
          </p:sp>
        </p:grpSp>
      </p:gr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技术赋能</a:t>
            </a:r>
            <a:br>
              <a:rPr lang="en-US" sz="2800" b="1" i="0" u="none">
                <a:solidFill>
                  <a:srgbClr val="FFFFFF"/>
                </a:solidFill>
                <a:ea typeface="微软雅黑" panose="020B0503020204020204" charset="-122"/>
              </a:rPr>
            </a:br>
            <a:r>
              <a:rPr lang="en-US" altLang="en-US" sz="2220">
                <a:solidFill>
                  <a:srgbClr val="FFFFFF"/>
                </a:solidFill>
                <a:ea typeface="微软雅黑" panose="020B0503020204020204" charset="-122"/>
                <a:sym typeface="+mn-ea"/>
              </a:rPr>
              <a:t>Технологическое</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усиление</a:t>
            </a:r>
            <a:endParaRPr lang="en-US" sz="2220" b="1" i="0" u="none">
              <a:solidFill>
                <a:srgbClr val="FFFFFF"/>
              </a:solidFill>
              <a:ea typeface="微软雅黑" panose="020B0503020204020204" charset="-122"/>
            </a:endParaRPr>
          </a:p>
        </p:txBody>
      </p:sp>
      <p:grpSp>
        <p:nvGrpSpPr>
          <p:cNvPr id="18" name="28c8da4e-82ee-407c-96ad-459c30372a35.source.4.zh-Hans.pptx" descr="20248766-493f-42fe-a7de-6194fccfa06e"/>
          <p:cNvGrpSpPr/>
          <p:nvPr/>
        </p:nvGrpSpPr>
        <p:grpSpPr>
          <a:xfrm>
            <a:off x="658813" y="1130300"/>
            <a:ext cx="10869767" cy="4567280"/>
            <a:chOff x="658813" y="1130300"/>
            <a:chExt cx="10869767" cy="4567280"/>
          </a:xfrm>
        </p:grpSpPr>
        <p:sp>
          <p:nvSpPr>
            <p:cNvPr id="43" name="Title" descr="98cdfb01-e676-4a38-8904-616b2ac7c7c3"/>
            <p:cNvSpPr/>
            <p:nvPr/>
          </p:nvSpPr>
          <p:spPr>
            <a:xfrm>
              <a:off x="658813" y="1130300"/>
              <a:ext cx="10858500" cy="622975"/>
            </a:xfrm>
            <a:prstGeom prst="rect">
              <a:avLst/>
            </a:prstGeom>
          </p:spPr>
          <p:txBody>
            <a:bodyPr wrap="square" anchor="t" anchorCtr="1">
              <a:normAutofit/>
            </a:bodyPr>
            <a:lstStyle/>
            <a:p>
              <a:pPr algn="ctr"/>
              <a:r>
                <a:rPr lang="en-US" sz="2400" b="1" i="0" u="none">
                  <a:solidFill>
                    <a:srgbClr val="FFFFFF"/>
                  </a:solidFill>
                  <a:ea typeface="微软雅黑" panose="020B0503020204020204" charset="-122"/>
                </a:rPr>
                <a:t>介绍为活动提供的技术支持</a:t>
              </a:r>
              <a:endParaRPr lang="en-US" sz="2400" b="1" i="0" u="none">
                <a:solidFill>
                  <a:srgbClr val="FFFFFF"/>
                </a:solidFill>
                <a:ea typeface="微软雅黑" panose="020B0503020204020204" charset="-122"/>
              </a:endParaRPr>
            </a:p>
          </p:txBody>
        </p:sp>
        <p:grpSp>
          <p:nvGrpSpPr>
            <p:cNvPr id="3" name="组合 1" descr="14a4827a-7f9a-45b5-bdfe-3992ba7ffa33"/>
            <p:cNvGrpSpPr/>
            <p:nvPr/>
          </p:nvGrpSpPr>
          <p:grpSpPr>
            <a:xfrm>
              <a:off x="658813" y="2067562"/>
              <a:ext cx="4491667" cy="1575162"/>
              <a:chOff x="658813" y="2067562"/>
              <a:chExt cx="4491667" cy="1575162"/>
            </a:xfrm>
          </p:grpSpPr>
          <p:sp>
            <p:nvSpPr>
              <p:cNvPr id="24" name="IconBackground1" descr="ed289ded-daef-4769-8e94-fd49780030a4"/>
              <p:cNvSpPr/>
              <p:nvPr/>
            </p:nvSpPr>
            <p:spPr>
              <a:xfrm>
                <a:off x="4481791" y="2453825"/>
                <a:ext cx="668689" cy="668689"/>
              </a:xfrm>
              <a:prstGeom prst="ellipse">
                <a:avLst/>
              </a:prstGeom>
              <a:solidFill>
                <a:schemeClr val="tx2">
                  <a:alpha val="15000"/>
                </a:schemeClr>
              </a:solidFill>
              <a:ln w="190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p>
            </p:txBody>
          </p:sp>
          <p:sp>
            <p:nvSpPr>
              <p:cNvPr id="28" name="Icon1" descr="96a5f0d8-e7b5-40c5-b74a-0ce0287c579e"/>
              <p:cNvSpPr/>
              <p:nvPr/>
            </p:nvSpPr>
            <p:spPr bwMode="auto">
              <a:xfrm>
                <a:off x="4648458" y="2615454"/>
                <a:ext cx="335355" cy="345431"/>
              </a:xfrm>
              <a:custGeom>
                <a:avLst/>
                <a:gdLst>
                  <a:gd name="connsiteX0" fmla="*/ 343764 w 533400"/>
                  <a:gd name="connsiteY0" fmla="*/ 621 h 533400"/>
                  <a:gd name="connsiteX1" fmla="*/ 381864 w 533400"/>
                  <a:gd name="connsiteY1" fmla="*/ 38721 h 533400"/>
                  <a:gd name="connsiteX2" fmla="*/ 381864 w 533400"/>
                  <a:gd name="connsiteY2" fmla="*/ 38721 h 533400"/>
                  <a:gd name="connsiteX3" fmla="*/ 381864 w 533400"/>
                  <a:gd name="connsiteY3" fmla="*/ 114921 h 533400"/>
                  <a:gd name="connsiteX4" fmla="*/ 496164 w 533400"/>
                  <a:gd name="connsiteY4" fmla="*/ 114921 h 533400"/>
                  <a:gd name="connsiteX5" fmla="*/ 534264 w 533400"/>
                  <a:gd name="connsiteY5" fmla="*/ 151116 h 533400"/>
                  <a:gd name="connsiteX6" fmla="*/ 534264 w 533400"/>
                  <a:gd name="connsiteY6" fmla="*/ 153021 h 533400"/>
                  <a:gd name="connsiteX7" fmla="*/ 534264 w 533400"/>
                  <a:gd name="connsiteY7" fmla="*/ 381621 h 533400"/>
                  <a:gd name="connsiteX8" fmla="*/ 498069 w 533400"/>
                  <a:gd name="connsiteY8" fmla="*/ 419721 h 533400"/>
                  <a:gd name="connsiteX9" fmla="*/ 496164 w 533400"/>
                  <a:gd name="connsiteY9" fmla="*/ 419721 h 533400"/>
                  <a:gd name="connsiteX10" fmla="*/ 381864 w 533400"/>
                  <a:gd name="connsiteY10" fmla="*/ 419721 h 533400"/>
                  <a:gd name="connsiteX11" fmla="*/ 381864 w 533400"/>
                  <a:gd name="connsiteY11" fmla="*/ 495921 h 533400"/>
                  <a:gd name="connsiteX12" fmla="*/ 345669 w 533400"/>
                  <a:gd name="connsiteY12" fmla="*/ 534021 h 533400"/>
                  <a:gd name="connsiteX13" fmla="*/ 343764 w 533400"/>
                  <a:gd name="connsiteY13" fmla="*/ 534021 h 533400"/>
                  <a:gd name="connsiteX14" fmla="*/ 191364 w 533400"/>
                  <a:gd name="connsiteY14" fmla="*/ 534021 h 533400"/>
                  <a:gd name="connsiteX15" fmla="*/ 153264 w 533400"/>
                  <a:gd name="connsiteY15" fmla="*/ 495921 h 533400"/>
                  <a:gd name="connsiteX16" fmla="*/ 153264 w 533400"/>
                  <a:gd name="connsiteY16" fmla="*/ 495921 h 533400"/>
                  <a:gd name="connsiteX17" fmla="*/ 153264 w 533400"/>
                  <a:gd name="connsiteY17" fmla="*/ 419721 h 533400"/>
                  <a:gd name="connsiteX18" fmla="*/ 38964 w 533400"/>
                  <a:gd name="connsiteY18" fmla="*/ 419721 h 533400"/>
                  <a:gd name="connsiteX19" fmla="*/ 864 w 533400"/>
                  <a:gd name="connsiteY19" fmla="*/ 383526 h 533400"/>
                  <a:gd name="connsiteX20" fmla="*/ 864 w 533400"/>
                  <a:gd name="connsiteY20" fmla="*/ 381621 h 533400"/>
                  <a:gd name="connsiteX21" fmla="*/ 864 w 533400"/>
                  <a:gd name="connsiteY21" fmla="*/ 197789 h 533400"/>
                  <a:gd name="connsiteX22" fmla="*/ 9436 w 533400"/>
                  <a:gd name="connsiteY22" fmla="*/ 173976 h 533400"/>
                  <a:gd name="connsiteX23" fmla="*/ 11342 w 533400"/>
                  <a:gd name="connsiteY23" fmla="*/ 172071 h 533400"/>
                  <a:gd name="connsiteX24" fmla="*/ 52299 w 533400"/>
                  <a:gd name="connsiteY24" fmla="*/ 127303 h 533400"/>
                  <a:gd name="connsiteX25" fmla="*/ 78017 w 533400"/>
                  <a:gd name="connsiteY25" fmla="*/ 114921 h 533400"/>
                  <a:gd name="connsiteX26" fmla="*/ 79921 w 533400"/>
                  <a:gd name="connsiteY26" fmla="*/ 114921 h 533400"/>
                  <a:gd name="connsiteX27" fmla="*/ 153264 w 533400"/>
                  <a:gd name="connsiteY27" fmla="*/ 114921 h 533400"/>
                  <a:gd name="connsiteX28" fmla="*/ 153264 w 533400"/>
                  <a:gd name="connsiteY28" fmla="*/ 38721 h 533400"/>
                  <a:gd name="connsiteX29" fmla="*/ 189459 w 533400"/>
                  <a:gd name="connsiteY29" fmla="*/ 621 h 533400"/>
                  <a:gd name="connsiteX30" fmla="*/ 191364 w 533400"/>
                  <a:gd name="connsiteY30" fmla="*/ 621 h 533400"/>
                  <a:gd name="connsiteX31" fmla="*/ 343764 w 533400"/>
                  <a:gd name="connsiteY31" fmla="*/ 621 h 533400"/>
                  <a:gd name="connsiteX32" fmla="*/ 343764 w 533400"/>
                  <a:gd name="connsiteY32" fmla="*/ 286371 h 533400"/>
                  <a:gd name="connsiteX33" fmla="*/ 191364 w 533400"/>
                  <a:gd name="connsiteY33" fmla="*/ 286371 h 533400"/>
                  <a:gd name="connsiteX34" fmla="*/ 172314 w 533400"/>
                  <a:gd name="connsiteY34" fmla="*/ 305421 h 533400"/>
                  <a:gd name="connsiteX35" fmla="*/ 172314 w 533400"/>
                  <a:gd name="connsiteY35" fmla="*/ 305421 h 533400"/>
                  <a:gd name="connsiteX36" fmla="*/ 172314 w 533400"/>
                  <a:gd name="connsiteY36" fmla="*/ 495921 h 533400"/>
                  <a:gd name="connsiteX37" fmla="*/ 191364 w 533400"/>
                  <a:gd name="connsiteY37" fmla="*/ 514971 h 533400"/>
                  <a:gd name="connsiteX38" fmla="*/ 191364 w 533400"/>
                  <a:gd name="connsiteY38" fmla="*/ 514971 h 533400"/>
                  <a:gd name="connsiteX39" fmla="*/ 343764 w 533400"/>
                  <a:gd name="connsiteY39" fmla="*/ 514971 h 533400"/>
                  <a:gd name="connsiteX40" fmla="*/ 362814 w 533400"/>
                  <a:gd name="connsiteY40" fmla="*/ 495921 h 533400"/>
                  <a:gd name="connsiteX41" fmla="*/ 362814 w 533400"/>
                  <a:gd name="connsiteY41" fmla="*/ 495921 h 533400"/>
                  <a:gd name="connsiteX42" fmla="*/ 362814 w 533400"/>
                  <a:gd name="connsiteY42" fmla="*/ 305421 h 533400"/>
                  <a:gd name="connsiteX43" fmla="*/ 343764 w 533400"/>
                  <a:gd name="connsiteY43" fmla="*/ 286371 h 533400"/>
                  <a:gd name="connsiteX44" fmla="*/ 343764 w 533400"/>
                  <a:gd name="connsiteY44" fmla="*/ 286371 h 533400"/>
                  <a:gd name="connsiteX45" fmla="*/ 496164 w 533400"/>
                  <a:gd name="connsiteY45" fmla="*/ 133971 h 533400"/>
                  <a:gd name="connsiteX46" fmla="*/ 79921 w 533400"/>
                  <a:gd name="connsiteY46" fmla="*/ 133971 h 533400"/>
                  <a:gd name="connsiteX47" fmla="*/ 67539 w 533400"/>
                  <a:gd name="connsiteY47" fmla="*/ 138734 h 533400"/>
                  <a:gd name="connsiteX48" fmla="*/ 66586 w 533400"/>
                  <a:gd name="connsiteY48" fmla="*/ 139686 h 533400"/>
                  <a:gd name="connsiteX49" fmla="*/ 25629 w 533400"/>
                  <a:gd name="connsiteY49" fmla="*/ 184453 h 533400"/>
                  <a:gd name="connsiteX50" fmla="*/ 19914 w 533400"/>
                  <a:gd name="connsiteY50" fmla="*/ 195884 h 533400"/>
                  <a:gd name="connsiteX51" fmla="*/ 19914 w 533400"/>
                  <a:gd name="connsiteY51" fmla="*/ 197789 h 533400"/>
                  <a:gd name="connsiteX52" fmla="*/ 19914 w 533400"/>
                  <a:gd name="connsiteY52" fmla="*/ 381621 h 533400"/>
                  <a:gd name="connsiteX53" fmla="*/ 38011 w 533400"/>
                  <a:gd name="connsiteY53" fmla="*/ 400671 h 533400"/>
                  <a:gd name="connsiteX54" fmla="*/ 38964 w 533400"/>
                  <a:gd name="connsiteY54" fmla="*/ 400671 h 533400"/>
                  <a:gd name="connsiteX55" fmla="*/ 153264 w 533400"/>
                  <a:gd name="connsiteY55" fmla="*/ 400671 h 533400"/>
                  <a:gd name="connsiteX56" fmla="*/ 153264 w 533400"/>
                  <a:gd name="connsiteY56" fmla="*/ 305421 h 533400"/>
                  <a:gd name="connsiteX57" fmla="*/ 189459 w 533400"/>
                  <a:gd name="connsiteY57" fmla="*/ 267321 h 533400"/>
                  <a:gd name="connsiteX58" fmla="*/ 191364 w 533400"/>
                  <a:gd name="connsiteY58" fmla="*/ 267321 h 533400"/>
                  <a:gd name="connsiteX59" fmla="*/ 343764 w 533400"/>
                  <a:gd name="connsiteY59" fmla="*/ 267321 h 533400"/>
                  <a:gd name="connsiteX60" fmla="*/ 381864 w 533400"/>
                  <a:gd name="connsiteY60" fmla="*/ 305421 h 533400"/>
                  <a:gd name="connsiteX61" fmla="*/ 381864 w 533400"/>
                  <a:gd name="connsiteY61" fmla="*/ 305421 h 533400"/>
                  <a:gd name="connsiteX62" fmla="*/ 381864 w 533400"/>
                  <a:gd name="connsiteY62" fmla="*/ 400671 h 533400"/>
                  <a:gd name="connsiteX63" fmla="*/ 496164 w 533400"/>
                  <a:gd name="connsiteY63" fmla="*/ 400671 h 533400"/>
                  <a:gd name="connsiteX64" fmla="*/ 515214 w 533400"/>
                  <a:gd name="connsiteY64" fmla="*/ 382573 h 533400"/>
                  <a:gd name="connsiteX65" fmla="*/ 515214 w 533400"/>
                  <a:gd name="connsiteY65" fmla="*/ 381621 h 533400"/>
                  <a:gd name="connsiteX66" fmla="*/ 515214 w 533400"/>
                  <a:gd name="connsiteY66" fmla="*/ 153021 h 533400"/>
                  <a:gd name="connsiteX67" fmla="*/ 497117 w 533400"/>
                  <a:gd name="connsiteY67" fmla="*/ 133971 h 533400"/>
                  <a:gd name="connsiteX68" fmla="*/ 496164 w 533400"/>
                  <a:gd name="connsiteY68" fmla="*/ 133971 h 533400"/>
                  <a:gd name="connsiteX69" fmla="*/ 462827 w 533400"/>
                  <a:gd name="connsiteY69" fmla="*/ 172071 h 533400"/>
                  <a:gd name="connsiteX70" fmla="*/ 477114 w 533400"/>
                  <a:gd name="connsiteY70" fmla="*/ 186359 h 533400"/>
                  <a:gd name="connsiteX71" fmla="*/ 462827 w 533400"/>
                  <a:gd name="connsiteY71" fmla="*/ 200646 h 533400"/>
                  <a:gd name="connsiteX72" fmla="*/ 448539 w 533400"/>
                  <a:gd name="connsiteY72" fmla="*/ 186359 h 533400"/>
                  <a:gd name="connsiteX73" fmla="*/ 462827 w 533400"/>
                  <a:gd name="connsiteY73" fmla="*/ 172071 h 533400"/>
                  <a:gd name="connsiteX74" fmla="*/ 343764 w 533400"/>
                  <a:gd name="connsiteY74" fmla="*/ 19671 h 533400"/>
                  <a:gd name="connsiteX75" fmla="*/ 191364 w 533400"/>
                  <a:gd name="connsiteY75" fmla="*/ 19671 h 533400"/>
                  <a:gd name="connsiteX76" fmla="*/ 172314 w 533400"/>
                  <a:gd name="connsiteY76" fmla="*/ 38721 h 533400"/>
                  <a:gd name="connsiteX77" fmla="*/ 172314 w 533400"/>
                  <a:gd name="connsiteY77" fmla="*/ 38721 h 533400"/>
                  <a:gd name="connsiteX78" fmla="*/ 172314 w 533400"/>
                  <a:gd name="connsiteY78" fmla="*/ 114921 h 533400"/>
                  <a:gd name="connsiteX79" fmla="*/ 362814 w 533400"/>
                  <a:gd name="connsiteY79" fmla="*/ 114921 h 533400"/>
                  <a:gd name="connsiteX80" fmla="*/ 362814 w 533400"/>
                  <a:gd name="connsiteY80" fmla="*/ 38721 h 533400"/>
                  <a:gd name="connsiteX81" fmla="*/ 344717 w 533400"/>
                  <a:gd name="connsiteY81" fmla="*/ 19671 h 533400"/>
                  <a:gd name="connsiteX82" fmla="*/ 344717 w 533400"/>
                  <a:gd name="connsiteY82" fmla="*/ 19671 h 533400"/>
                  <a:gd name="connsiteX83" fmla="*/ 343764 w 533400"/>
                  <a:gd name="connsiteY83" fmla="*/ 196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3400" h="533400">
                    <a:moveTo>
                      <a:pt x="343764" y="621"/>
                    </a:moveTo>
                    <a:cubicBezTo>
                      <a:pt x="364719" y="621"/>
                      <a:pt x="381864" y="17766"/>
                      <a:pt x="381864" y="38721"/>
                    </a:cubicBezTo>
                    <a:lnTo>
                      <a:pt x="381864" y="38721"/>
                    </a:lnTo>
                    <a:lnTo>
                      <a:pt x="381864" y="114921"/>
                    </a:lnTo>
                    <a:lnTo>
                      <a:pt x="496164" y="114921"/>
                    </a:lnTo>
                    <a:cubicBezTo>
                      <a:pt x="516167" y="114921"/>
                      <a:pt x="533311" y="131114"/>
                      <a:pt x="534264" y="151116"/>
                    </a:cubicBezTo>
                    <a:lnTo>
                      <a:pt x="534264" y="153021"/>
                    </a:lnTo>
                    <a:lnTo>
                      <a:pt x="534264" y="381621"/>
                    </a:lnTo>
                    <a:cubicBezTo>
                      <a:pt x="534264" y="401623"/>
                      <a:pt x="518071" y="418769"/>
                      <a:pt x="498069" y="419721"/>
                    </a:cubicBezTo>
                    <a:lnTo>
                      <a:pt x="496164" y="419721"/>
                    </a:lnTo>
                    <a:lnTo>
                      <a:pt x="381864" y="419721"/>
                    </a:lnTo>
                    <a:lnTo>
                      <a:pt x="381864" y="495921"/>
                    </a:lnTo>
                    <a:cubicBezTo>
                      <a:pt x="381864" y="515923"/>
                      <a:pt x="365671" y="533069"/>
                      <a:pt x="345669" y="534021"/>
                    </a:cubicBezTo>
                    <a:lnTo>
                      <a:pt x="343764" y="534021"/>
                    </a:lnTo>
                    <a:lnTo>
                      <a:pt x="191364" y="534021"/>
                    </a:lnTo>
                    <a:cubicBezTo>
                      <a:pt x="170409" y="534021"/>
                      <a:pt x="153264" y="516876"/>
                      <a:pt x="153264" y="495921"/>
                    </a:cubicBezTo>
                    <a:lnTo>
                      <a:pt x="153264" y="495921"/>
                    </a:lnTo>
                    <a:lnTo>
                      <a:pt x="153264" y="419721"/>
                    </a:lnTo>
                    <a:lnTo>
                      <a:pt x="38964" y="419721"/>
                    </a:lnTo>
                    <a:cubicBezTo>
                      <a:pt x="18961" y="419721"/>
                      <a:pt x="1817" y="403528"/>
                      <a:pt x="864" y="383526"/>
                    </a:cubicBezTo>
                    <a:lnTo>
                      <a:pt x="864" y="381621"/>
                    </a:lnTo>
                    <a:lnTo>
                      <a:pt x="864" y="197789"/>
                    </a:lnTo>
                    <a:cubicBezTo>
                      <a:pt x="864" y="189216"/>
                      <a:pt x="3721" y="180644"/>
                      <a:pt x="9436" y="173976"/>
                    </a:cubicBezTo>
                    <a:lnTo>
                      <a:pt x="11342" y="172071"/>
                    </a:lnTo>
                    <a:lnTo>
                      <a:pt x="52299" y="127303"/>
                    </a:lnTo>
                    <a:cubicBezTo>
                      <a:pt x="58967" y="119684"/>
                      <a:pt x="68492" y="115873"/>
                      <a:pt x="78017" y="114921"/>
                    </a:cubicBezTo>
                    <a:lnTo>
                      <a:pt x="79921" y="114921"/>
                    </a:lnTo>
                    <a:lnTo>
                      <a:pt x="153264" y="114921"/>
                    </a:lnTo>
                    <a:lnTo>
                      <a:pt x="153264" y="38721"/>
                    </a:lnTo>
                    <a:cubicBezTo>
                      <a:pt x="153264" y="18719"/>
                      <a:pt x="169457" y="1573"/>
                      <a:pt x="189459" y="621"/>
                    </a:cubicBezTo>
                    <a:lnTo>
                      <a:pt x="191364" y="621"/>
                    </a:lnTo>
                    <a:lnTo>
                      <a:pt x="343764" y="621"/>
                    </a:lnTo>
                    <a:close/>
                    <a:moveTo>
                      <a:pt x="343764" y="286371"/>
                    </a:moveTo>
                    <a:lnTo>
                      <a:pt x="191364" y="286371"/>
                    </a:lnTo>
                    <a:cubicBezTo>
                      <a:pt x="180886" y="286371"/>
                      <a:pt x="172314" y="294944"/>
                      <a:pt x="172314" y="305421"/>
                    </a:cubicBezTo>
                    <a:lnTo>
                      <a:pt x="172314" y="305421"/>
                    </a:lnTo>
                    <a:lnTo>
                      <a:pt x="172314" y="495921"/>
                    </a:lnTo>
                    <a:cubicBezTo>
                      <a:pt x="172314" y="506398"/>
                      <a:pt x="180886" y="514971"/>
                      <a:pt x="191364" y="514971"/>
                    </a:cubicBezTo>
                    <a:lnTo>
                      <a:pt x="191364" y="514971"/>
                    </a:lnTo>
                    <a:lnTo>
                      <a:pt x="343764" y="514971"/>
                    </a:lnTo>
                    <a:cubicBezTo>
                      <a:pt x="354242" y="514971"/>
                      <a:pt x="362814" y="506398"/>
                      <a:pt x="362814" y="495921"/>
                    </a:cubicBezTo>
                    <a:lnTo>
                      <a:pt x="362814" y="495921"/>
                    </a:lnTo>
                    <a:lnTo>
                      <a:pt x="362814" y="305421"/>
                    </a:lnTo>
                    <a:cubicBezTo>
                      <a:pt x="362814" y="294944"/>
                      <a:pt x="354242" y="286371"/>
                      <a:pt x="343764" y="286371"/>
                    </a:cubicBezTo>
                    <a:lnTo>
                      <a:pt x="343764" y="286371"/>
                    </a:lnTo>
                    <a:close/>
                    <a:moveTo>
                      <a:pt x="496164" y="133971"/>
                    </a:moveTo>
                    <a:lnTo>
                      <a:pt x="79921" y="133971"/>
                    </a:lnTo>
                    <a:cubicBezTo>
                      <a:pt x="75159" y="133971"/>
                      <a:pt x="70396" y="135876"/>
                      <a:pt x="67539" y="138734"/>
                    </a:cubicBezTo>
                    <a:lnTo>
                      <a:pt x="66586" y="139686"/>
                    </a:lnTo>
                    <a:lnTo>
                      <a:pt x="25629" y="184453"/>
                    </a:lnTo>
                    <a:cubicBezTo>
                      <a:pt x="21819" y="187311"/>
                      <a:pt x="19914" y="192073"/>
                      <a:pt x="19914" y="195884"/>
                    </a:cubicBezTo>
                    <a:lnTo>
                      <a:pt x="19914" y="197789"/>
                    </a:lnTo>
                    <a:lnTo>
                      <a:pt x="19914" y="381621"/>
                    </a:lnTo>
                    <a:cubicBezTo>
                      <a:pt x="19914" y="392098"/>
                      <a:pt x="27534" y="399719"/>
                      <a:pt x="38011" y="400671"/>
                    </a:cubicBezTo>
                    <a:lnTo>
                      <a:pt x="38964" y="400671"/>
                    </a:lnTo>
                    <a:lnTo>
                      <a:pt x="153264" y="400671"/>
                    </a:lnTo>
                    <a:lnTo>
                      <a:pt x="153264" y="305421"/>
                    </a:lnTo>
                    <a:cubicBezTo>
                      <a:pt x="153264" y="285419"/>
                      <a:pt x="169457" y="268273"/>
                      <a:pt x="189459" y="267321"/>
                    </a:cubicBezTo>
                    <a:lnTo>
                      <a:pt x="191364" y="267321"/>
                    </a:lnTo>
                    <a:lnTo>
                      <a:pt x="343764" y="267321"/>
                    </a:lnTo>
                    <a:cubicBezTo>
                      <a:pt x="364719" y="267321"/>
                      <a:pt x="381864" y="284466"/>
                      <a:pt x="381864" y="305421"/>
                    </a:cubicBezTo>
                    <a:lnTo>
                      <a:pt x="381864" y="305421"/>
                    </a:lnTo>
                    <a:lnTo>
                      <a:pt x="381864" y="400671"/>
                    </a:lnTo>
                    <a:lnTo>
                      <a:pt x="496164" y="400671"/>
                    </a:lnTo>
                    <a:cubicBezTo>
                      <a:pt x="506642" y="400671"/>
                      <a:pt x="514261" y="393051"/>
                      <a:pt x="515214" y="382573"/>
                    </a:cubicBezTo>
                    <a:lnTo>
                      <a:pt x="515214" y="381621"/>
                    </a:lnTo>
                    <a:lnTo>
                      <a:pt x="515214" y="153021"/>
                    </a:lnTo>
                    <a:cubicBezTo>
                      <a:pt x="515214" y="142544"/>
                      <a:pt x="507594" y="134923"/>
                      <a:pt x="497117" y="133971"/>
                    </a:cubicBezTo>
                    <a:lnTo>
                      <a:pt x="496164" y="133971"/>
                    </a:lnTo>
                    <a:close/>
                    <a:moveTo>
                      <a:pt x="462827" y="172071"/>
                    </a:moveTo>
                    <a:cubicBezTo>
                      <a:pt x="470446" y="172071"/>
                      <a:pt x="477114" y="178739"/>
                      <a:pt x="477114" y="186359"/>
                    </a:cubicBezTo>
                    <a:cubicBezTo>
                      <a:pt x="477114" y="193978"/>
                      <a:pt x="470446" y="200646"/>
                      <a:pt x="462827" y="200646"/>
                    </a:cubicBezTo>
                    <a:cubicBezTo>
                      <a:pt x="455207" y="200646"/>
                      <a:pt x="448539" y="193978"/>
                      <a:pt x="448539" y="186359"/>
                    </a:cubicBezTo>
                    <a:cubicBezTo>
                      <a:pt x="448539" y="178739"/>
                      <a:pt x="455207" y="172071"/>
                      <a:pt x="462827" y="172071"/>
                    </a:cubicBezTo>
                    <a:close/>
                    <a:moveTo>
                      <a:pt x="343764" y="19671"/>
                    </a:moveTo>
                    <a:lnTo>
                      <a:pt x="191364" y="19671"/>
                    </a:lnTo>
                    <a:cubicBezTo>
                      <a:pt x="180886" y="19671"/>
                      <a:pt x="172314" y="28244"/>
                      <a:pt x="172314" y="38721"/>
                    </a:cubicBezTo>
                    <a:lnTo>
                      <a:pt x="172314" y="38721"/>
                    </a:lnTo>
                    <a:lnTo>
                      <a:pt x="172314" y="114921"/>
                    </a:lnTo>
                    <a:lnTo>
                      <a:pt x="362814" y="114921"/>
                    </a:lnTo>
                    <a:lnTo>
                      <a:pt x="362814" y="38721"/>
                    </a:lnTo>
                    <a:cubicBezTo>
                      <a:pt x="362814" y="28244"/>
                      <a:pt x="355194" y="20623"/>
                      <a:pt x="344717" y="19671"/>
                    </a:cubicBezTo>
                    <a:lnTo>
                      <a:pt x="344717" y="19671"/>
                    </a:lnTo>
                    <a:lnTo>
                      <a:pt x="343764" y="19671"/>
                    </a:lnTo>
                    <a:close/>
                  </a:path>
                </a:pathLst>
              </a:custGeom>
              <a:solidFill>
                <a:schemeClr val="tx2"/>
              </a:solidFill>
              <a:ln>
                <a:noFill/>
              </a:ln>
            </p:spPr>
            <p:txBody>
              <a:bodyPr anchorCtr="0"/>
              <a:lstStyle/>
              <a:p>
                <a:pPr algn="l"/>
              </a:p>
            </p:txBody>
          </p:sp>
          <p:sp>
            <p:nvSpPr>
              <p:cNvPr id="41" name="Text1" descr="c192583c-10ce-4119-9968-750ca454c103"/>
              <p:cNvSpPr/>
              <p:nvPr/>
            </p:nvSpPr>
            <p:spPr>
              <a:xfrm>
                <a:off x="658813" y="2690537"/>
                <a:ext cx="3651599" cy="952187"/>
              </a:xfrm>
              <a:prstGeom prst="rect">
                <a:avLst/>
              </a:prstGeom>
              <a:ln>
                <a:noFill/>
              </a:ln>
            </p:spPr>
            <p:txBody>
              <a:bodyPr wrap="square" lIns="91440" tIns="45720" rIns="91440" bIns="45720" anchor="t" anchorCtr="0">
                <a:normAutofit/>
              </a:bodyPr>
              <a:lstStyle/>
              <a:p>
                <a:pPr algn="r">
                  <a:lnSpc>
                    <a:spcPct val="120000"/>
                  </a:lnSpc>
                </a:pPr>
                <a:r>
                  <a:rPr lang="en-US" sz="1200" b="0" i="0" u="none" strike="noStrike">
                    <a:solidFill>
                      <a:srgbClr val="FFFFFF"/>
                    </a:solidFill>
                    <a:ea typeface="微软雅黑" panose="020B0503020204020204" charset="-122"/>
                  </a:rPr>
                  <a:t>东影集团专业摄影团队将全程采风跟拍《万里茶道万里行》大型纪录片，记录活动的精彩瞬间和沿线城市的独特魅力。</a:t>
                </a:r>
                <a:endParaRPr lang="en-US" sz="1200" b="0" i="0" u="none" strike="noStrike">
                  <a:solidFill>
                    <a:srgbClr val="FFFFFF"/>
                  </a:solidFill>
                  <a:ea typeface="微软雅黑" panose="020B0503020204020204" charset="-122"/>
                </a:endParaRPr>
              </a:p>
            </p:txBody>
          </p:sp>
          <p:sp>
            <p:nvSpPr>
              <p:cNvPr id="6" name="Bullet1" descr="120fb8c4-62b0-4b6a-8cb4-0a2a392c08ef"/>
              <p:cNvSpPr/>
              <p:nvPr/>
            </p:nvSpPr>
            <p:spPr>
              <a:xfrm>
                <a:off x="658813" y="2067562"/>
                <a:ext cx="3651599" cy="622975"/>
              </a:xfrm>
              <a:prstGeom prst="rect">
                <a:avLst/>
              </a:prstGeom>
              <a:ln>
                <a:noFill/>
              </a:ln>
            </p:spPr>
            <p:txBody>
              <a:bodyPr wrap="square" lIns="91440" tIns="45720" rIns="91440" bIns="45720" anchor="b" anchorCtr="0">
                <a:normAutofit/>
              </a:bodyPr>
              <a:lstStyle/>
              <a:p>
                <a:pPr algn="r"/>
                <a:r>
                  <a:rPr lang="en-US" sz="1800" b="1" i="0" u="none" strike="noStrike">
                    <a:solidFill>
                      <a:srgbClr val="FFFFFF"/>
                    </a:solidFill>
                    <a:ea typeface="微软雅黑" panose="020B0503020204020204" charset="-122"/>
                  </a:rPr>
                  <a:t>纪录片跟拍</a:t>
                </a:r>
                <a:endParaRPr lang="en-US" sz="1800" b="1" i="0" u="none" strike="noStrike">
                  <a:solidFill>
                    <a:srgbClr val="FFFFFF"/>
                  </a:solidFill>
                  <a:ea typeface="微软雅黑" panose="020B0503020204020204" charset="-122"/>
                </a:endParaRPr>
              </a:p>
            </p:txBody>
          </p:sp>
        </p:grpSp>
        <p:grpSp>
          <p:nvGrpSpPr>
            <p:cNvPr id="4" name="组合 3" descr="864ecd9e-8a50-40dd-84a4-f732b550cfda"/>
            <p:cNvGrpSpPr/>
            <p:nvPr/>
          </p:nvGrpSpPr>
          <p:grpSpPr>
            <a:xfrm>
              <a:off x="7011631" y="2067562"/>
              <a:ext cx="4516947" cy="1575162"/>
              <a:chOff x="7011631" y="2067562"/>
              <a:chExt cx="4516947" cy="1575162"/>
            </a:xfrm>
          </p:grpSpPr>
          <p:sp>
            <p:nvSpPr>
              <p:cNvPr id="33" name="IconBackground2" descr="94d7ac04-9abb-461e-88af-25813ea85e3f"/>
              <p:cNvSpPr/>
              <p:nvPr/>
            </p:nvSpPr>
            <p:spPr>
              <a:xfrm>
                <a:off x="7011631" y="2427376"/>
                <a:ext cx="668689" cy="668689"/>
              </a:xfrm>
              <a:prstGeom prst="ellipse">
                <a:avLst/>
              </a:prstGeom>
              <a:solidFill>
                <a:schemeClr val="accent1"/>
              </a:solidFill>
              <a:ln w="190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p>
            </p:txBody>
          </p:sp>
          <p:sp>
            <p:nvSpPr>
              <p:cNvPr id="40" name="Icon2" descr="7fc4369d-441e-46d6-a13b-bbde9cda1a2c"/>
              <p:cNvSpPr/>
              <p:nvPr/>
            </p:nvSpPr>
            <p:spPr bwMode="auto">
              <a:xfrm>
                <a:off x="7177846" y="2615539"/>
                <a:ext cx="335355" cy="292362"/>
              </a:xfrm>
              <a:custGeom>
                <a:avLst/>
                <a:gdLst>
                  <a:gd name="connsiteX0" fmla="*/ 417744 w 527810"/>
                  <a:gd name="connsiteY0" fmla="*/ 621 h 446722"/>
                  <a:gd name="connsiteX1" fmla="*/ 493944 w 527810"/>
                  <a:gd name="connsiteY1" fmla="*/ 74916 h 446722"/>
                  <a:gd name="connsiteX2" fmla="*/ 493944 w 527810"/>
                  <a:gd name="connsiteY2" fmla="*/ 76821 h 446722"/>
                  <a:gd name="connsiteX3" fmla="*/ 493944 w 527810"/>
                  <a:gd name="connsiteY3" fmla="*/ 135876 h 446722"/>
                  <a:gd name="connsiteX4" fmla="*/ 529187 w 527810"/>
                  <a:gd name="connsiteY4" fmla="*/ 182548 h 446722"/>
                  <a:gd name="connsiteX5" fmla="*/ 529187 w 527810"/>
                  <a:gd name="connsiteY5" fmla="*/ 186359 h 446722"/>
                  <a:gd name="connsiteX6" fmla="*/ 529187 w 527810"/>
                  <a:gd name="connsiteY6" fmla="*/ 186359 h 446722"/>
                  <a:gd name="connsiteX7" fmla="*/ 515851 w 527810"/>
                  <a:gd name="connsiteY7" fmla="*/ 364476 h 446722"/>
                  <a:gd name="connsiteX8" fmla="*/ 477751 w 527810"/>
                  <a:gd name="connsiteY8" fmla="*/ 399719 h 446722"/>
                  <a:gd name="connsiteX9" fmla="*/ 477751 w 527810"/>
                  <a:gd name="connsiteY9" fmla="*/ 399719 h 446722"/>
                  <a:gd name="connsiteX10" fmla="*/ 455844 w 527810"/>
                  <a:gd name="connsiteY10" fmla="*/ 399719 h 446722"/>
                  <a:gd name="connsiteX11" fmla="*/ 455844 w 527810"/>
                  <a:gd name="connsiteY11" fmla="*/ 447344 h 446722"/>
                  <a:gd name="connsiteX12" fmla="*/ 436794 w 527810"/>
                  <a:gd name="connsiteY12" fmla="*/ 447344 h 446722"/>
                  <a:gd name="connsiteX13" fmla="*/ 436794 w 527810"/>
                  <a:gd name="connsiteY13" fmla="*/ 399719 h 446722"/>
                  <a:gd name="connsiteX14" fmla="*/ 93894 w 527810"/>
                  <a:gd name="connsiteY14" fmla="*/ 399719 h 446722"/>
                  <a:gd name="connsiteX15" fmla="*/ 93894 w 527810"/>
                  <a:gd name="connsiteY15" fmla="*/ 447344 h 446722"/>
                  <a:gd name="connsiteX16" fmla="*/ 74844 w 527810"/>
                  <a:gd name="connsiteY16" fmla="*/ 447344 h 446722"/>
                  <a:gd name="connsiteX17" fmla="*/ 74844 w 527810"/>
                  <a:gd name="connsiteY17" fmla="*/ 399719 h 446722"/>
                  <a:gd name="connsiteX18" fmla="*/ 53889 w 527810"/>
                  <a:gd name="connsiteY18" fmla="*/ 399719 h 446722"/>
                  <a:gd name="connsiteX19" fmla="*/ 15789 w 527810"/>
                  <a:gd name="connsiteY19" fmla="*/ 366381 h 446722"/>
                  <a:gd name="connsiteX20" fmla="*/ 15789 w 527810"/>
                  <a:gd name="connsiteY20" fmla="*/ 364476 h 446722"/>
                  <a:gd name="connsiteX21" fmla="*/ 1501 w 527810"/>
                  <a:gd name="connsiteY21" fmla="*/ 187311 h 446722"/>
                  <a:gd name="connsiteX22" fmla="*/ 47222 w 527810"/>
                  <a:gd name="connsiteY22" fmla="*/ 134923 h 446722"/>
                  <a:gd name="connsiteX23" fmla="*/ 46269 w 527810"/>
                  <a:gd name="connsiteY23" fmla="*/ 133971 h 446722"/>
                  <a:gd name="connsiteX24" fmla="*/ 46269 w 527810"/>
                  <a:gd name="connsiteY24" fmla="*/ 76821 h 446722"/>
                  <a:gd name="connsiteX25" fmla="*/ 120564 w 527810"/>
                  <a:gd name="connsiteY25" fmla="*/ 621 h 446722"/>
                  <a:gd name="connsiteX26" fmla="*/ 122469 w 527810"/>
                  <a:gd name="connsiteY26" fmla="*/ 621 h 446722"/>
                  <a:gd name="connsiteX27" fmla="*/ 417744 w 527810"/>
                  <a:gd name="connsiteY27" fmla="*/ 621 h 446722"/>
                  <a:gd name="connsiteX28" fmla="*/ 479657 w 527810"/>
                  <a:gd name="connsiteY28" fmla="*/ 153021 h 446722"/>
                  <a:gd name="connsiteX29" fmla="*/ 438699 w 527810"/>
                  <a:gd name="connsiteY29" fmla="*/ 187311 h 446722"/>
                  <a:gd name="connsiteX30" fmla="*/ 438699 w 527810"/>
                  <a:gd name="connsiteY30" fmla="*/ 187311 h 446722"/>
                  <a:gd name="connsiteX31" fmla="*/ 415839 w 527810"/>
                  <a:gd name="connsiteY31" fmla="*/ 305421 h 446722"/>
                  <a:gd name="connsiteX32" fmla="*/ 114849 w 527810"/>
                  <a:gd name="connsiteY32" fmla="*/ 305421 h 446722"/>
                  <a:gd name="connsiteX33" fmla="*/ 92941 w 527810"/>
                  <a:gd name="connsiteY33" fmla="*/ 187311 h 446722"/>
                  <a:gd name="connsiteX34" fmla="*/ 51984 w 527810"/>
                  <a:gd name="connsiteY34" fmla="*/ 153021 h 446722"/>
                  <a:gd name="connsiteX35" fmla="*/ 50079 w 527810"/>
                  <a:gd name="connsiteY35" fmla="*/ 153021 h 446722"/>
                  <a:gd name="connsiteX36" fmla="*/ 22457 w 527810"/>
                  <a:gd name="connsiteY36" fmla="*/ 185406 h 446722"/>
                  <a:gd name="connsiteX37" fmla="*/ 22457 w 527810"/>
                  <a:gd name="connsiteY37" fmla="*/ 185406 h 446722"/>
                  <a:gd name="connsiteX38" fmla="*/ 35791 w 527810"/>
                  <a:gd name="connsiteY38" fmla="*/ 363523 h 446722"/>
                  <a:gd name="connsiteX39" fmla="*/ 54841 w 527810"/>
                  <a:gd name="connsiteY39" fmla="*/ 380669 h 446722"/>
                  <a:gd name="connsiteX40" fmla="*/ 54841 w 527810"/>
                  <a:gd name="connsiteY40" fmla="*/ 380669 h 446722"/>
                  <a:gd name="connsiteX41" fmla="*/ 477751 w 527810"/>
                  <a:gd name="connsiteY41" fmla="*/ 380669 h 446722"/>
                  <a:gd name="connsiteX42" fmla="*/ 496801 w 527810"/>
                  <a:gd name="connsiteY42" fmla="*/ 363523 h 446722"/>
                  <a:gd name="connsiteX43" fmla="*/ 496801 w 527810"/>
                  <a:gd name="connsiteY43" fmla="*/ 363523 h 446722"/>
                  <a:gd name="connsiteX44" fmla="*/ 510137 w 527810"/>
                  <a:gd name="connsiteY44" fmla="*/ 185406 h 446722"/>
                  <a:gd name="connsiteX45" fmla="*/ 510137 w 527810"/>
                  <a:gd name="connsiteY45" fmla="*/ 183501 h 446722"/>
                  <a:gd name="connsiteX46" fmla="*/ 479657 w 527810"/>
                  <a:gd name="connsiteY46" fmla="*/ 153021 h 446722"/>
                  <a:gd name="connsiteX47" fmla="*/ 417744 w 527810"/>
                  <a:gd name="connsiteY47" fmla="*/ 19671 h 446722"/>
                  <a:gd name="connsiteX48" fmla="*/ 122469 w 527810"/>
                  <a:gd name="connsiteY48" fmla="*/ 19671 h 446722"/>
                  <a:gd name="connsiteX49" fmla="*/ 65319 w 527810"/>
                  <a:gd name="connsiteY49" fmla="*/ 74916 h 446722"/>
                  <a:gd name="connsiteX50" fmla="*/ 65319 w 527810"/>
                  <a:gd name="connsiteY50" fmla="*/ 76821 h 446722"/>
                  <a:gd name="connsiteX51" fmla="*/ 65319 w 527810"/>
                  <a:gd name="connsiteY51" fmla="*/ 135876 h 446722"/>
                  <a:gd name="connsiteX52" fmla="*/ 111039 w 527810"/>
                  <a:gd name="connsiteY52" fmla="*/ 184453 h 446722"/>
                  <a:gd name="connsiteX53" fmla="*/ 111039 w 527810"/>
                  <a:gd name="connsiteY53" fmla="*/ 184453 h 446722"/>
                  <a:gd name="connsiteX54" fmla="*/ 130089 w 527810"/>
                  <a:gd name="connsiteY54" fmla="*/ 287323 h 446722"/>
                  <a:gd name="connsiteX55" fmla="*/ 399647 w 527810"/>
                  <a:gd name="connsiteY55" fmla="*/ 287323 h 446722"/>
                  <a:gd name="connsiteX56" fmla="*/ 418697 w 527810"/>
                  <a:gd name="connsiteY56" fmla="*/ 184453 h 446722"/>
                  <a:gd name="connsiteX57" fmla="*/ 473941 w 527810"/>
                  <a:gd name="connsiteY57" fmla="*/ 134923 h 446722"/>
                  <a:gd name="connsiteX58" fmla="*/ 473941 w 527810"/>
                  <a:gd name="connsiteY58" fmla="*/ 77773 h 446722"/>
                  <a:gd name="connsiteX59" fmla="*/ 418697 w 527810"/>
                  <a:gd name="connsiteY59" fmla="*/ 20623 h 446722"/>
                  <a:gd name="connsiteX60" fmla="*/ 417744 w 527810"/>
                  <a:gd name="connsiteY60" fmla="*/ 19671 h 44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27810" h="446722">
                    <a:moveTo>
                      <a:pt x="417744" y="621"/>
                    </a:moveTo>
                    <a:cubicBezTo>
                      <a:pt x="458701" y="621"/>
                      <a:pt x="492991" y="33006"/>
                      <a:pt x="493944" y="74916"/>
                    </a:cubicBezTo>
                    <a:lnTo>
                      <a:pt x="493944" y="76821"/>
                    </a:lnTo>
                    <a:lnTo>
                      <a:pt x="493944" y="135876"/>
                    </a:lnTo>
                    <a:cubicBezTo>
                      <a:pt x="513947" y="141591"/>
                      <a:pt x="529187" y="160641"/>
                      <a:pt x="529187" y="182548"/>
                    </a:cubicBezTo>
                    <a:cubicBezTo>
                      <a:pt x="529187" y="183501"/>
                      <a:pt x="529187" y="185406"/>
                      <a:pt x="529187" y="186359"/>
                    </a:cubicBezTo>
                    <a:lnTo>
                      <a:pt x="529187" y="186359"/>
                    </a:lnTo>
                    <a:lnTo>
                      <a:pt x="515851" y="364476"/>
                    </a:lnTo>
                    <a:cubicBezTo>
                      <a:pt x="513947" y="384478"/>
                      <a:pt x="497754" y="399719"/>
                      <a:pt x="477751" y="399719"/>
                    </a:cubicBezTo>
                    <a:lnTo>
                      <a:pt x="477751" y="399719"/>
                    </a:lnTo>
                    <a:lnTo>
                      <a:pt x="455844" y="399719"/>
                    </a:lnTo>
                    <a:lnTo>
                      <a:pt x="455844" y="447344"/>
                    </a:lnTo>
                    <a:lnTo>
                      <a:pt x="436794" y="447344"/>
                    </a:lnTo>
                    <a:lnTo>
                      <a:pt x="436794" y="399719"/>
                    </a:lnTo>
                    <a:lnTo>
                      <a:pt x="93894" y="399719"/>
                    </a:lnTo>
                    <a:lnTo>
                      <a:pt x="93894" y="447344"/>
                    </a:lnTo>
                    <a:lnTo>
                      <a:pt x="74844" y="447344"/>
                    </a:lnTo>
                    <a:lnTo>
                      <a:pt x="74844" y="399719"/>
                    </a:lnTo>
                    <a:lnTo>
                      <a:pt x="53889" y="399719"/>
                    </a:lnTo>
                    <a:cubicBezTo>
                      <a:pt x="34839" y="399719"/>
                      <a:pt x="18647" y="385431"/>
                      <a:pt x="15789" y="366381"/>
                    </a:cubicBezTo>
                    <a:lnTo>
                      <a:pt x="15789" y="364476"/>
                    </a:lnTo>
                    <a:lnTo>
                      <a:pt x="1501" y="187311"/>
                    </a:lnTo>
                    <a:cubicBezTo>
                      <a:pt x="-403" y="160641"/>
                      <a:pt x="19599" y="136828"/>
                      <a:pt x="47222" y="134923"/>
                    </a:cubicBezTo>
                    <a:lnTo>
                      <a:pt x="46269" y="133971"/>
                    </a:lnTo>
                    <a:lnTo>
                      <a:pt x="46269" y="76821"/>
                    </a:lnTo>
                    <a:cubicBezTo>
                      <a:pt x="46269" y="35864"/>
                      <a:pt x="78654" y="1573"/>
                      <a:pt x="120564" y="621"/>
                    </a:cubicBezTo>
                    <a:lnTo>
                      <a:pt x="122469" y="621"/>
                    </a:lnTo>
                    <a:lnTo>
                      <a:pt x="417744" y="621"/>
                    </a:lnTo>
                    <a:close/>
                    <a:moveTo>
                      <a:pt x="479657" y="153021"/>
                    </a:moveTo>
                    <a:cubicBezTo>
                      <a:pt x="459654" y="153021"/>
                      <a:pt x="441557" y="167309"/>
                      <a:pt x="438699" y="187311"/>
                    </a:cubicBezTo>
                    <a:lnTo>
                      <a:pt x="438699" y="187311"/>
                    </a:lnTo>
                    <a:lnTo>
                      <a:pt x="415839" y="305421"/>
                    </a:lnTo>
                    <a:lnTo>
                      <a:pt x="114849" y="305421"/>
                    </a:lnTo>
                    <a:lnTo>
                      <a:pt x="92941" y="187311"/>
                    </a:lnTo>
                    <a:cubicBezTo>
                      <a:pt x="89132" y="167309"/>
                      <a:pt x="71987" y="153021"/>
                      <a:pt x="51984" y="153021"/>
                    </a:cubicBezTo>
                    <a:cubicBezTo>
                      <a:pt x="51032" y="153021"/>
                      <a:pt x="50079" y="153021"/>
                      <a:pt x="50079" y="153021"/>
                    </a:cubicBezTo>
                    <a:cubicBezTo>
                      <a:pt x="33887" y="153973"/>
                      <a:pt x="21504" y="169214"/>
                      <a:pt x="22457" y="185406"/>
                    </a:cubicBezTo>
                    <a:lnTo>
                      <a:pt x="22457" y="185406"/>
                    </a:lnTo>
                    <a:lnTo>
                      <a:pt x="35791" y="363523"/>
                    </a:lnTo>
                    <a:cubicBezTo>
                      <a:pt x="36744" y="373048"/>
                      <a:pt x="44364" y="380669"/>
                      <a:pt x="54841" y="380669"/>
                    </a:cubicBezTo>
                    <a:lnTo>
                      <a:pt x="54841" y="380669"/>
                    </a:lnTo>
                    <a:lnTo>
                      <a:pt x="477751" y="380669"/>
                    </a:lnTo>
                    <a:cubicBezTo>
                      <a:pt x="487276" y="380669"/>
                      <a:pt x="495849" y="373048"/>
                      <a:pt x="496801" y="363523"/>
                    </a:cubicBezTo>
                    <a:lnTo>
                      <a:pt x="496801" y="363523"/>
                    </a:lnTo>
                    <a:lnTo>
                      <a:pt x="510137" y="185406"/>
                    </a:lnTo>
                    <a:cubicBezTo>
                      <a:pt x="510137" y="184453"/>
                      <a:pt x="510137" y="183501"/>
                      <a:pt x="510137" y="183501"/>
                    </a:cubicBezTo>
                    <a:cubicBezTo>
                      <a:pt x="510137" y="166356"/>
                      <a:pt x="495849" y="153021"/>
                      <a:pt x="479657" y="153021"/>
                    </a:cubicBezTo>
                    <a:close/>
                    <a:moveTo>
                      <a:pt x="417744" y="19671"/>
                    </a:moveTo>
                    <a:lnTo>
                      <a:pt x="122469" y="19671"/>
                    </a:lnTo>
                    <a:cubicBezTo>
                      <a:pt x="91989" y="19671"/>
                      <a:pt x="66272" y="44436"/>
                      <a:pt x="65319" y="74916"/>
                    </a:cubicBezTo>
                    <a:lnTo>
                      <a:pt x="65319" y="76821"/>
                    </a:lnTo>
                    <a:lnTo>
                      <a:pt x="65319" y="135876"/>
                    </a:lnTo>
                    <a:cubicBezTo>
                      <a:pt x="88179" y="141591"/>
                      <a:pt x="106276" y="159689"/>
                      <a:pt x="111039" y="184453"/>
                    </a:cubicBezTo>
                    <a:lnTo>
                      <a:pt x="111039" y="184453"/>
                    </a:lnTo>
                    <a:lnTo>
                      <a:pt x="130089" y="287323"/>
                    </a:lnTo>
                    <a:lnTo>
                      <a:pt x="399647" y="287323"/>
                    </a:lnTo>
                    <a:lnTo>
                      <a:pt x="418697" y="184453"/>
                    </a:lnTo>
                    <a:cubicBezTo>
                      <a:pt x="423459" y="156831"/>
                      <a:pt x="446319" y="136828"/>
                      <a:pt x="473941" y="134923"/>
                    </a:cubicBezTo>
                    <a:lnTo>
                      <a:pt x="473941" y="77773"/>
                    </a:lnTo>
                    <a:cubicBezTo>
                      <a:pt x="473941" y="47294"/>
                      <a:pt x="449176" y="21576"/>
                      <a:pt x="418697" y="20623"/>
                    </a:cubicBezTo>
                    <a:lnTo>
                      <a:pt x="417744" y="19671"/>
                    </a:lnTo>
                    <a:close/>
                  </a:path>
                </a:pathLst>
              </a:custGeom>
              <a:solidFill>
                <a:schemeClr val="lt1">
                  <a:lumMod val="100000"/>
                </a:schemeClr>
              </a:solidFill>
              <a:ln>
                <a:noFill/>
              </a:ln>
            </p:spPr>
            <p:txBody>
              <a:bodyPr anchorCtr="0"/>
              <a:lstStyle/>
              <a:p>
                <a:pPr algn="l"/>
              </a:p>
            </p:txBody>
          </p:sp>
          <p:sp>
            <p:nvSpPr>
              <p:cNvPr id="42" name="Text2" descr="d611aa24-5a9f-4122-acec-bb33ebeb67bd"/>
              <p:cNvSpPr/>
              <p:nvPr/>
            </p:nvSpPr>
            <p:spPr>
              <a:xfrm>
                <a:off x="7876980" y="2690537"/>
                <a:ext cx="3651598" cy="952187"/>
              </a:xfrm>
              <a:prstGeom prst="rect">
                <a:avLst/>
              </a:prstGeom>
              <a:ln>
                <a:noFill/>
              </a:ln>
            </p:spPr>
            <p:txBody>
              <a:bodyPr wrap="square" lIns="91440" tIns="45720" rIns="91440" bIns="45720" anchor="t" anchorCtr="0">
                <a:normAutofit/>
              </a:bodyPr>
              <a:lstStyle/>
              <a:p>
                <a:pPr algn="l">
                  <a:lnSpc>
                    <a:spcPct val="120000"/>
                  </a:lnSpc>
                </a:pPr>
                <a:r>
                  <a:rPr lang="en-US" sz="1200" b="0" i="0" u="none" strike="noStrike">
                    <a:solidFill>
                      <a:srgbClr val="FFFFFF"/>
                    </a:solidFill>
                    <a:ea typeface="微软雅黑" panose="020B0503020204020204" charset="-122"/>
                  </a:rPr>
                  <a:t>国货之光五菱汽车集团全程提供房车、工作车、保障车等交通工具，为活动的顺利开展提供有力保障。</a:t>
                </a:r>
                <a:endParaRPr lang="en-US" sz="1200" b="0" i="0" u="none" strike="noStrike">
                  <a:solidFill>
                    <a:srgbClr val="FFFFFF"/>
                  </a:solidFill>
                  <a:ea typeface="微软雅黑" panose="020B0503020204020204" charset="-122"/>
                </a:endParaRPr>
              </a:p>
            </p:txBody>
          </p:sp>
          <p:sp>
            <p:nvSpPr>
              <p:cNvPr id="7" name="Bullet2" descr="a220904d-4416-4767-949b-5b82b14c1650"/>
              <p:cNvSpPr/>
              <p:nvPr/>
            </p:nvSpPr>
            <p:spPr>
              <a:xfrm>
                <a:off x="7876980" y="2067562"/>
                <a:ext cx="3651598" cy="622975"/>
              </a:xfrm>
              <a:prstGeom prst="rect">
                <a:avLst/>
              </a:prstGeom>
              <a:ln>
                <a:noFill/>
              </a:ln>
            </p:spPr>
            <p:txBody>
              <a:bodyPr wrap="square" lIns="91440" tIns="45720" rIns="91440" bIns="45720" anchor="b" anchorCtr="0">
                <a:normAutofit/>
              </a:bodyPr>
              <a:lstStyle/>
              <a:p>
                <a:pPr algn="l"/>
                <a:r>
                  <a:rPr lang="en-US" sz="1800" b="1" i="0" u="none" strike="noStrike">
                    <a:solidFill>
                      <a:srgbClr val="FFFFFF"/>
                    </a:solidFill>
                    <a:ea typeface="微软雅黑" panose="020B0503020204020204" charset="-122"/>
                  </a:rPr>
                  <a:t>交通工具提供</a:t>
                </a:r>
                <a:endParaRPr lang="en-US" sz="1800" b="1" i="0" u="none" strike="noStrike">
                  <a:solidFill>
                    <a:srgbClr val="FFFFFF"/>
                  </a:solidFill>
                  <a:ea typeface="微软雅黑" panose="020B0503020204020204" charset="-122"/>
                </a:endParaRPr>
              </a:p>
            </p:txBody>
          </p:sp>
        </p:grpSp>
        <p:grpSp>
          <p:nvGrpSpPr>
            <p:cNvPr id="5" name="组合 4" descr="47858e48-0171-40aa-b574-6a36e03b9ed1"/>
            <p:cNvGrpSpPr/>
            <p:nvPr/>
          </p:nvGrpSpPr>
          <p:grpSpPr>
            <a:xfrm>
              <a:off x="658813" y="4122418"/>
              <a:ext cx="4469753" cy="1575162"/>
              <a:chOff x="658813" y="4122418"/>
              <a:chExt cx="4469753" cy="1575162"/>
            </a:xfrm>
          </p:grpSpPr>
          <p:sp>
            <p:nvSpPr>
              <p:cNvPr id="21" name="Text3" descr="34817b00-7838-43a7-b163-aa4818a66a73"/>
              <p:cNvSpPr/>
              <p:nvPr/>
            </p:nvSpPr>
            <p:spPr>
              <a:xfrm>
                <a:off x="658813" y="4745393"/>
                <a:ext cx="3651599" cy="952187"/>
              </a:xfrm>
              <a:prstGeom prst="rect">
                <a:avLst/>
              </a:prstGeom>
              <a:ln>
                <a:noFill/>
              </a:ln>
            </p:spPr>
            <p:txBody>
              <a:bodyPr wrap="square" lIns="91440" tIns="45720" rIns="91440" bIns="45720" anchor="t" anchorCtr="0">
                <a:normAutofit/>
              </a:bodyPr>
              <a:lstStyle/>
              <a:p>
                <a:pPr algn="r">
                  <a:lnSpc>
                    <a:spcPct val="120000"/>
                  </a:lnSpc>
                </a:pPr>
                <a:r>
                  <a:rPr lang="en-US" sz="1200" b="0" i="0" u="none" strike="noStrike">
                    <a:solidFill>
                      <a:srgbClr val="FFFFFF"/>
                    </a:solidFill>
                    <a:ea typeface="微软雅黑" panose="020B0503020204020204" charset="-122"/>
                  </a:rPr>
                  <a:t>部分景区配备AR眼镜，主播和游客扫描遗址可触发历史场景动画，如驼队过沙漠等，增强互动体验感。</a:t>
                </a:r>
                <a:endParaRPr lang="en-US" sz="1200" b="0" i="0" u="none" strike="noStrike">
                  <a:solidFill>
                    <a:srgbClr val="FFFFFF"/>
                  </a:solidFill>
                  <a:ea typeface="微软雅黑" panose="020B0503020204020204" charset="-122"/>
                </a:endParaRPr>
              </a:p>
            </p:txBody>
          </p:sp>
          <p:sp>
            <p:nvSpPr>
              <p:cNvPr id="45" name="IconBackground3" descr="0f42ce01-dc2b-4031-add8-494c441cad69"/>
              <p:cNvSpPr/>
              <p:nvPr/>
            </p:nvSpPr>
            <p:spPr>
              <a:xfrm>
                <a:off x="4459877" y="4503285"/>
                <a:ext cx="668689" cy="668689"/>
              </a:xfrm>
              <a:prstGeom prst="ellipse">
                <a:avLst/>
              </a:prstGeom>
              <a:solidFill>
                <a:schemeClr val="tx2">
                  <a:alpha val="15000"/>
                </a:schemeClr>
              </a:solidFill>
              <a:ln w="190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p>
            </p:txBody>
          </p:sp>
          <p:sp>
            <p:nvSpPr>
              <p:cNvPr id="46" name="Icon3" descr="496a031d-180e-44e2-b5f2-57e83e59c8c9"/>
              <p:cNvSpPr/>
              <p:nvPr/>
            </p:nvSpPr>
            <p:spPr>
              <a:xfrm>
                <a:off x="4652050" y="4664552"/>
                <a:ext cx="284341" cy="346154"/>
              </a:xfrm>
              <a:custGeom>
                <a:avLst/>
                <a:gdLst>
                  <a:gd name="connsiteX0" fmla="*/ 284197 w 438150"/>
                  <a:gd name="connsiteY0" fmla="*/ 621 h 533400"/>
                  <a:gd name="connsiteX1" fmla="*/ 310867 w 438150"/>
                  <a:gd name="connsiteY1" fmla="*/ 12051 h 533400"/>
                  <a:gd name="connsiteX2" fmla="*/ 310867 w 438150"/>
                  <a:gd name="connsiteY2" fmla="*/ 12051 h 533400"/>
                  <a:gd name="connsiteX3" fmla="*/ 427072 w 438150"/>
                  <a:gd name="connsiteY3" fmla="*/ 128256 h 533400"/>
                  <a:gd name="connsiteX4" fmla="*/ 438502 w 438150"/>
                  <a:gd name="connsiteY4" fmla="*/ 154926 h 533400"/>
                  <a:gd name="connsiteX5" fmla="*/ 438502 w 438150"/>
                  <a:gd name="connsiteY5" fmla="*/ 154926 h 533400"/>
                  <a:gd name="connsiteX6" fmla="*/ 438502 w 438150"/>
                  <a:gd name="connsiteY6" fmla="*/ 495921 h 533400"/>
                  <a:gd name="connsiteX7" fmla="*/ 400402 w 438150"/>
                  <a:gd name="connsiteY7" fmla="*/ 534021 h 533400"/>
                  <a:gd name="connsiteX8" fmla="*/ 400402 w 438150"/>
                  <a:gd name="connsiteY8" fmla="*/ 534021 h 533400"/>
                  <a:gd name="connsiteX9" fmla="*/ 38452 w 438150"/>
                  <a:gd name="connsiteY9" fmla="*/ 534021 h 533400"/>
                  <a:gd name="connsiteX10" fmla="*/ 352 w 438150"/>
                  <a:gd name="connsiteY10" fmla="*/ 495921 h 533400"/>
                  <a:gd name="connsiteX11" fmla="*/ 352 w 438150"/>
                  <a:gd name="connsiteY11" fmla="*/ 495921 h 533400"/>
                  <a:gd name="connsiteX12" fmla="*/ 352 w 438150"/>
                  <a:gd name="connsiteY12" fmla="*/ 38721 h 533400"/>
                  <a:gd name="connsiteX13" fmla="*/ 38452 w 438150"/>
                  <a:gd name="connsiteY13" fmla="*/ 621 h 533400"/>
                  <a:gd name="connsiteX14" fmla="*/ 38452 w 438150"/>
                  <a:gd name="connsiteY14" fmla="*/ 621 h 533400"/>
                  <a:gd name="connsiteX15" fmla="*/ 284197 w 438150"/>
                  <a:gd name="connsiteY15" fmla="*/ 621 h 533400"/>
                  <a:gd name="connsiteX16" fmla="*/ 284197 w 438150"/>
                  <a:gd name="connsiteY16" fmla="*/ 19671 h 533400"/>
                  <a:gd name="connsiteX17" fmla="*/ 38452 w 438150"/>
                  <a:gd name="connsiteY17" fmla="*/ 19671 h 533400"/>
                  <a:gd name="connsiteX18" fmla="*/ 19402 w 438150"/>
                  <a:gd name="connsiteY18" fmla="*/ 38721 h 533400"/>
                  <a:gd name="connsiteX19" fmla="*/ 19402 w 438150"/>
                  <a:gd name="connsiteY19" fmla="*/ 38721 h 533400"/>
                  <a:gd name="connsiteX20" fmla="*/ 19402 w 438150"/>
                  <a:gd name="connsiteY20" fmla="*/ 495921 h 533400"/>
                  <a:gd name="connsiteX21" fmla="*/ 38452 w 438150"/>
                  <a:gd name="connsiteY21" fmla="*/ 514971 h 533400"/>
                  <a:gd name="connsiteX22" fmla="*/ 38452 w 438150"/>
                  <a:gd name="connsiteY22" fmla="*/ 514971 h 533400"/>
                  <a:gd name="connsiteX23" fmla="*/ 400402 w 438150"/>
                  <a:gd name="connsiteY23" fmla="*/ 514971 h 533400"/>
                  <a:gd name="connsiteX24" fmla="*/ 419452 w 438150"/>
                  <a:gd name="connsiteY24" fmla="*/ 495921 h 533400"/>
                  <a:gd name="connsiteX25" fmla="*/ 419452 w 438150"/>
                  <a:gd name="connsiteY25" fmla="*/ 495921 h 533400"/>
                  <a:gd name="connsiteX26" fmla="*/ 419452 w 438150"/>
                  <a:gd name="connsiteY26" fmla="*/ 154926 h 533400"/>
                  <a:gd name="connsiteX27" fmla="*/ 419452 w 438150"/>
                  <a:gd name="connsiteY27" fmla="*/ 153021 h 533400"/>
                  <a:gd name="connsiteX28" fmla="*/ 314677 w 438150"/>
                  <a:gd name="connsiteY28" fmla="*/ 153021 h 533400"/>
                  <a:gd name="connsiteX29" fmla="*/ 286102 w 438150"/>
                  <a:gd name="connsiteY29" fmla="*/ 126351 h 533400"/>
                  <a:gd name="connsiteX30" fmla="*/ 286102 w 438150"/>
                  <a:gd name="connsiteY30" fmla="*/ 124446 h 533400"/>
                  <a:gd name="connsiteX31" fmla="*/ 286102 w 438150"/>
                  <a:gd name="connsiteY31" fmla="*/ 19671 h 533400"/>
                  <a:gd name="connsiteX32" fmla="*/ 284197 w 438150"/>
                  <a:gd name="connsiteY32" fmla="*/ 19671 h 533400"/>
                  <a:gd name="connsiteX33" fmla="*/ 284197 w 438150"/>
                  <a:gd name="connsiteY33" fmla="*/ 19671 h 533400"/>
                  <a:gd name="connsiteX34" fmla="*/ 248002 w 438150"/>
                  <a:gd name="connsiteY34" fmla="*/ 200646 h 533400"/>
                  <a:gd name="connsiteX35" fmla="*/ 305152 w 438150"/>
                  <a:gd name="connsiteY35" fmla="*/ 257796 h 533400"/>
                  <a:gd name="connsiteX36" fmla="*/ 248002 w 438150"/>
                  <a:gd name="connsiteY36" fmla="*/ 314946 h 533400"/>
                  <a:gd name="connsiteX37" fmla="*/ 248002 w 438150"/>
                  <a:gd name="connsiteY37" fmla="*/ 314946 h 533400"/>
                  <a:gd name="connsiteX38" fmla="*/ 171802 w 438150"/>
                  <a:gd name="connsiteY38" fmla="*/ 314946 h 533400"/>
                  <a:gd name="connsiteX39" fmla="*/ 171802 w 438150"/>
                  <a:gd name="connsiteY39" fmla="*/ 410196 h 533400"/>
                  <a:gd name="connsiteX40" fmla="*/ 152752 w 438150"/>
                  <a:gd name="connsiteY40" fmla="*/ 410196 h 533400"/>
                  <a:gd name="connsiteX41" fmla="*/ 152752 w 438150"/>
                  <a:gd name="connsiteY41" fmla="*/ 200646 h 533400"/>
                  <a:gd name="connsiteX42" fmla="*/ 248002 w 438150"/>
                  <a:gd name="connsiteY42" fmla="*/ 200646 h 533400"/>
                  <a:gd name="connsiteX43" fmla="*/ 248002 w 438150"/>
                  <a:gd name="connsiteY43" fmla="*/ 219696 h 533400"/>
                  <a:gd name="connsiteX44" fmla="*/ 171802 w 438150"/>
                  <a:gd name="connsiteY44" fmla="*/ 219696 h 533400"/>
                  <a:gd name="connsiteX45" fmla="*/ 171802 w 438150"/>
                  <a:gd name="connsiteY45" fmla="*/ 295896 h 533400"/>
                  <a:gd name="connsiteX46" fmla="*/ 248002 w 438150"/>
                  <a:gd name="connsiteY46" fmla="*/ 295896 h 533400"/>
                  <a:gd name="connsiteX47" fmla="*/ 286102 w 438150"/>
                  <a:gd name="connsiteY47" fmla="*/ 257796 h 533400"/>
                  <a:gd name="connsiteX48" fmla="*/ 248002 w 438150"/>
                  <a:gd name="connsiteY48" fmla="*/ 219696 h 533400"/>
                  <a:gd name="connsiteX49" fmla="*/ 248002 w 438150"/>
                  <a:gd name="connsiteY49" fmla="*/ 219696 h 533400"/>
                  <a:gd name="connsiteX50" fmla="*/ 305152 w 438150"/>
                  <a:gd name="connsiteY50" fmla="*/ 33006 h 533400"/>
                  <a:gd name="connsiteX51" fmla="*/ 305152 w 438150"/>
                  <a:gd name="connsiteY51" fmla="*/ 124446 h 533400"/>
                  <a:gd name="connsiteX52" fmla="*/ 313724 w 438150"/>
                  <a:gd name="connsiteY52" fmla="*/ 133971 h 533400"/>
                  <a:gd name="connsiteX53" fmla="*/ 314677 w 438150"/>
                  <a:gd name="connsiteY53" fmla="*/ 133971 h 533400"/>
                  <a:gd name="connsiteX54" fmla="*/ 406117 w 438150"/>
                  <a:gd name="connsiteY54" fmla="*/ 133971 h 533400"/>
                  <a:gd name="connsiteX55" fmla="*/ 305152 w 438150"/>
                  <a:gd name="connsiteY55" fmla="*/ 3300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38150" h="533400">
                    <a:moveTo>
                      <a:pt x="284197" y="621"/>
                    </a:moveTo>
                    <a:cubicBezTo>
                      <a:pt x="294674" y="621"/>
                      <a:pt x="304199" y="4431"/>
                      <a:pt x="310867" y="12051"/>
                    </a:cubicBezTo>
                    <a:lnTo>
                      <a:pt x="310867" y="12051"/>
                    </a:lnTo>
                    <a:lnTo>
                      <a:pt x="427072" y="128256"/>
                    </a:lnTo>
                    <a:cubicBezTo>
                      <a:pt x="434692" y="135876"/>
                      <a:pt x="438502" y="145401"/>
                      <a:pt x="438502" y="154926"/>
                    </a:cubicBezTo>
                    <a:lnTo>
                      <a:pt x="438502" y="154926"/>
                    </a:lnTo>
                    <a:lnTo>
                      <a:pt x="438502" y="495921"/>
                    </a:lnTo>
                    <a:cubicBezTo>
                      <a:pt x="438502" y="516876"/>
                      <a:pt x="421357" y="534021"/>
                      <a:pt x="400402" y="534021"/>
                    </a:cubicBezTo>
                    <a:lnTo>
                      <a:pt x="400402" y="534021"/>
                    </a:lnTo>
                    <a:lnTo>
                      <a:pt x="38452" y="534021"/>
                    </a:lnTo>
                    <a:cubicBezTo>
                      <a:pt x="17497" y="534021"/>
                      <a:pt x="352" y="516876"/>
                      <a:pt x="352" y="495921"/>
                    </a:cubicBezTo>
                    <a:lnTo>
                      <a:pt x="352" y="495921"/>
                    </a:lnTo>
                    <a:lnTo>
                      <a:pt x="352" y="38721"/>
                    </a:lnTo>
                    <a:cubicBezTo>
                      <a:pt x="352" y="17766"/>
                      <a:pt x="17497" y="621"/>
                      <a:pt x="38452" y="621"/>
                    </a:cubicBezTo>
                    <a:lnTo>
                      <a:pt x="38452" y="621"/>
                    </a:lnTo>
                    <a:lnTo>
                      <a:pt x="284197" y="621"/>
                    </a:lnTo>
                    <a:close/>
                    <a:moveTo>
                      <a:pt x="284197" y="19671"/>
                    </a:moveTo>
                    <a:lnTo>
                      <a:pt x="38452" y="19671"/>
                    </a:lnTo>
                    <a:cubicBezTo>
                      <a:pt x="27974" y="19671"/>
                      <a:pt x="19402" y="28244"/>
                      <a:pt x="19402" y="38721"/>
                    </a:cubicBezTo>
                    <a:lnTo>
                      <a:pt x="19402" y="38721"/>
                    </a:lnTo>
                    <a:lnTo>
                      <a:pt x="19402" y="495921"/>
                    </a:lnTo>
                    <a:cubicBezTo>
                      <a:pt x="19402" y="506399"/>
                      <a:pt x="27974" y="514971"/>
                      <a:pt x="38452" y="514971"/>
                    </a:cubicBezTo>
                    <a:lnTo>
                      <a:pt x="38452" y="514971"/>
                    </a:lnTo>
                    <a:lnTo>
                      <a:pt x="400402" y="514971"/>
                    </a:lnTo>
                    <a:cubicBezTo>
                      <a:pt x="410880" y="514971"/>
                      <a:pt x="419452" y="506399"/>
                      <a:pt x="419452" y="495921"/>
                    </a:cubicBezTo>
                    <a:lnTo>
                      <a:pt x="419452" y="495921"/>
                    </a:lnTo>
                    <a:lnTo>
                      <a:pt x="419452" y="154926"/>
                    </a:lnTo>
                    <a:cubicBezTo>
                      <a:pt x="419452" y="153974"/>
                      <a:pt x="419452" y="153021"/>
                      <a:pt x="419452" y="153021"/>
                    </a:cubicBezTo>
                    <a:lnTo>
                      <a:pt x="314677" y="153021"/>
                    </a:lnTo>
                    <a:cubicBezTo>
                      <a:pt x="299437" y="153021"/>
                      <a:pt x="287055" y="141591"/>
                      <a:pt x="286102" y="126351"/>
                    </a:cubicBezTo>
                    <a:lnTo>
                      <a:pt x="286102" y="124446"/>
                    </a:lnTo>
                    <a:lnTo>
                      <a:pt x="286102" y="19671"/>
                    </a:lnTo>
                    <a:cubicBezTo>
                      <a:pt x="285149" y="19671"/>
                      <a:pt x="284197" y="19671"/>
                      <a:pt x="284197" y="19671"/>
                    </a:cubicBezTo>
                    <a:lnTo>
                      <a:pt x="284197" y="19671"/>
                    </a:lnTo>
                    <a:close/>
                    <a:moveTo>
                      <a:pt x="248002" y="200646"/>
                    </a:moveTo>
                    <a:cubicBezTo>
                      <a:pt x="279434" y="200646"/>
                      <a:pt x="305152" y="226364"/>
                      <a:pt x="305152" y="257796"/>
                    </a:cubicBezTo>
                    <a:cubicBezTo>
                      <a:pt x="305152" y="289229"/>
                      <a:pt x="279434" y="314946"/>
                      <a:pt x="248002" y="314946"/>
                    </a:cubicBezTo>
                    <a:lnTo>
                      <a:pt x="248002" y="314946"/>
                    </a:lnTo>
                    <a:lnTo>
                      <a:pt x="171802" y="314946"/>
                    </a:lnTo>
                    <a:lnTo>
                      <a:pt x="171802" y="410196"/>
                    </a:lnTo>
                    <a:lnTo>
                      <a:pt x="152752" y="410196"/>
                    </a:lnTo>
                    <a:lnTo>
                      <a:pt x="152752" y="200646"/>
                    </a:lnTo>
                    <a:lnTo>
                      <a:pt x="248002" y="200646"/>
                    </a:lnTo>
                    <a:close/>
                    <a:moveTo>
                      <a:pt x="248002" y="219696"/>
                    </a:moveTo>
                    <a:lnTo>
                      <a:pt x="171802" y="219696"/>
                    </a:lnTo>
                    <a:lnTo>
                      <a:pt x="171802" y="295896"/>
                    </a:lnTo>
                    <a:lnTo>
                      <a:pt x="248002" y="295896"/>
                    </a:lnTo>
                    <a:cubicBezTo>
                      <a:pt x="268957" y="295896"/>
                      <a:pt x="286102" y="278751"/>
                      <a:pt x="286102" y="257796"/>
                    </a:cubicBezTo>
                    <a:cubicBezTo>
                      <a:pt x="286102" y="236841"/>
                      <a:pt x="268957" y="219696"/>
                      <a:pt x="248002" y="219696"/>
                    </a:cubicBezTo>
                    <a:lnTo>
                      <a:pt x="248002" y="219696"/>
                    </a:lnTo>
                    <a:close/>
                    <a:moveTo>
                      <a:pt x="305152" y="33006"/>
                    </a:moveTo>
                    <a:lnTo>
                      <a:pt x="305152" y="124446"/>
                    </a:lnTo>
                    <a:cubicBezTo>
                      <a:pt x="305152" y="129209"/>
                      <a:pt x="308962" y="133019"/>
                      <a:pt x="313724" y="133971"/>
                    </a:cubicBezTo>
                    <a:lnTo>
                      <a:pt x="314677" y="133971"/>
                    </a:lnTo>
                    <a:lnTo>
                      <a:pt x="406117" y="133971"/>
                    </a:lnTo>
                    <a:lnTo>
                      <a:pt x="305152" y="33006"/>
                    </a:lnTo>
                    <a:close/>
                  </a:path>
                </a:pathLst>
              </a:custGeom>
              <a:solidFill>
                <a:schemeClr val="tx2"/>
              </a:solidFill>
              <a:ln w="9525" cap="flat">
                <a:noFill/>
                <a:prstDash val="solid"/>
                <a:miter/>
              </a:ln>
            </p:spPr>
            <p:txBody>
              <a:bodyPr rtlCol="0" anchor="ctr" anchorCtr="0"/>
              <a:lstStyle/>
              <a:p>
                <a:pPr algn="l"/>
              </a:p>
            </p:txBody>
          </p:sp>
          <p:sp>
            <p:nvSpPr>
              <p:cNvPr id="8" name="Bullet3" descr="90a543f3-4192-4b48-bd39-9fe0b9ff1118"/>
              <p:cNvSpPr/>
              <p:nvPr/>
            </p:nvSpPr>
            <p:spPr>
              <a:xfrm>
                <a:off x="658813" y="4122418"/>
                <a:ext cx="3651599" cy="622975"/>
              </a:xfrm>
              <a:prstGeom prst="rect">
                <a:avLst/>
              </a:prstGeom>
              <a:ln>
                <a:noFill/>
              </a:ln>
            </p:spPr>
            <p:txBody>
              <a:bodyPr wrap="square" lIns="91440" tIns="45720" rIns="91440" bIns="45720" anchor="b" anchorCtr="0">
                <a:normAutofit/>
              </a:bodyPr>
              <a:lstStyle/>
              <a:p>
                <a:pPr algn="r"/>
                <a:r>
                  <a:rPr lang="en-US" sz="1800" b="1" i="0" u="none" strike="noStrike">
                    <a:solidFill>
                      <a:srgbClr val="FFFFFF"/>
                    </a:solidFill>
                    <a:latin typeface="Arial" panose="020B0604020202020204"/>
                  </a:rPr>
                  <a:t>AR眼镜应用</a:t>
                </a:r>
                <a:endParaRPr lang="en-US" sz="1800" b="1" i="0" u="none" strike="noStrike">
                  <a:solidFill>
                    <a:srgbClr val="FFFFFF"/>
                  </a:solidFill>
                  <a:latin typeface="Arial" panose="020B0604020202020204"/>
                </a:endParaRPr>
              </a:p>
            </p:txBody>
          </p:sp>
        </p:grpSp>
        <p:grpSp>
          <p:nvGrpSpPr>
            <p:cNvPr id="15" name="组合 14" descr="ed15d55d-de26-42c8-9aad-90e10c2c291e"/>
            <p:cNvGrpSpPr/>
            <p:nvPr/>
          </p:nvGrpSpPr>
          <p:grpSpPr>
            <a:xfrm>
              <a:off x="7011181" y="4122418"/>
              <a:ext cx="4517399" cy="1575162"/>
              <a:chOff x="7011181" y="4122418"/>
              <a:chExt cx="4517399" cy="1575162"/>
            </a:xfrm>
          </p:grpSpPr>
          <p:sp>
            <p:nvSpPr>
              <p:cNvPr id="11" name="Text4" descr="fcc82264-e958-4b64-8289-93ba216c908d"/>
              <p:cNvSpPr/>
              <p:nvPr/>
            </p:nvSpPr>
            <p:spPr>
              <a:xfrm>
                <a:off x="7876981" y="4745393"/>
                <a:ext cx="3651598" cy="952187"/>
              </a:xfrm>
              <a:prstGeom prst="rect">
                <a:avLst/>
              </a:prstGeom>
              <a:ln>
                <a:noFill/>
              </a:ln>
            </p:spPr>
            <p:txBody>
              <a:bodyPr wrap="square" lIns="91440" tIns="45720" rIns="91440" bIns="45720" anchor="t" anchorCtr="0">
                <a:normAutofit/>
              </a:bodyPr>
              <a:lstStyle/>
              <a:p>
                <a:pPr algn="l">
                  <a:lnSpc>
                    <a:spcPct val="120000"/>
                  </a:lnSpc>
                </a:pPr>
                <a:r>
                  <a:rPr lang="en-US" sz="1200" b="0" i="0" u="none" strike="noStrike">
                    <a:solidFill>
                      <a:srgbClr val="FFFFFF"/>
                    </a:solidFill>
                    <a:ea typeface="微软雅黑" panose="020B0503020204020204" charset="-122"/>
                  </a:rPr>
                  <a:t>开发“茶道时空地图”，实时显示商队古今路线重叠轨迹，帮助主播和游客更好地了解万里茶道的历史和发展。</a:t>
                </a:r>
                <a:endParaRPr lang="en-US" sz="1200" b="0" i="0" u="none" strike="noStrike">
                  <a:solidFill>
                    <a:srgbClr val="FFFFFF"/>
                  </a:solidFill>
                  <a:ea typeface="微软雅黑" panose="020B0503020204020204" charset="-122"/>
                </a:endParaRPr>
              </a:p>
            </p:txBody>
          </p:sp>
          <p:sp>
            <p:nvSpPr>
              <p:cNvPr id="30" name="IconBackground4" descr="e711f42a-a89d-4956-a8f3-32115e30b062"/>
              <p:cNvSpPr/>
              <p:nvPr/>
            </p:nvSpPr>
            <p:spPr>
              <a:xfrm>
                <a:off x="7011181" y="4481968"/>
                <a:ext cx="668689" cy="668689"/>
              </a:xfrm>
              <a:prstGeom prst="ellipse">
                <a:avLst/>
              </a:prstGeom>
              <a:solidFill>
                <a:schemeClr val="tx2">
                  <a:alpha val="15000"/>
                </a:schemeClr>
              </a:solidFill>
              <a:ln w="190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p>
            </p:txBody>
          </p:sp>
          <p:sp>
            <p:nvSpPr>
              <p:cNvPr id="31" name="Icon4" descr="c395090c-960e-4921-b161-a36318df1d6c"/>
              <p:cNvSpPr/>
              <p:nvPr/>
            </p:nvSpPr>
            <p:spPr>
              <a:xfrm>
                <a:off x="7187464" y="4643235"/>
                <a:ext cx="316122" cy="346155"/>
              </a:xfrm>
              <a:custGeom>
                <a:avLst/>
                <a:gdLst>
                  <a:gd name="connsiteX0" fmla="*/ 367478 w 487121"/>
                  <a:gd name="connsiteY0" fmla="*/ 621 h 533400"/>
                  <a:gd name="connsiteX1" fmla="*/ 367478 w 487121"/>
                  <a:gd name="connsiteY1" fmla="*/ 19671 h 533400"/>
                  <a:gd name="connsiteX2" fmla="*/ 338903 w 487121"/>
                  <a:gd name="connsiteY2" fmla="*/ 19671 h 533400"/>
                  <a:gd name="connsiteX3" fmla="*/ 338903 w 487121"/>
                  <a:gd name="connsiteY3" fmla="*/ 135876 h 533400"/>
                  <a:gd name="connsiteX4" fmla="*/ 340808 w 487121"/>
                  <a:gd name="connsiteY4" fmla="*/ 145401 h 533400"/>
                  <a:gd name="connsiteX5" fmla="*/ 341761 w 487121"/>
                  <a:gd name="connsiteY5" fmla="*/ 147306 h 533400"/>
                  <a:gd name="connsiteX6" fmla="*/ 482731 w 487121"/>
                  <a:gd name="connsiteY6" fmla="*/ 464489 h 533400"/>
                  <a:gd name="connsiteX7" fmla="*/ 483683 w 487121"/>
                  <a:gd name="connsiteY7" fmla="*/ 509256 h 533400"/>
                  <a:gd name="connsiteX8" fmla="*/ 447488 w 487121"/>
                  <a:gd name="connsiteY8" fmla="*/ 534021 h 533400"/>
                  <a:gd name="connsiteX9" fmla="*/ 447488 w 487121"/>
                  <a:gd name="connsiteY9" fmla="*/ 534021 h 533400"/>
                  <a:gd name="connsiteX10" fmla="*/ 40771 w 487121"/>
                  <a:gd name="connsiteY10" fmla="*/ 534021 h 533400"/>
                  <a:gd name="connsiteX11" fmla="*/ 4576 w 487121"/>
                  <a:gd name="connsiteY11" fmla="*/ 509256 h 533400"/>
                  <a:gd name="connsiteX12" fmla="*/ 5528 w 487121"/>
                  <a:gd name="connsiteY12" fmla="*/ 464489 h 533400"/>
                  <a:gd name="connsiteX13" fmla="*/ 5528 w 487121"/>
                  <a:gd name="connsiteY13" fmla="*/ 464489 h 533400"/>
                  <a:gd name="connsiteX14" fmla="*/ 146498 w 487121"/>
                  <a:gd name="connsiteY14" fmla="*/ 147306 h 533400"/>
                  <a:gd name="connsiteX15" fmla="*/ 149356 w 487121"/>
                  <a:gd name="connsiteY15" fmla="*/ 135876 h 533400"/>
                  <a:gd name="connsiteX16" fmla="*/ 149356 w 487121"/>
                  <a:gd name="connsiteY16" fmla="*/ 135876 h 533400"/>
                  <a:gd name="connsiteX17" fmla="*/ 149356 w 487121"/>
                  <a:gd name="connsiteY17" fmla="*/ 19671 h 533400"/>
                  <a:gd name="connsiteX18" fmla="*/ 120781 w 487121"/>
                  <a:gd name="connsiteY18" fmla="*/ 19671 h 533400"/>
                  <a:gd name="connsiteX19" fmla="*/ 120781 w 487121"/>
                  <a:gd name="connsiteY19" fmla="*/ 621 h 533400"/>
                  <a:gd name="connsiteX20" fmla="*/ 367478 w 487121"/>
                  <a:gd name="connsiteY20" fmla="*/ 621 h 533400"/>
                  <a:gd name="connsiteX21" fmla="*/ 252226 w 487121"/>
                  <a:gd name="connsiteY21" fmla="*/ 415911 h 533400"/>
                  <a:gd name="connsiteX22" fmla="*/ 249368 w 487121"/>
                  <a:gd name="connsiteY22" fmla="*/ 417816 h 533400"/>
                  <a:gd name="connsiteX23" fmla="*/ 50296 w 487121"/>
                  <a:gd name="connsiteY23" fmla="*/ 409244 h 533400"/>
                  <a:gd name="connsiteX24" fmla="*/ 22673 w 487121"/>
                  <a:gd name="connsiteY24" fmla="*/ 471156 h 533400"/>
                  <a:gd name="connsiteX25" fmla="*/ 21721 w 487121"/>
                  <a:gd name="connsiteY25" fmla="*/ 501636 h 533400"/>
                  <a:gd name="connsiteX26" fmla="*/ 39818 w 487121"/>
                  <a:gd name="connsiteY26" fmla="*/ 514019 h 533400"/>
                  <a:gd name="connsiteX27" fmla="*/ 39818 w 487121"/>
                  <a:gd name="connsiteY27" fmla="*/ 514019 h 533400"/>
                  <a:gd name="connsiteX28" fmla="*/ 446536 w 487121"/>
                  <a:gd name="connsiteY28" fmla="*/ 514019 h 533400"/>
                  <a:gd name="connsiteX29" fmla="*/ 464633 w 487121"/>
                  <a:gd name="connsiteY29" fmla="*/ 501636 h 533400"/>
                  <a:gd name="connsiteX30" fmla="*/ 463681 w 487121"/>
                  <a:gd name="connsiteY30" fmla="*/ 471156 h 533400"/>
                  <a:gd name="connsiteX31" fmla="*/ 463681 w 487121"/>
                  <a:gd name="connsiteY31" fmla="*/ 471156 h 533400"/>
                  <a:gd name="connsiteX32" fmla="*/ 435106 w 487121"/>
                  <a:gd name="connsiteY32" fmla="*/ 407339 h 533400"/>
                  <a:gd name="connsiteX33" fmla="*/ 434153 w 487121"/>
                  <a:gd name="connsiteY33" fmla="*/ 407339 h 533400"/>
                  <a:gd name="connsiteX34" fmla="*/ 252226 w 487121"/>
                  <a:gd name="connsiteY34" fmla="*/ 415911 h 533400"/>
                  <a:gd name="connsiteX35" fmla="*/ 319853 w 487121"/>
                  <a:gd name="connsiteY35" fmla="*/ 19671 h 533400"/>
                  <a:gd name="connsiteX36" fmla="*/ 167453 w 487121"/>
                  <a:gd name="connsiteY36" fmla="*/ 19671 h 533400"/>
                  <a:gd name="connsiteX37" fmla="*/ 167453 w 487121"/>
                  <a:gd name="connsiteY37" fmla="*/ 135876 h 533400"/>
                  <a:gd name="connsiteX38" fmla="*/ 164596 w 487121"/>
                  <a:gd name="connsiteY38" fmla="*/ 153021 h 533400"/>
                  <a:gd name="connsiteX39" fmla="*/ 164596 w 487121"/>
                  <a:gd name="connsiteY39" fmla="*/ 153021 h 533400"/>
                  <a:gd name="connsiteX40" fmla="*/ 163643 w 487121"/>
                  <a:gd name="connsiteY40" fmla="*/ 155879 h 533400"/>
                  <a:gd name="connsiteX41" fmla="*/ 57916 w 487121"/>
                  <a:gd name="connsiteY41" fmla="*/ 393051 h 533400"/>
                  <a:gd name="connsiteX42" fmla="*/ 235081 w 487121"/>
                  <a:gd name="connsiteY42" fmla="*/ 405434 h 533400"/>
                  <a:gd name="connsiteX43" fmla="*/ 237938 w 487121"/>
                  <a:gd name="connsiteY43" fmla="*/ 403529 h 533400"/>
                  <a:gd name="connsiteX44" fmla="*/ 424628 w 487121"/>
                  <a:gd name="connsiteY44" fmla="*/ 383526 h 533400"/>
                  <a:gd name="connsiteX45" fmla="*/ 323663 w 487121"/>
                  <a:gd name="connsiteY45" fmla="*/ 155879 h 533400"/>
                  <a:gd name="connsiteX46" fmla="*/ 319853 w 487121"/>
                  <a:gd name="connsiteY46" fmla="*/ 136829 h 533400"/>
                  <a:gd name="connsiteX47" fmla="*/ 319853 w 487121"/>
                  <a:gd name="connsiteY47" fmla="*/ 136829 h 533400"/>
                  <a:gd name="connsiteX48" fmla="*/ 319853 w 487121"/>
                  <a:gd name="connsiteY48" fmla="*/ 19671 h 533400"/>
                  <a:gd name="connsiteX49" fmla="*/ 305566 w 487121"/>
                  <a:gd name="connsiteY49" fmla="*/ 248271 h 533400"/>
                  <a:gd name="connsiteX50" fmla="*/ 348428 w 487121"/>
                  <a:gd name="connsiteY50" fmla="*/ 291134 h 533400"/>
                  <a:gd name="connsiteX51" fmla="*/ 305566 w 487121"/>
                  <a:gd name="connsiteY51" fmla="*/ 333996 h 533400"/>
                  <a:gd name="connsiteX52" fmla="*/ 262703 w 487121"/>
                  <a:gd name="connsiteY52" fmla="*/ 291134 h 533400"/>
                  <a:gd name="connsiteX53" fmla="*/ 305566 w 487121"/>
                  <a:gd name="connsiteY53" fmla="*/ 248271 h 533400"/>
                  <a:gd name="connsiteX54" fmla="*/ 305566 w 487121"/>
                  <a:gd name="connsiteY54" fmla="*/ 267321 h 533400"/>
                  <a:gd name="connsiteX55" fmla="*/ 281753 w 487121"/>
                  <a:gd name="connsiteY55" fmla="*/ 291134 h 533400"/>
                  <a:gd name="connsiteX56" fmla="*/ 305566 w 487121"/>
                  <a:gd name="connsiteY56" fmla="*/ 314946 h 533400"/>
                  <a:gd name="connsiteX57" fmla="*/ 329378 w 487121"/>
                  <a:gd name="connsiteY57" fmla="*/ 291134 h 533400"/>
                  <a:gd name="connsiteX58" fmla="*/ 305566 w 487121"/>
                  <a:gd name="connsiteY58" fmla="*/ 26732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7121" h="533400">
                    <a:moveTo>
                      <a:pt x="367478" y="621"/>
                    </a:moveTo>
                    <a:lnTo>
                      <a:pt x="367478" y="19671"/>
                    </a:lnTo>
                    <a:lnTo>
                      <a:pt x="338903" y="19671"/>
                    </a:lnTo>
                    <a:lnTo>
                      <a:pt x="338903" y="135876"/>
                    </a:lnTo>
                    <a:cubicBezTo>
                      <a:pt x="338903" y="138734"/>
                      <a:pt x="339856" y="142544"/>
                      <a:pt x="340808" y="145401"/>
                    </a:cubicBezTo>
                    <a:lnTo>
                      <a:pt x="341761" y="147306"/>
                    </a:lnTo>
                    <a:lnTo>
                      <a:pt x="482731" y="464489"/>
                    </a:lnTo>
                    <a:cubicBezTo>
                      <a:pt x="489398" y="478776"/>
                      <a:pt x="489398" y="494969"/>
                      <a:pt x="483683" y="509256"/>
                    </a:cubicBezTo>
                    <a:cubicBezTo>
                      <a:pt x="477968" y="524496"/>
                      <a:pt x="463681" y="534021"/>
                      <a:pt x="447488" y="534021"/>
                    </a:cubicBezTo>
                    <a:lnTo>
                      <a:pt x="447488" y="534021"/>
                    </a:lnTo>
                    <a:lnTo>
                      <a:pt x="40771" y="534021"/>
                    </a:lnTo>
                    <a:cubicBezTo>
                      <a:pt x="24578" y="534021"/>
                      <a:pt x="10291" y="524496"/>
                      <a:pt x="4576" y="509256"/>
                    </a:cubicBezTo>
                    <a:cubicBezTo>
                      <a:pt x="-1139" y="494969"/>
                      <a:pt x="-187" y="478776"/>
                      <a:pt x="5528" y="464489"/>
                    </a:cubicBezTo>
                    <a:lnTo>
                      <a:pt x="5528" y="464489"/>
                    </a:lnTo>
                    <a:lnTo>
                      <a:pt x="146498" y="147306"/>
                    </a:lnTo>
                    <a:cubicBezTo>
                      <a:pt x="148403" y="143496"/>
                      <a:pt x="149356" y="139686"/>
                      <a:pt x="149356" y="135876"/>
                    </a:cubicBezTo>
                    <a:lnTo>
                      <a:pt x="149356" y="135876"/>
                    </a:lnTo>
                    <a:lnTo>
                      <a:pt x="149356" y="19671"/>
                    </a:lnTo>
                    <a:lnTo>
                      <a:pt x="120781" y="19671"/>
                    </a:lnTo>
                    <a:lnTo>
                      <a:pt x="120781" y="621"/>
                    </a:lnTo>
                    <a:lnTo>
                      <a:pt x="367478" y="621"/>
                    </a:lnTo>
                    <a:close/>
                    <a:moveTo>
                      <a:pt x="252226" y="415911"/>
                    </a:moveTo>
                    <a:lnTo>
                      <a:pt x="249368" y="417816"/>
                    </a:lnTo>
                    <a:cubicBezTo>
                      <a:pt x="194123" y="456869"/>
                      <a:pt x="118876" y="453059"/>
                      <a:pt x="50296" y="409244"/>
                    </a:cubicBezTo>
                    <a:lnTo>
                      <a:pt x="22673" y="471156"/>
                    </a:lnTo>
                    <a:cubicBezTo>
                      <a:pt x="18863" y="480681"/>
                      <a:pt x="17911" y="491159"/>
                      <a:pt x="21721" y="501636"/>
                    </a:cubicBezTo>
                    <a:cubicBezTo>
                      <a:pt x="24578" y="509256"/>
                      <a:pt x="32198" y="514019"/>
                      <a:pt x="39818" y="514019"/>
                    </a:cubicBezTo>
                    <a:lnTo>
                      <a:pt x="39818" y="514019"/>
                    </a:lnTo>
                    <a:lnTo>
                      <a:pt x="446536" y="514019"/>
                    </a:lnTo>
                    <a:cubicBezTo>
                      <a:pt x="455108" y="514019"/>
                      <a:pt x="461776" y="509256"/>
                      <a:pt x="464633" y="501636"/>
                    </a:cubicBezTo>
                    <a:cubicBezTo>
                      <a:pt x="468443" y="492111"/>
                      <a:pt x="468443" y="480681"/>
                      <a:pt x="463681" y="471156"/>
                    </a:cubicBezTo>
                    <a:lnTo>
                      <a:pt x="463681" y="471156"/>
                    </a:lnTo>
                    <a:lnTo>
                      <a:pt x="435106" y="407339"/>
                    </a:lnTo>
                    <a:lnTo>
                      <a:pt x="434153" y="407339"/>
                    </a:lnTo>
                    <a:cubicBezTo>
                      <a:pt x="374146" y="378764"/>
                      <a:pt x="301756" y="382574"/>
                      <a:pt x="252226" y="415911"/>
                    </a:cubicBezTo>
                    <a:close/>
                    <a:moveTo>
                      <a:pt x="319853" y="19671"/>
                    </a:moveTo>
                    <a:lnTo>
                      <a:pt x="167453" y="19671"/>
                    </a:lnTo>
                    <a:lnTo>
                      <a:pt x="167453" y="135876"/>
                    </a:lnTo>
                    <a:cubicBezTo>
                      <a:pt x="167453" y="141591"/>
                      <a:pt x="166501" y="147306"/>
                      <a:pt x="164596" y="153021"/>
                    </a:cubicBezTo>
                    <a:lnTo>
                      <a:pt x="164596" y="153021"/>
                    </a:lnTo>
                    <a:lnTo>
                      <a:pt x="163643" y="155879"/>
                    </a:lnTo>
                    <a:lnTo>
                      <a:pt x="57916" y="393051"/>
                    </a:lnTo>
                    <a:cubicBezTo>
                      <a:pt x="119828" y="433056"/>
                      <a:pt x="186503" y="437819"/>
                      <a:pt x="235081" y="405434"/>
                    </a:cubicBezTo>
                    <a:lnTo>
                      <a:pt x="237938" y="403529"/>
                    </a:lnTo>
                    <a:cubicBezTo>
                      <a:pt x="289373" y="367334"/>
                      <a:pt x="360811" y="360666"/>
                      <a:pt x="424628" y="383526"/>
                    </a:cubicBezTo>
                    <a:lnTo>
                      <a:pt x="323663" y="155879"/>
                    </a:lnTo>
                    <a:cubicBezTo>
                      <a:pt x="320806" y="150164"/>
                      <a:pt x="319853" y="143496"/>
                      <a:pt x="319853" y="136829"/>
                    </a:cubicBezTo>
                    <a:lnTo>
                      <a:pt x="319853" y="136829"/>
                    </a:lnTo>
                    <a:lnTo>
                      <a:pt x="319853" y="19671"/>
                    </a:lnTo>
                    <a:close/>
                    <a:moveTo>
                      <a:pt x="305566" y="248271"/>
                    </a:moveTo>
                    <a:cubicBezTo>
                      <a:pt x="329378" y="248271"/>
                      <a:pt x="348428" y="267321"/>
                      <a:pt x="348428" y="291134"/>
                    </a:cubicBezTo>
                    <a:cubicBezTo>
                      <a:pt x="348428" y="314946"/>
                      <a:pt x="329378" y="333996"/>
                      <a:pt x="305566" y="333996"/>
                    </a:cubicBezTo>
                    <a:cubicBezTo>
                      <a:pt x="281753" y="333996"/>
                      <a:pt x="262703" y="314946"/>
                      <a:pt x="262703" y="291134"/>
                    </a:cubicBezTo>
                    <a:cubicBezTo>
                      <a:pt x="262703" y="267321"/>
                      <a:pt x="281753" y="248271"/>
                      <a:pt x="305566" y="248271"/>
                    </a:cubicBezTo>
                    <a:close/>
                    <a:moveTo>
                      <a:pt x="305566" y="267321"/>
                    </a:moveTo>
                    <a:cubicBezTo>
                      <a:pt x="292231" y="267321"/>
                      <a:pt x="281753" y="277799"/>
                      <a:pt x="281753" y="291134"/>
                    </a:cubicBezTo>
                    <a:cubicBezTo>
                      <a:pt x="281753" y="304469"/>
                      <a:pt x="292231" y="314946"/>
                      <a:pt x="305566" y="314946"/>
                    </a:cubicBezTo>
                    <a:cubicBezTo>
                      <a:pt x="318901" y="314946"/>
                      <a:pt x="329378" y="304469"/>
                      <a:pt x="329378" y="291134"/>
                    </a:cubicBezTo>
                    <a:cubicBezTo>
                      <a:pt x="329378" y="277799"/>
                      <a:pt x="318901" y="267321"/>
                      <a:pt x="305566" y="267321"/>
                    </a:cubicBezTo>
                    <a:close/>
                  </a:path>
                </a:pathLst>
              </a:custGeom>
              <a:solidFill>
                <a:schemeClr val="tx2"/>
              </a:solidFill>
              <a:ln w="9525" cap="flat">
                <a:noFill/>
                <a:prstDash val="solid"/>
                <a:miter/>
              </a:ln>
            </p:spPr>
            <p:txBody>
              <a:bodyPr rtlCol="0" anchor="ctr" anchorCtr="0"/>
              <a:lstStyle/>
              <a:p>
                <a:pPr algn="l"/>
              </a:p>
            </p:txBody>
          </p:sp>
          <p:sp>
            <p:nvSpPr>
              <p:cNvPr id="9" name="Bullet4" descr="a1a107fa-7cb2-4c46-8806-8ad893370258"/>
              <p:cNvSpPr/>
              <p:nvPr/>
            </p:nvSpPr>
            <p:spPr>
              <a:xfrm>
                <a:off x="7876982" y="4122418"/>
                <a:ext cx="3651598" cy="622975"/>
              </a:xfrm>
              <a:prstGeom prst="rect">
                <a:avLst/>
              </a:prstGeom>
              <a:ln>
                <a:noFill/>
              </a:ln>
            </p:spPr>
            <p:txBody>
              <a:bodyPr wrap="square" lIns="91440" tIns="45720" rIns="91440" bIns="45720" anchor="b" anchorCtr="0">
                <a:normAutofit/>
              </a:bodyPr>
              <a:lstStyle/>
              <a:p>
                <a:pPr algn="l"/>
                <a:r>
                  <a:rPr lang="en-US" sz="1800" b="1" i="0" u="none" strike="noStrike">
                    <a:solidFill>
                      <a:srgbClr val="FFFFFF"/>
                    </a:solidFill>
                    <a:ea typeface="微软雅黑" panose="020B0503020204020204" charset="-122"/>
                  </a:rPr>
                  <a:t>时空地图开发</a:t>
                </a:r>
                <a:endParaRPr lang="en-US" sz="1800" b="1" i="0" u="none" strike="noStrike">
                  <a:solidFill>
                    <a:srgbClr val="FFFFFF"/>
                  </a:solidFill>
                  <a:ea typeface="微软雅黑" panose="020B0503020204020204" charset="-122"/>
                </a:endParaRPr>
              </a:p>
            </p:txBody>
          </p:sp>
        </p:grpSp>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万里茶道文明论坛</a:t>
            </a:r>
            <a:br>
              <a:rPr lang="en-US" sz="28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Форум</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культуры</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Длинной</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чайной</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дороги</a:t>
            </a:r>
            <a:endParaRPr lang="en-US" sz="2000" b="1" i="0" u="none">
              <a:solidFill>
                <a:srgbClr val="FFFFFF"/>
              </a:solidFill>
              <a:ea typeface="微软雅黑" panose="020B0503020204020204" charset="-122"/>
            </a:endParaRPr>
          </a:p>
        </p:txBody>
      </p:sp>
      <p:grpSp>
        <p:nvGrpSpPr>
          <p:cNvPr id="50" name="6d649ebf-74bc-446c-add3-cfd664cd660c.source.5.zh-Hans.pptx" descr="6d7fe80a-d3c0-4f90-8fd3-6f3610870e11"/>
          <p:cNvGrpSpPr/>
          <p:nvPr>
            <p:custDataLst>
              <p:tags r:id="rId1"/>
            </p:custDataLst>
          </p:nvPr>
        </p:nvGrpSpPr>
        <p:grpSpPr>
          <a:xfrm>
            <a:off x="780072" y="1166495"/>
            <a:ext cx="10234345" cy="4788432"/>
            <a:chOff x="599273" y="1130300"/>
            <a:chExt cx="10994819" cy="5188187"/>
          </a:xfrm>
        </p:grpSpPr>
        <p:sp>
          <p:nvSpPr>
            <p:cNvPr id="14" name="c" descr="c7f043c2-c98b-4e97-9bf2-60f4a7b4ee69"/>
            <p:cNvSpPr/>
            <p:nvPr>
              <p:custDataLst>
                <p:tags r:id="rId2"/>
              </p:custDataLst>
            </p:nvPr>
          </p:nvSpPr>
          <p:spPr>
            <a:xfrm>
              <a:off x="599273" y="2008435"/>
              <a:ext cx="10994819" cy="4310052"/>
            </a:xfrm>
            <a:prstGeom prst="roundRect">
              <a:avLst>
                <a:gd name="adj" fmla="val 3015"/>
              </a:avLst>
            </a:prstGeom>
            <a:gradFill flip="none" rotWithShape="1">
              <a:gsLst>
                <a:gs pos="0">
                  <a:schemeClr val="bg1"/>
                </a:gs>
                <a:gs pos="100000">
                  <a:schemeClr val="bg1">
                    <a:alpha val="90000"/>
                  </a:schemeClr>
                </a:gs>
              </a:gsLst>
              <a:lin ang="5400000" scaled="1"/>
              <a:tileRect/>
            </a:gradFill>
            <a:ln w="6350">
              <a:gradFill flip="none" rotWithShape="1">
                <a:gsLst>
                  <a:gs pos="0">
                    <a:schemeClr val="tx1">
                      <a:alpha val="50000"/>
                    </a:schemeClr>
                  </a:gs>
                  <a:gs pos="100000">
                    <a:schemeClr val="tx1">
                      <a:alpha val="0"/>
                    </a:schemeClr>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chorCtr="0">
              <a:normAutofit/>
            </a:bodyPr>
            <a:lstStyle/>
            <a:p>
              <a:pPr algn="ctr">
                <a:lnSpc>
                  <a:spcPct val="120000"/>
                </a:lnSpc>
              </a:pPr>
            </a:p>
          </p:txBody>
        </p:sp>
        <p:cxnSp>
          <p:nvCxnSpPr>
            <p:cNvPr id="15" name="直接连接符 14" descr="6aeadf92-db21-4171-905d-0c21c12d87ba"/>
            <p:cNvCxnSpPr>
              <a:stCxn id="29" idx="1"/>
              <a:endCxn id="32" idx="3"/>
            </p:cNvCxnSpPr>
            <p:nvPr>
              <p:custDataLst>
                <p:tags r:id="rId3"/>
              </p:custDataLst>
            </p:nvPr>
          </p:nvCxnSpPr>
          <p:spPr>
            <a:xfrm>
              <a:off x="3379733" y="4176507"/>
              <a:ext cx="5306516"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descr="db641f3d-655e-4566-a22a-98766ffd2fb4"/>
            <p:cNvCxnSpPr>
              <a:stCxn id="41" idx="3"/>
            </p:cNvCxnSpPr>
            <p:nvPr>
              <p:custDataLst>
                <p:tags r:id="rId4"/>
              </p:custDataLst>
            </p:nvPr>
          </p:nvCxnSpPr>
          <p:spPr>
            <a:xfrm>
              <a:off x="2868646" y="2158127"/>
              <a:ext cx="693161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7" name="Title" descr="7661db39-60bf-4646-8df8-28e4a7d2d7e9"/>
            <p:cNvSpPr/>
            <p:nvPr/>
          </p:nvSpPr>
          <p:spPr>
            <a:xfrm>
              <a:off x="660399" y="1130300"/>
              <a:ext cx="10858500" cy="608093"/>
            </a:xfrm>
            <a:prstGeom prst="rect">
              <a:avLst/>
            </a:prstGeom>
            <a:no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anchor="ctr" anchorCtr="0">
              <a:normAutofit/>
            </a:bodyPr>
            <a:lstStyle/>
            <a:p>
              <a:pPr algn="l"/>
              <a:r>
                <a:rPr lang="en-US" sz="2400" b="1" i="0" u="none">
                  <a:solidFill>
                    <a:srgbClr val="FFFFFF"/>
                  </a:solidFill>
                  <a:ea typeface="微软雅黑" panose="020B0503020204020204" charset="-122"/>
                </a:rPr>
                <a:t>说明论坛的主会场、议题及成果输出</a:t>
              </a:r>
              <a:endParaRPr lang="en-US" sz="2400" b="1" i="0" u="none">
                <a:solidFill>
                  <a:srgbClr val="FFFFFF"/>
                </a:solidFill>
                <a:ea typeface="微软雅黑" panose="020B0503020204020204" charset="-122"/>
              </a:endParaRPr>
            </a:p>
          </p:txBody>
        </p:sp>
        <p:grpSp>
          <p:nvGrpSpPr>
            <p:cNvPr id="45" name="组合 44" descr="d6b04e63-cdc4-485f-b781-a6de7bf41558"/>
            <p:cNvGrpSpPr/>
            <p:nvPr/>
          </p:nvGrpSpPr>
          <p:grpSpPr>
            <a:xfrm>
              <a:off x="666750" y="2008394"/>
              <a:ext cx="3513691" cy="1984962"/>
              <a:chOff x="666750" y="2008394"/>
              <a:chExt cx="3513691" cy="1984962"/>
            </a:xfrm>
          </p:grpSpPr>
          <p:sp>
            <p:nvSpPr>
              <p:cNvPr id="39" name="Bullet1" descr="63a985e9-225b-4530-ae46-40972af6aa8b"/>
              <p:cNvSpPr txBox="1"/>
              <p:nvPr>
                <p:custDataLst>
                  <p:tags r:id="rId5"/>
                </p:custDataLst>
              </p:nvPr>
            </p:nvSpPr>
            <p:spPr>
              <a:xfrm>
                <a:off x="666750" y="2428129"/>
                <a:ext cx="3513691" cy="657967"/>
              </a:xfrm>
              <a:prstGeom prst="rect">
                <a:avLst/>
              </a:prstGeom>
              <a:noFill/>
              <a:ln>
                <a:noFill/>
              </a:ln>
            </p:spPr>
            <p:txBody>
              <a:bodyPr wrap="square" lIns="91440" tIns="45720" rIns="91440" bIns="45720" anchor="t" anchorCtr="0">
                <a:normAutofit/>
              </a:bodyPr>
              <a:lstStyle>
                <a:defPPr>
                  <a:defRPr lang="en-US"/>
                </a:defPPr>
                <a:lvl1pPr marR="0" lvl="0" indent="0" defTabSz="913765" fontAlgn="auto">
                  <a:spcBef>
                    <a:spcPts val="0"/>
                  </a:spcBef>
                  <a:spcAft>
                    <a:spcPts val="0"/>
                  </a:spcAft>
                  <a:buClrTx/>
                  <a:buSzPct val="25000"/>
                  <a:buFontTx/>
                  <a:buNone/>
                  <a:defRPr kumimoji="0" b="1" i="0" u="none" strike="noStrike" cap="none" spc="0" normalizeH="0" baseline="0">
                    <a:ln>
                      <a:noFill/>
                    </a:ln>
                    <a:solidFill>
                      <a:schemeClr val="tx1"/>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lnSpc>
                    <a:spcPct val="120000"/>
                  </a:lnSpc>
                  <a:spcBef>
                    <a:spcPct val="0"/>
                  </a:spcBef>
                  <a:spcAft>
                    <a:spcPct val="0"/>
                  </a:spcAft>
                </a:pPr>
                <a:r>
                  <a:rPr lang="en-US" sz="1800" b="1" i="0" u="none">
                    <a:solidFill>
                      <a:srgbClr val="FFFFFF"/>
                    </a:solidFill>
                    <a:ea typeface="微软雅黑" panose="020B0503020204020204" charset="-122"/>
                  </a:rPr>
                  <a:t>双主会场</a:t>
                </a:r>
                <a:endParaRPr lang="en-US" sz="1800" b="1" i="0" u="none">
                  <a:solidFill>
                    <a:srgbClr val="FFFFFF"/>
                  </a:solidFill>
                  <a:ea typeface="微软雅黑" panose="020B0503020204020204" charset="-122"/>
                </a:endParaRPr>
              </a:p>
            </p:txBody>
          </p:sp>
          <p:sp>
            <p:nvSpPr>
              <p:cNvPr id="40" name="Text1" descr="972b2600-40fd-4367-ad4a-dd34bca43e29"/>
              <p:cNvSpPr txBox="1"/>
              <p:nvPr>
                <p:custDataLst>
                  <p:tags r:id="rId6"/>
                </p:custDataLst>
              </p:nvPr>
            </p:nvSpPr>
            <p:spPr>
              <a:xfrm>
                <a:off x="666750" y="3084652"/>
                <a:ext cx="3513691" cy="908704"/>
              </a:xfrm>
              <a:prstGeom prst="rect">
                <a:avLst/>
              </a:prstGeom>
              <a:noFill/>
              <a:ln>
                <a:noFill/>
              </a:ln>
            </p:spPr>
            <p:txBody>
              <a:bodyPr wrap="square" lIns="91440" tIns="45720" rIns="91440" bIns="45720" anchor="t" anchorCtr="0">
                <a:normAutofit/>
              </a:body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永久会址将在晋中、武夷山、黄山、张家口、圣彼得堡等节点城市中选定，为论坛提供固定的交流平台。</a:t>
                </a:r>
                <a:endParaRPr lang="en-US" sz="1200" b="0" i="0" u="none" strike="noStrike">
                  <a:solidFill>
                    <a:srgbClr val="FFFFFF"/>
                  </a:solidFill>
                  <a:ea typeface="微软雅黑" panose="020B0503020204020204" charset="-122"/>
                </a:endParaRPr>
              </a:p>
            </p:txBody>
          </p:sp>
          <p:sp>
            <p:nvSpPr>
              <p:cNvPr id="41" name="Number1" descr="cb5a9482-dd7b-48c3-b267-d0acb23dd1ab"/>
              <p:cNvSpPr txBox="1"/>
              <p:nvPr>
                <p:custDataLst>
                  <p:tags r:id="rId7"/>
                </p:custDataLst>
              </p:nvPr>
            </p:nvSpPr>
            <p:spPr>
              <a:xfrm>
                <a:off x="1965844" y="2008394"/>
                <a:ext cx="902802" cy="299465"/>
              </a:xfrm>
              <a:prstGeom prst="chevron">
                <a:avLst>
                  <a:gd name="adj" fmla="val 37840"/>
                </a:avLst>
              </a:prstGeom>
              <a:solidFill>
                <a:schemeClr val="bg1"/>
              </a:solidFill>
              <a:ln w="6350">
                <a:solidFill>
                  <a:schemeClr val="tx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chorCtr="0">
                <a:normAutofit/>
              </a:bodyPr>
              <a:lstStyle>
                <a:defPPr>
                  <a:defRPr lang="en-US"/>
                </a:defPPr>
                <a:lvl1pPr algn="ctr">
                  <a:defRPr sz="1000" b="1">
                    <a:solidFill>
                      <a:schemeClr val="accen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200" b="1" i="0" u="none">
                    <a:solidFill>
                      <a:srgbClr val="F6633E"/>
                    </a:solidFill>
                    <a:latin typeface="Arial" panose="020B0604020202020204"/>
                  </a:rPr>
                  <a:t>1</a:t>
                </a:r>
                <a:endParaRPr lang="en-US" sz="1200" b="1" i="0" u="none">
                  <a:solidFill>
                    <a:srgbClr val="F6633E"/>
                  </a:solidFill>
                  <a:latin typeface="Arial" panose="020B0604020202020204"/>
                </a:endParaRPr>
              </a:p>
            </p:txBody>
          </p:sp>
        </p:grpSp>
        <p:grpSp>
          <p:nvGrpSpPr>
            <p:cNvPr id="46" name="组合 45" descr="a8ef9746-64a1-450c-a1d6-2071045d2e7e"/>
            <p:cNvGrpSpPr/>
            <p:nvPr/>
          </p:nvGrpSpPr>
          <p:grpSpPr>
            <a:xfrm>
              <a:off x="4335980" y="2008394"/>
              <a:ext cx="3513691" cy="1984962"/>
              <a:chOff x="4335980" y="2008394"/>
              <a:chExt cx="3513691" cy="1984962"/>
            </a:xfrm>
          </p:grpSpPr>
          <p:sp>
            <p:nvSpPr>
              <p:cNvPr id="36" name="Bullet2" descr="b4a03a2d-2661-476e-9f2e-ccba69d31cc2"/>
              <p:cNvSpPr txBox="1"/>
              <p:nvPr>
                <p:custDataLst>
                  <p:tags r:id="rId8"/>
                </p:custDataLst>
              </p:nvPr>
            </p:nvSpPr>
            <p:spPr>
              <a:xfrm>
                <a:off x="4335980" y="2428129"/>
                <a:ext cx="3513691" cy="657967"/>
              </a:xfrm>
              <a:prstGeom prst="rect">
                <a:avLst/>
              </a:prstGeom>
              <a:noFill/>
              <a:ln>
                <a:noFill/>
              </a:ln>
            </p:spPr>
            <p:txBody>
              <a:bodyPr wrap="square" lIns="91440" tIns="45720" rIns="91440" bIns="45720" anchor="t" anchorCtr="0">
                <a:normAutofit/>
              </a:bodyPr>
              <a:lstStyle>
                <a:defPPr>
                  <a:defRPr lang="en-US"/>
                </a:defPPr>
                <a:lvl1pPr marR="0" lvl="0" indent="0" defTabSz="913765" fontAlgn="auto">
                  <a:spcBef>
                    <a:spcPts val="0"/>
                  </a:spcBef>
                  <a:spcAft>
                    <a:spcPts val="0"/>
                  </a:spcAft>
                  <a:buClrTx/>
                  <a:buSzPct val="25000"/>
                  <a:buFontTx/>
                  <a:buNone/>
                  <a:defRPr kumimoji="0" b="1" i="0" u="none" strike="noStrike" cap="none" spc="0" normalizeH="0" baseline="0">
                    <a:ln>
                      <a:noFill/>
                    </a:ln>
                    <a:solidFill>
                      <a:schemeClr val="tx1"/>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lnSpc>
                    <a:spcPct val="120000"/>
                  </a:lnSpc>
                  <a:spcBef>
                    <a:spcPct val="0"/>
                  </a:spcBef>
                  <a:spcAft>
                    <a:spcPct val="0"/>
                  </a:spcAft>
                </a:pPr>
                <a:r>
                  <a:rPr lang="en-US" sz="1800" b="1" i="0" u="none">
                    <a:solidFill>
                      <a:srgbClr val="FFFFFF"/>
                    </a:solidFill>
                    <a:ea typeface="微软雅黑" panose="020B0503020204020204" charset="-122"/>
                  </a:rPr>
                  <a:t>年度轮值会场</a:t>
                </a:r>
                <a:endParaRPr lang="en-US" sz="1800" b="1" i="0" u="none">
                  <a:solidFill>
                    <a:srgbClr val="FFFFFF"/>
                  </a:solidFill>
                  <a:ea typeface="微软雅黑" panose="020B0503020204020204" charset="-122"/>
                </a:endParaRPr>
              </a:p>
            </p:txBody>
          </p:sp>
          <p:sp>
            <p:nvSpPr>
              <p:cNvPr id="37" name="Text2" descr="7d698d8d-a788-4c04-8bea-00a9de5dd8dd"/>
              <p:cNvSpPr txBox="1"/>
              <p:nvPr>
                <p:custDataLst>
                  <p:tags r:id="rId9"/>
                </p:custDataLst>
              </p:nvPr>
            </p:nvSpPr>
            <p:spPr>
              <a:xfrm>
                <a:off x="4335980" y="3084652"/>
                <a:ext cx="3513691" cy="908704"/>
              </a:xfrm>
              <a:prstGeom prst="rect">
                <a:avLst/>
              </a:prstGeom>
              <a:noFill/>
              <a:ln>
                <a:noFill/>
              </a:ln>
            </p:spPr>
            <p:txBody>
              <a:bodyPr wrap="square" lIns="91440" tIns="45720" rIns="91440" bIns="45720" anchor="t" anchorCtr="0">
                <a:normAutofit/>
              </a:body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年度轮值会场包括昆明、南宁、汉口、圣彼得堡等城市，促进不同地区之间的交流与合作。</a:t>
                </a:r>
                <a:endParaRPr lang="en-US" sz="1200" b="0" i="0" u="none" strike="noStrike">
                  <a:solidFill>
                    <a:srgbClr val="FFFFFF"/>
                  </a:solidFill>
                  <a:ea typeface="微软雅黑" panose="020B0503020204020204" charset="-122"/>
                </a:endParaRPr>
              </a:p>
            </p:txBody>
          </p:sp>
          <p:sp>
            <p:nvSpPr>
              <p:cNvPr id="38" name="Number2" descr="33303b4d-75b8-43fb-9107-811eb522960e"/>
              <p:cNvSpPr txBox="1"/>
              <p:nvPr>
                <p:custDataLst>
                  <p:tags r:id="rId10"/>
                </p:custDataLst>
              </p:nvPr>
            </p:nvSpPr>
            <p:spPr>
              <a:xfrm>
                <a:off x="5638248" y="2008394"/>
                <a:ext cx="902802" cy="299465"/>
              </a:xfrm>
              <a:prstGeom prst="chevron">
                <a:avLst>
                  <a:gd name="adj" fmla="val 37840"/>
                </a:avLst>
              </a:prstGeom>
              <a:solidFill>
                <a:schemeClr val="bg1"/>
              </a:solidFill>
              <a:ln w="6350">
                <a:solidFill>
                  <a:schemeClr val="tx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chorCtr="0">
                <a:normAutofit/>
              </a:bodyPr>
              <a:lstStyle>
                <a:defPPr>
                  <a:defRPr lang="en-US"/>
                </a:defPPr>
                <a:lvl1pPr algn="ctr">
                  <a:defRPr sz="1000" b="1">
                    <a:solidFill>
                      <a:schemeClr val="accen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200" b="1" i="0" u="none">
                    <a:solidFill>
                      <a:srgbClr val="F6633E"/>
                    </a:solidFill>
                    <a:latin typeface="Arial" panose="020B0604020202020204"/>
                  </a:rPr>
                  <a:t>2</a:t>
                </a:r>
                <a:endParaRPr lang="en-US" sz="1200" b="1" i="0" u="none">
                  <a:solidFill>
                    <a:srgbClr val="F6633E"/>
                  </a:solidFill>
                  <a:latin typeface="Arial" panose="020B0604020202020204"/>
                </a:endParaRPr>
              </a:p>
            </p:txBody>
          </p:sp>
        </p:grpSp>
        <p:grpSp>
          <p:nvGrpSpPr>
            <p:cNvPr id="47" name="组合 46" descr="c7974719-d37e-466b-8727-f1591792a42c"/>
            <p:cNvGrpSpPr/>
            <p:nvPr/>
          </p:nvGrpSpPr>
          <p:grpSpPr>
            <a:xfrm>
              <a:off x="8005209" y="2008394"/>
              <a:ext cx="3513691" cy="1984962"/>
              <a:chOff x="8005209" y="2008394"/>
              <a:chExt cx="3513691" cy="1984962"/>
            </a:xfrm>
          </p:grpSpPr>
          <p:sp>
            <p:nvSpPr>
              <p:cNvPr id="33" name="Bullet3" descr="25b8f82b-dca0-4461-980e-c00d40026f51"/>
              <p:cNvSpPr txBox="1"/>
              <p:nvPr>
                <p:custDataLst>
                  <p:tags r:id="rId11"/>
                </p:custDataLst>
              </p:nvPr>
            </p:nvSpPr>
            <p:spPr>
              <a:xfrm>
                <a:off x="8005209" y="2428129"/>
                <a:ext cx="3513691" cy="657967"/>
              </a:xfrm>
              <a:prstGeom prst="rect">
                <a:avLst/>
              </a:prstGeom>
              <a:noFill/>
              <a:ln>
                <a:noFill/>
              </a:ln>
            </p:spPr>
            <p:txBody>
              <a:bodyPr wrap="square" lIns="91440" tIns="45720" rIns="91440" bIns="45720" anchor="t" anchorCtr="0">
                <a:normAutofit/>
              </a:bodyPr>
              <a:lstStyle>
                <a:defPPr>
                  <a:defRPr lang="en-US"/>
                </a:defPPr>
                <a:lvl1pPr marR="0" lvl="0" indent="0" defTabSz="913765" fontAlgn="auto">
                  <a:spcBef>
                    <a:spcPts val="0"/>
                  </a:spcBef>
                  <a:spcAft>
                    <a:spcPts val="0"/>
                  </a:spcAft>
                  <a:buClrTx/>
                  <a:buSzPct val="25000"/>
                  <a:buFontTx/>
                  <a:buNone/>
                  <a:defRPr kumimoji="0" b="1" i="0" u="none" strike="noStrike" cap="none" spc="0" normalizeH="0" baseline="0">
                    <a:ln>
                      <a:noFill/>
                    </a:ln>
                    <a:solidFill>
                      <a:schemeClr val="tx1"/>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lnSpc>
                    <a:spcPct val="120000"/>
                  </a:lnSpc>
                  <a:spcBef>
                    <a:spcPct val="0"/>
                  </a:spcBef>
                  <a:spcAft>
                    <a:spcPct val="0"/>
                  </a:spcAft>
                </a:pPr>
                <a:r>
                  <a:rPr lang="en-US" sz="1800" b="1" i="0" u="none">
                    <a:solidFill>
                      <a:srgbClr val="FFFFFF"/>
                    </a:solidFill>
                    <a:ea typeface="微软雅黑" panose="020B0503020204020204" charset="-122"/>
                  </a:rPr>
                  <a:t>南北茶道融合议题</a:t>
                </a:r>
                <a:endParaRPr lang="en-US" sz="1800" b="1" i="0" u="none">
                  <a:solidFill>
                    <a:srgbClr val="FFFFFF"/>
                  </a:solidFill>
                  <a:ea typeface="微软雅黑" panose="020B0503020204020204" charset="-122"/>
                </a:endParaRPr>
              </a:p>
            </p:txBody>
          </p:sp>
          <p:sp>
            <p:nvSpPr>
              <p:cNvPr id="34" name="Text3" descr="d5e650db-2fcc-4c79-b386-8b93282e4c92"/>
              <p:cNvSpPr txBox="1"/>
              <p:nvPr>
                <p:custDataLst>
                  <p:tags r:id="rId12"/>
                </p:custDataLst>
              </p:nvPr>
            </p:nvSpPr>
            <p:spPr>
              <a:xfrm>
                <a:off x="8005209" y="3084652"/>
                <a:ext cx="3513691" cy="908704"/>
              </a:xfrm>
              <a:prstGeom prst="rect">
                <a:avLst/>
              </a:prstGeom>
              <a:noFill/>
              <a:ln>
                <a:noFill/>
              </a:ln>
            </p:spPr>
            <p:txBody>
              <a:bodyPr wrap="square" lIns="91440" tIns="45720" rIns="91440" bIns="45720" anchor="t" anchorCtr="0">
                <a:normAutofit/>
              </a:body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探讨南北茶道文化融合发展战略，推动南北茶文化的交流与融合，提升中国茶文化的整体影响力。</a:t>
                </a:r>
                <a:endParaRPr lang="en-US" sz="1200" b="0" i="0" u="none" strike="noStrike">
                  <a:solidFill>
                    <a:srgbClr val="FFFFFF"/>
                  </a:solidFill>
                  <a:ea typeface="微软雅黑" panose="020B0503020204020204" charset="-122"/>
                </a:endParaRPr>
              </a:p>
            </p:txBody>
          </p:sp>
          <p:sp>
            <p:nvSpPr>
              <p:cNvPr id="35" name="Number3" descr="c0a49732-a4c3-4d1a-a2f1-796979f425d8"/>
              <p:cNvSpPr txBox="1"/>
              <p:nvPr>
                <p:custDataLst>
                  <p:tags r:id="rId13"/>
                </p:custDataLst>
              </p:nvPr>
            </p:nvSpPr>
            <p:spPr>
              <a:xfrm>
                <a:off x="9310653" y="2008394"/>
                <a:ext cx="902802" cy="299465"/>
              </a:xfrm>
              <a:prstGeom prst="chevron">
                <a:avLst>
                  <a:gd name="adj" fmla="val 37840"/>
                </a:avLst>
              </a:prstGeom>
              <a:solidFill>
                <a:schemeClr val="bg1"/>
              </a:solidFill>
              <a:ln w="6350">
                <a:solidFill>
                  <a:schemeClr val="tx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chorCtr="0">
                <a:normAutofit/>
              </a:bodyPr>
              <a:lstStyle>
                <a:defPPr>
                  <a:defRPr lang="en-US"/>
                </a:defPPr>
                <a:lvl1pPr algn="ctr">
                  <a:defRPr sz="1000" b="1">
                    <a:solidFill>
                      <a:schemeClr val="accen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200" b="1" i="0" u="none">
                    <a:solidFill>
                      <a:srgbClr val="F6633E"/>
                    </a:solidFill>
                    <a:latin typeface="Arial" panose="020B0604020202020204"/>
                  </a:rPr>
                  <a:t>3</a:t>
                </a:r>
                <a:endParaRPr lang="en-US" sz="1200" b="1" i="0" u="none">
                  <a:solidFill>
                    <a:srgbClr val="F6633E"/>
                  </a:solidFill>
                  <a:latin typeface="Arial" panose="020B0604020202020204"/>
                </a:endParaRPr>
              </a:p>
            </p:txBody>
          </p:sp>
        </p:grpSp>
        <p:grpSp>
          <p:nvGrpSpPr>
            <p:cNvPr id="48" name="组合 47" descr="2a10a9d3-5c28-46d0-a330-e823e7a52646"/>
            <p:cNvGrpSpPr/>
            <p:nvPr/>
          </p:nvGrpSpPr>
          <p:grpSpPr>
            <a:xfrm>
              <a:off x="6756400" y="4026774"/>
              <a:ext cx="4762500" cy="1984962"/>
              <a:chOff x="6756400" y="4026774"/>
              <a:chExt cx="4762500" cy="1984962"/>
            </a:xfrm>
          </p:grpSpPr>
          <p:sp>
            <p:nvSpPr>
              <p:cNvPr id="30" name="Bullet4" descr="3cb080ea-7a29-4d7c-8e4c-06310220d618"/>
              <p:cNvSpPr txBox="1"/>
              <p:nvPr>
                <p:custDataLst>
                  <p:tags r:id="rId14"/>
                </p:custDataLst>
              </p:nvPr>
            </p:nvSpPr>
            <p:spPr>
              <a:xfrm>
                <a:off x="6756400" y="4446509"/>
                <a:ext cx="4762500" cy="657967"/>
              </a:xfrm>
              <a:prstGeom prst="rect">
                <a:avLst/>
              </a:prstGeom>
              <a:noFill/>
              <a:ln>
                <a:noFill/>
              </a:ln>
            </p:spPr>
            <p:txBody>
              <a:bodyPr wrap="square" lIns="91440" tIns="45720" rIns="91440" bIns="45720" anchor="t" anchorCtr="0">
                <a:normAutofit/>
              </a:bodyPr>
              <a:lstStyle>
                <a:defPPr>
                  <a:defRPr lang="en-US"/>
                </a:defPPr>
                <a:lvl1pPr marR="0" lvl="0" indent="0" defTabSz="913765" fontAlgn="auto">
                  <a:spcBef>
                    <a:spcPts val="0"/>
                  </a:spcBef>
                  <a:spcAft>
                    <a:spcPts val="0"/>
                  </a:spcAft>
                  <a:buClrTx/>
                  <a:buSzPct val="25000"/>
                  <a:buFontTx/>
                  <a:buNone/>
                  <a:defRPr kumimoji="0" b="1" i="0" u="none" strike="noStrike" cap="none" spc="0" normalizeH="0" baseline="0">
                    <a:ln>
                      <a:noFill/>
                    </a:ln>
                    <a:solidFill>
                      <a:schemeClr val="tx1"/>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lnSpc>
                    <a:spcPct val="120000"/>
                  </a:lnSpc>
                  <a:spcBef>
                    <a:spcPct val="0"/>
                  </a:spcBef>
                  <a:spcAft>
                    <a:spcPct val="0"/>
                  </a:spcAft>
                </a:pPr>
                <a:r>
                  <a:rPr lang="en-US" sz="1800" b="1" i="0" u="none">
                    <a:solidFill>
                      <a:srgbClr val="FFFFFF"/>
                    </a:solidFill>
                    <a:ea typeface="微软雅黑" panose="020B0503020204020204" charset="-122"/>
                  </a:rPr>
                  <a:t>中俄茶叶经贸议题</a:t>
                </a:r>
                <a:endParaRPr lang="en-US" sz="1800" b="1" i="0" u="none">
                  <a:solidFill>
                    <a:srgbClr val="FFFFFF"/>
                  </a:solidFill>
                  <a:ea typeface="微软雅黑" panose="020B0503020204020204" charset="-122"/>
                </a:endParaRPr>
              </a:p>
            </p:txBody>
          </p:sp>
          <p:sp>
            <p:nvSpPr>
              <p:cNvPr id="31" name="Text4" descr="e70569e8-ba8f-4b10-a5e3-b7809cbaa1af"/>
              <p:cNvSpPr txBox="1"/>
              <p:nvPr>
                <p:custDataLst>
                  <p:tags r:id="rId15"/>
                </p:custDataLst>
              </p:nvPr>
            </p:nvSpPr>
            <p:spPr>
              <a:xfrm>
                <a:off x="6756400" y="5103032"/>
                <a:ext cx="4762500" cy="908704"/>
              </a:xfrm>
              <a:prstGeom prst="rect">
                <a:avLst/>
              </a:prstGeom>
              <a:noFill/>
              <a:ln>
                <a:noFill/>
              </a:ln>
            </p:spPr>
            <p:txBody>
              <a:bodyPr wrap="square" lIns="91440" tIns="45720" rIns="91440" bIns="45720" anchor="t" anchorCtr="0">
                <a:normAutofit/>
              </a:body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研究建设中俄茶叶文化经贸新通道，促进中俄茶叶贸易的发展。</a:t>
                </a:r>
                <a:endParaRPr lang="en-US" sz="1200" b="0" i="0" u="none" strike="noStrike">
                  <a:solidFill>
                    <a:srgbClr val="FFFFFF"/>
                  </a:solidFill>
                  <a:ea typeface="微软雅黑" panose="020B0503020204020204" charset="-122"/>
                </a:endParaRPr>
              </a:p>
            </p:txBody>
          </p:sp>
          <p:sp>
            <p:nvSpPr>
              <p:cNvPr id="32" name="Number4" descr="982ba4fa-0764-486a-a143-c10254addd2a"/>
              <p:cNvSpPr txBox="1"/>
              <p:nvPr>
                <p:custDataLst>
                  <p:tags r:id="rId16"/>
                </p:custDataLst>
              </p:nvPr>
            </p:nvSpPr>
            <p:spPr>
              <a:xfrm flipH="1">
                <a:off x="8686249" y="4026774"/>
                <a:ext cx="902802" cy="299465"/>
              </a:xfrm>
              <a:prstGeom prst="chevron">
                <a:avLst>
                  <a:gd name="adj" fmla="val 37840"/>
                </a:avLst>
              </a:prstGeom>
              <a:solidFill>
                <a:schemeClr val="bg1"/>
              </a:solidFill>
              <a:ln w="6350">
                <a:solidFill>
                  <a:schemeClr val="tx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chorCtr="0">
                <a:normAutofit/>
              </a:bodyPr>
              <a:lstStyle>
                <a:defPPr>
                  <a:defRPr lang="en-US"/>
                </a:defPPr>
                <a:lvl1pPr algn="ctr">
                  <a:defRPr sz="1000" b="1">
                    <a:solidFill>
                      <a:schemeClr val="accen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200" b="1" i="0" u="none">
                    <a:solidFill>
                      <a:srgbClr val="F6633E"/>
                    </a:solidFill>
                    <a:latin typeface="Arial" panose="020B0604020202020204"/>
                  </a:rPr>
                  <a:t>4</a:t>
                </a:r>
                <a:endParaRPr lang="en-US" sz="1200" b="1" i="0" u="none">
                  <a:solidFill>
                    <a:srgbClr val="F6633E"/>
                  </a:solidFill>
                  <a:latin typeface="Arial" panose="020B0604020202020204"/>
                </a:endParaRPr>
              </a:p>
            </p:txBody>
          </p:sp>
        </p:grpSp>
        <p:grpSp>
          <p:nvGrpSpPr>
            <p:cNvPr id="49" name="组合 48" descr="6316730a-dabb-467d-b8a7-8b427d5ad165"/>
            <p:cNvGrpSpPr/>
            <p:nvPr/>
          </p:nvGrpSpPr>
          <p:grpSpPr>
            <a:xfrm>
              <a:off x="660400" y="4026774"/>
              <a:ext cx="4762500" cy="1984962"/>
              <a:chOff x="660400" y="4026774"/>
              <a:chExt cx="4762500" cy="1984962"/>
            </a:xfrm>
          </p:grpSpPr>
          <p:sp>
            <p:nvSpPr>
              <p:cNvPr id="27" name="Bullet5" descr="64fc552d-72b6-4746-960e-4d2903703d83"/>
              <p:cNvSpPr txBox="1"/>
              <p:nvPr>
                <p:custDataLst>
                  <p:tags r:id="rId17"/>
                </p:custDataLst>
              </p:nvPr>
            </p:nvSpPr>
            <p:spPr>
              <a:xfrm>
                <a:off x="660400" y="4446509"/>
                <a:ext cx="4762500" cy="657967"/>
              </a:xfrm>
              <a:prstGeom prst="rect">
                <a:avLst/>
              </a:prstGeom>
              <a:noFill/>
              <a:ln>
                <a:noFill/>
              </a:ln>
            </p:spPr>
            <p:txBody>
              <a:bodyPr wrap="square" lIns="91440" tIns="45720" rIns="91440" bIns="45720" anchor="t" anchorCtr="0">
                <a:normAutofit/>
              </a:bodyPr>
              <a:lstStyle>
                <a:defPPr>
                  <a:defRPr lang="en-US"/>
                </a:defPPr>
                <a:lvl1pPr marR="0" lvl="0" indent="0" defTabSz="913765" fontAlgn="auto">
                  <a:spcBef>
                    <a:spcPts val="0"/>
                  </a:spcBef>
                  <a:spcAft>
                    <a:spcPts val="0"/>
                  </a:spcAft>
                  <a:buClrTx/>
                  <a:buSzPct val="25000"/>
                  <a:buFontTx/>
                  <a:buNone/>
                  <a:defRPr kumimoji="0" b="1" i="0" u="none" strike="noStrike" cap="none" spc="0" normalizeH="0" baseline="0">
                    <a:ln>
                      <a:noFill/>
                    </a:ln>
                    <a:solidFill>
                      <a:schemeClr val="tx1"/>
                    </a:solidFill>
                    <a:effectLst/>
                    <a:uLnTx/>
                    <a:uFillTx/>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lnSpc>
                    <a:spcPct val="120000"/>
                  </a:lnSpc>
                  <a:spcBef>
                    <a:spcPct val="0"/>
                  </a:spcBef>
                  <a:spcAft>
                    <a:spcPct val="0"/>
                  </a:spcAft>
                </a:pPr>
                <a:r>
                  <a:rPr lang="en-US" sz="1800" b="1" i="0" u="none">
                    <a:solidFill>
                      <a:srgbClr val="FFFFFF"/>
                    </a:solidFill>
                    <a:ea typeface="微软雅黑" panose="020B0503020204020204" charset="-122"/>
                  </a:rPr>
                  <a:t>成果输出</a:t>
                </a:r>
                <a:endParaRPr lang="en-US" sz="1800" b="1" i="0" u="none">
                  <a:solidFill>
                    <a:srgbClr val="FFFFFF"/>
                  </a:solidFill>
                  <a:ea typeface="微软雅黑" panose="020B0503020204020204" charset="-122"/>
                </a:endParaRPr>
              </a:p>
            </p:txBody>
          </p:sp>
          <p:sp>
            <p:nvSpPr>
              <p:cNvPr id="28" name="Text5" descr="5b550606-85a4-45b4-9761-c55c6d207fd0"/>
              <p:cNvSpPr txBox="1"/>
              <p:nvPr>
                <p:custDataLst>
                  <p:tags r:id="rId18"/>
                </p:custDataLst>
              </p:nvPr>
            </p:nvSpPr>
            <p:spPr>
              <a:xfrm>
                <a:off x="660400" y="5103032"/>
                <a:ext cx="4762500" cy="908704"/>
              </a:xfrm>
              <a:prstGeom prst="rect">
                <a:avLst/>
              </a:prstGeom>
              <a:noFill/>
              <a:ln>
                <a:noFill/>
              </a:ln>
            </p:spPr>
            <p:txBody>
              <a:bodyPr wrap="square" lIns="91440" tIns="45720" rIns="91440" bIns="45720" anchor="t" anchorCtr="0">
                <a:normAutofit/>
              </a:body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发布《欧亚文化带绿色产业协作宣言》，为沿线国家的绿色产业发展提供指导和支持。</a:t>
                </a:r>
                <a:endParaRPr lang="en-US" sz="1200" b="0" i="0" u="none" strike="noStrike">
                  <a:solidFill>
                    <a:srgbClr val="FFFFFF"/>
                  </a:solidFill>
                  <a:ea typeface="微软雅黑" panose="020B0503020204020204" charset="-122"/>
                </a:endParaRPr>
              </a:p>
            </p:txBody>
          </p:sp>
          <p:sp>
            <p:nvSpPr>
              <p:cNvPr id="29" name="Number5" descr="d413707b-19f7-439a-adef-0dfa5e0b9a10"/>
              <p:cNvSpPr txBox="1"/>
              <p:nvPr>
                <p:custDataLst>
                  <p:tags r:id="rId19"/>
                </p:custDataLst>
              </p:nvPr>
            </p:nvSpPr>
            <p:spPr>
              <a:xfrm flipH="1">
                <a:off x="2590249" y="4026774"/>
                <a:ext cx="902802" cy="299465"/>
              </a:xfrm>
              <a:prstGeom prst="chevron">
                <a:avLst>
                  <a:gd name="adj" fmla="val 37840"/>
                </a:avLst>
              </a:prstGeom>
              <a:solidFill>
                <a:schemeClr val="bg1"/>
              </a:solidFill>
              <a:ln w="6350">
                <a:solidFill>
                  <a:schemeClr val="tx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nchorCtr="0">
                <a:normAutofit/>
              </a:bodyPr>
              <a:lstStyle>
                <a:defPPr>
                  <a:defRPr lang="en-US"/>
                </a:defPPr>
                <a:lvl1pPr algn="ctr">
                  <a:defRPr sz="1000" b="1">
                    <a:solidFill>
                      <a:schemeClr val="accen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200" b="1" i="0" u="none">
                    <a:solidFill>
                      <a:srgbClr val="F6633E"/>
                    </a:solidFill>
                    <a:latin typeface="Arial" panose="020B0604020202020204"/>
                  </a:rPr>
                  <a:t>5</a:t>
                </a:r>
                <a:endParaRPr lang="en-US" sz="1200" b="1" i="0" u="none">
                  <a:solidFill>
                    <a:srgbClr val="F6633E"/>
                  </a:solidFill>
                  <a:latin typeface="Arial" panose="020B0604020202020204"/>
                </a:endParaRPr>
              </a:p>
            </p:txBody>
          </p:sp>
        </p:grpSp>
      </p:gr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诗画非遗看中国</a:t>
            </a:r>
            <a:br>
              <a:rPr lang="en-US" sz="28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Наследие</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неформальной</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культуры</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Китая</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в</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образе</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стихов</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и</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живописи</a:t>
            </a:r>
            <a:endParaRPr lang="en-US" sz="2000" b="1" i="0" u="none">
              <a:solidFill>
                <a:srgbClr val="FFFFFF"/>
              </a:solidFill>
              <a:ea typeface="微软雅黑" panose="020B0503020204020204" charset="-122"/>
            </a:endParaRPr>
          </a:p>
        </p:txBody>
      </p:sp>
      <p:grpSp>
        <p:nvGrpSpPr>
          <p:cNvPr id="3" name="0fb5c3a4-a043-425e-9236-91604fc75c7a.source.5.zh-Hans.pptx" descr="3df8f517-10e3-48e4-8f5c-74db36bb55a5"/>
          <p:cNvGrpSpPr/>
          <p:nvPr/>
        </p:nvGrpSpPr>
        <p:grpSpPr>
          <a:xfrm>
            <a:off x="710266" y="1130299"/>
            <a:ext cx="10808634" cy="5003801"/>
            <a:chOff x="710266" y="1130299"/>
            <a:chExt cx="10808634" cy="5003801"/>
          </a:xfrm>
        </p:grpSpPr>
        <p:sp>
          <p:nvSpPr>
            <p:cNvPr id="5" name="PictureMisc1" descr="7325f67c-7fad-4750-8c89-9d5b03262a0d"/>
            <p:cNvSpPr/>
            <p:nvPr/>
          </p:nvSpPr>
          <p:spPr>
            <a:xfrm>
              <a:off x="8447314" y="1130300"/>
              <a:ext cx="3071586" cy="5003800"/>
            </a:xfrm>
            <a:prstGeom prst="round2SameRect">
              <a:avLst>
                <a:gd name="adj1" fmla="val 4381"/>
                <a:gd name="adj2" fmla="val 0"/>
              </a:avLst>
            </a:prstGeom>
            <a:blipFill rotWithShape="1">
              <a:blip r:embed="rId1"/>
              <a:stretch>
                <a:fillRect l="-92926" r="-9216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p>
          </p:txBody>
        </p:sp>
        <p:sp>
          <p:nvSpPr>
            <p:cNvPr id="42" name="Title" descr="4b01acc0-25b2-414a-9122-b98509d9d2f4"/>
            <p:cNvSpPr/>
            <p:nvPr/>
          </p:nvSpPr>
          <p:spPr>
            <a:xfrm>
              <a:off x="8512401" y="4552042"/>
              <a:ext cx="2941412" cy="1515383"/>
            </a:xfrm>
            <a:prstGeom prst="roundRect">
              <a:avLst>
                <a:gd name="adj" fmla="val 5882"/>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2400" b="1" i="0" u="none">
                  <a:solidFill>
                    <a:srgbClr val="FFFFFF"/>
                  </a:solidFill>
                  <a:ea typeface="微软雅黑" panose="020B0503020204020204" charset="-122"/>
                </a:rPr>
                <a:t>介绍活动的载体、内容及数字藏品发行扩展</a:t>
              </a:r>
              <a:endParaRPr lang="en-US" sz="2400" b="1" i="0" u="none">
                <a:solidFill>
                  <a:srgbClr val="FFFFFF"/>
                </a:solidFill>
                <a:ea typeface="微软雅黑" panose="020B0503020204020204" charset="-122"/>
              </a:endParaRPr>
            </a:p>
          </p:txBody>
        </p:sp>
        <p:grpSp>
          <p:nvGrpSpPr>
            <p:cNvPr id="164" name="组合 163" descr="f53eecc6-d693-402d-9b2c-9f56f18a60fa"/>
            <p:cNvGrpSpPr/>
            <p:nvPr/>
          </p:nvGrpSpPr>
          <p:grpSpPr>
            <a:xfrm>
              <a:off x="710266" y="1130299"/>
              <a:ext cx="3536780" cy="1602011"/>
              <a:chOff x="710266" y="1130299"/>
              <a:chExt cx="3536780" cy="1602011"/>
            </a:xfrm>
          </p:grpSpPr>
          <p:sp>
            <p:nvSpPr>
              <p:cNvPr id="109" name="ComponentBackground1" descr="c26a350f-51ab-41c1-9f60-a0b7cc84a657"/>
              <p:cNvSpPr/>
              <p:nvPr/>
            </p:nvSpPr>
            <p:spPr>
              <a:xfrm>
                <a:off x="929203" y="1130299"/>
                <a:ext cx="3317843" cy="1602011"/>
              </a:xfrm>
              <a:prstGeom prst="roundRect">
                <a:avLst>
                  <a:gd name="adj" fmla="val 6100"/>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sp>
            <p:nvSpPr>
              <p:cNvPr id="111" name="Text1" descr="b608e9c5-06bc-44af-bfed-c6f02a924081"/>
              <p:cNvSpPr txBox="1"/>
              <p:nvPr/>
            </p:nvSpPr>
            <p:spPr>
              <a:xfrm>
                <a:off x="1273751" y="1591252"/>
                <a:ext cx="2898200" cy="1076653"/>
              </a:xfrm>
              <a:prstGeom prst="rect">
                <a:avLst/>
              </a:prstGeom>
              <a:noFill/>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以20辆“茶道非遗大篷车（房车）”为巡游载体，沿着万里茶道沿线城市进行展示和演出。</a:t>
                </a:r>
                <a:endParaRPr lang="en-US" sz="1200" b="0" i="0" u="none">
                  <a:solidFill>
                    <a:srgbClr val="FFFFFF"/>
                  </a:solidFill>
                  <a:ea typeface="微软雅黑" panose="020B0503020204020204" charset="-122"/>
                </a:endParaRPr>
              </a:p>
            </p:txBody>
          </p:sp>
          <p:sp>
            <p:nvSpPr>
              <p:cNvPr id="112" name="Bullet1" descr="ff3a5d3e-ca37-4b44-babd-64cb1354e1cc"/>
              <p:cNvSpPr txBox="1"/>
              <p:nvPr/>
            </p:nvSpPr>
            <p:spPr>
              <a:xfrm>
                <a:off x="1273751" y="1177439"/>
                <a:ext cx="2898200" cy="408214"/>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strike="noStrike">
                    <a:solidFill>
                      <a:srgbClr val="FFFFFF"/>
                    </a:solidFill>
                    <a:ea typeface="微软雅黑" panose="020B0503020204020204" charset="-122"/>
                  </a:rPr>
                  <a:t>活动载体</a:t>
                </a:r>
                <a:endParaRPr lang="en-US" sz="1800" b="1" i="0" u="none" strike="noStrike">
                  <a:solidFill>
                    <a:srgbClr val="FFFFFF"/>
                  </a:solidFill>
                  <a:ea typeface="微软雅黑" panose="020B0503020204020204" charset="-122"/>
                </a:endParaRPr>
              </a:p>
            </p:txBody>
          </p:sp>
          <p:sp>
            <p:nvSpPr>
              <p:cNvPr id="108" name="Number1" descr="f42712a4-90ea-4fa2-9343-ef47640989a0"/>
              <p:cNvSpPr/>
              <p:nvPr/>
            </p:nvSpPr>
            <p:spPr>
              <a:xfrm>
                <a:off x="710266" y="1181249"/>
                <a:ext cx="442504" cy="44250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1800" b="0" i="0" u="none">
                    <a:solidFill>
                      <a:srgbClr val="FFFFFF"/>
                    </a:solidFill>
                    <a:latin typeface="Arial" panose="020B0604020202020204"/>
                  </a:rPr>
                  <a:t>1</a:t>
                </a:r>
                <a:endParaRPr lang="en-US" sz="1800" b="0" i="0" u="none">
                  <a:solidFill>
                    <a:srgbClr val="FFFFFF"/>
                  </a:solidFill>
                  <a:latin typeface="Arial" panose="020B0604020202020204"/>
                </a:endParaRPr>
              </a:p>
            </p:txBody>
          </p:sp>
        </p:grpSp>
        <p:grpSp>
          <p:nvGrpSpPr>
            <p:cNvPr id="165" name="组合 164" descr="aa70812f-b99b-45d6-95f4-bbae7d326ae0"/>
            <p:cNvGrpSpPr/>
            <p:nvPr/>
          </p:nvGrpSpPr>
          <p:grpSpPr>
            <a:xfrm>
              <a:off x="4571974" y="1130299"/>
              <a:ext cx="3536780" cy="1602011"/>
              <a:chOff x="4571974" y="1130299"/>
              <a:chExt cx="3536780" cy="1602011"/>
            </a:xfrm>
          </p:grpSpPr>
          <p:sp>
            <p:nvSpPr>
              <p:cNvPr id="116" name="ComponentBackground2" descr="7925cb01-0748-4ab3-864b-bf4fe64efce7"/>
              <p:cNvSpPr/>
              <p:nvPr/>
            </p:nvSpPr>
            <p:spPr>
              <a:xfrm>
                <a:off x="4790911" y="1130299"/>
                <a:ext cx="3317843" cy="1602011"/>
              </a:xfrm>
              <a:prstGeom prst="roundRect">
                <a:avLst>
                  <a:gd name="adj" fmla="val 6100"/>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sp>
            <p:nvSpPr>
              <p:cNvPr id="118" name="Text2" descr="ff8874be-86cf-4165-8f59-c0db85fbf7da"/>
              <p:cNvSpPr txBox="1"/>
              <p:nvPr/>
            </p:nvSpPr>
            <p:spPr>
              <a:xfrm>
                <a:off x="5135459" y="1591252"/>
                <a:ext cx="2898200" cy="1076653"/>
              </a:xfrm>
              <a:prstGeom prst="rect">
                <a:avLst/>
              </a:prstGeom>
              <a:noFill/>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《万里茶道》在武汉首演、《茶马古道》在云南首演、《海上茶道》在广西北海或钦州进行光影秀首演，展现茶道文化的艺术魅力。</a:t>
                </a:r>
                <a:endParaRPr lang="en-US" sz="1200" b="0" i="0" u="none">
                  <a:solidFill>
                    <a:srgbClr val="FFFFFF"/>
                  </a:solidFill>
                  <a:ea typeface="微软雅黑" panose="020B0503020204020204" charset="-122"/>
                </a:endParaRPr>
              </a:p>
            </p:txBody>
          </p:sp>
          <p:sp>
            <p:nvSpPr>
              <p:cNvPr id="119" name="Bullet2" descr="70fc44e5-b470-406a-b1f1-5ce5b652f0d5"/>
              <p:cNvSpPr txBox="1"/>
              <p:nvPr/>
            </p:nvSpPr>
            <p:spPr>
              <a:xfrm>
                <a:off x="5135459" y="1177439"/>
                <a:ext cx="2898200" cy="408214"/>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strike="noStrike">
                    <a:solidFill>
                      <a:srgbClr val="FFFFFF"/>
                    </a:solidFill>
                    <a:ea typeface="微软雅黑" panose="020B0503020204020204" charset="-122"/>
                  </a:rPr>
                  <a:t>实景歌舞剧首演</a:t>
                </a:r>
                <a:endParaRPr lang="en-US" sz="1800" b="1" i="0" u="none" strike="noStrike">
                  <a:solidFill>
                    <a:srgbClr val="FFFFFF"/>
                  </a:solidFill>
                  <a:ea typeface="微软雅黑" panose="020B0503020204020204" charset="-122"/>
                </a:endParaRPr>
              </a:p>
            </p:txBody>
          </p:sp>
          <p:sp>
            <p:nvSpPr>
              <p:cNvPr id="115" name="Number2" descr="2757c5e1-a0d5-4dff-a90b-422e1802b7cc"/>
              <p:cNvSpPr/>
              <p:nvPr/>
            </p:nvSpPr>
            <p:spPr>
              <a:xfrm>
                <a:off x="4571974" y="1181249"/>
                <a:ext cx="442504" cy="44250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1800" b="0" i="0" u="none">
                    <a:solidFill>
                      <a:srgbClr val="FFFFFF"/>
                    </a:solidFill>
                    <a:latin typeface="Arial" panose="020B0604020202020204"/>
                  </a:rPr>
                  <a:t>2</a:t>
                </a:r>
                <a:endParaRPr lang="en-US" sz="1800" b="0" i="0" u="none">
                  <a:solidFill>
                    <a:srgbClr val="FFFFFF"/>
                  </a:solidFill>
                  <a:latin typeface="Arial" panose="020B0604020202020204"/>
                </a:endParaRPr>
              </a:p>
            </p:txBody>
          </p:sp>
        </p:grpSp>
        <p:grpSp>
          <p:nvGrpSpPr>
            <p:cNvPr id="166" name="组合 165" descr="091e5b6b-c152-4a43-b16f-af2eeea3abde"/>
            <p:cNvGrpSpPr/>
            <p:nvPr/>
          </p:nvGrpSpPr>
          <p:grpSpPr>
            <a:xfrm>
              <a:off x="710266" y="2831194"/>
              <a:ext cx="3536780" cy="1602011"/>
              <a:chOff x="710266" y="2397384"/>
              <a:chExt cx="3536780" cy="1602011"/>
            </a:xfrm>
          </p:grpSpPr>
          <p:sp>
            <p:nvSpPr>
              <p:cNvPr id="123" name="ComponentBackground3" descr="2c29fb73-214c-4922-91a3-23bbfb951d41"/>
              <p:cNvSpPr/>
              <p:nvPr/>
            </p:nvSpPr>
            <p:spPr>
              <a:xfrm>
                <a:off x="929203" y="2397384"/>
                <a:ext cx="3317843" cy="1602011"/>
              </a:xfrm>
              <a:prstGeom prst="roundRect">
                <a:avLst>
                  <a:gd name="adj" fmla="val 6100"/>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sp>
            <p:nvSpPr>
              <p:cNvPr id="125" name="Text3" descr="1376fdcc-be92-45ae-82c3-e23e06fa093b"/>
              <p:cNvSpPr txBox="1"/>
              <p:nvPr/>
            </p:nvSpPr>
            <p:spPr>
              <a:xfrm>
                <a:off x="1273751" y="2858337"/>
                <a:ext cx="2898200" cy="1076653"/>
              </a:xfrm>
              <a:prstGeom prst="rect">
                <a:avLst/>
              </a:prstGeom>
              <a:noFill/>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发行《万里茶道地图》《茶马古道地图》、《海上茶道珍品NFT》等数字藏品，拓宽茶道文化的传播渠道。</a:t>
                </a:r>
                <a:endParaRPr lang="en-US" sz="1200" b="0" i="0" u="none">
                  <a:solidFill>
                    <a:srgbClr val="FFFFFF"/>
                  </a:solidFill>
                  <a:ea typeface="微软雅黑" panose="020B0503020204020204" charset="-122"/>
                </a:endParaRPr>
              </a:p>
            </p:txBody>
          </p:sp>
          <p:sp>
            <p:nvSpPr>
              <p:cNvPr id="126" name="Bullet3" descr="3671d3ce-5c45-4f82-80eb-489812c495f3"/>
              <p:cNvSpPr txBox="1"/>
              <p:nvPr/>
            </p:nvSpPr>
            <p:spPr>
              <a:xfrm>
                <a:off x="1273751" y="2444524"/>
                <a:ext cx="2898200" cy="408214"/>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strike="noStrike">
                    <a:solidFill>
                      <a:srgbClr val="FFFFFF"/>
                    </a:solidFill>
                    <a:ea typeface="微软雅黑" panose="020B0503020204020204" charset="-122"/>
                  </a:rPr>
                  <a:t>数字藏品发行</a:t>
                </a:r>
                <a:endParaRPr lang="en-US" sz="1800" b="1" i="0" u="none" strike="noStrike">
                  <a:solidFill>
                    <a:srgbClr val="FFFFFF"/>
                  </a:solidFill>
                  <a:ea typeface="微软雅黑" panose="020B0503020204020204" charset="-122"/>
                </a:endParaRPr>
              </a:p>
            </p:txBody>
          </p:sp>
          <p:sp>
            <p:nvSpPr>
              <p:cNvPr id="122" name="Number3" descr="d65a8cc2-3a36-4d8d-be24-60960654e5ff"/>
              <p:cNvSpPr/>
              <p:nvPr/>
            </p:nvSpPr>
            <p:spPr>
              <a:xfrm>
                <a:off x="710266" y="2448334"/>
                <a:ext cx="442504" cy="44250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1800" b="0" i="0" u="none">
                    <a:solidFill>
                      <a:srgbClr val="FFFFFF"/>
                    </a:solidFill>
                    <a:latin typeface="Arial" panose="020B0604020202020204"/>
                  </a:rPr>
                  <a:t>3</a:t>
                </a:r>
                <a:endParaRPr lang="en-US" sz="1800" b="0" i="0" u="none">
                  <a:solidFill>
                    <a:srgbClr val="FFFFFF"/>
                  </a:solidFill>
                  <a:latin typeface="Arial" panose="020B0604020202020204"/>
                </a:endParaRPr>
              </a:p>
            </p:txBody>
          </p:sp>
        </p:grpSp>
        <p:grpSp>
          <p:nvGrpSpPr>
            <p:cNvPr id="167" name="组合 166" descr="25f2afe7-044b-495e-8344-b98d96537a76"/>
            <p:cNvGrpSpPr/>
            <p:nvPr/>
          </p:nvGrpSpPr>
          <p:grpSpPr>
            <a:xfrm>
              <a:off x="4571974" y="2831194"/>
              <a:ext cx="3536780" cy="1602011"/>
              <a:chOff x="4571974" y="2397384"/>
              <a:chExt cx="3536780" cy="1602011"/>
            </a:xfrm>
          </p:grpSpPr>
          <p:sp>
            <p:nvSpPr>
              <p:cNvPr id="130" name="ComponentBackground4" descr="f23d5298-0ff2-474a-a4f0-eb15e5961200"/>
              <p:cNvSpPr/>
              <p:nvPr/>
            </p:nvSpPr>
            <p:spPr>
              <a:xfrm>
                <a:off x="4790911" y="2397384"/>
                <a:ext cx="3317843" cy="1602011"/>
              </a:xfrm>
              <a:prstGeom prst="roundRect">
                <a:avLst>
                  <a:gd name="adj" fmla="val 6100"/>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sp>
            <p:nvSpPr>
              <p:cNvPr id="132" name="Text4" descr="7713cf7f-791b-4230-91c4-0d8b38281f78"/>
              <p:cNvSpPr txBox="1"/>
              <p:nvPr/>
            </p:nvSpPr>
            <p:spPr>
              <a:xfrm>
                <a:off x="5135459" y="2858337"/>
                <a:ext cx="2898200" cy="1076653"/>
              </a:xfrm>
              <a:prstGeom prst="rect">
                <a:avLst/>
              </a:prstGeom>
              <a:noFill/>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邀请世界诗歌文化节组委会、中国诗酒文化协会参与活动，邀请莫言（文学）、叶锦添（视觉）领衔创作《茶道长卷》数字藏品，提升活动的文化内涵。</a:t>
                </a:r>
                <a:endParaRPr lang="en-US" sz="1200" b="0" i="0" u="none">
                  <a:solidFill>
                    <a:srgbClr val="FFFFFF"/>
                  </a:solidFill>
                  <a:ea typeface="微软雅黑" panose="020B0503020204020204" charset="-122"/>
                </a:endParaRPr>
              </a:p>
            </p:txBody>
          </p:sp>
          <p:sp>
            <p:nvSpPr>
              <p:cNvPr id="133" name="Bullet4" descr="e7f911bd-23c5-4c4e-8cbe-a9472447112b"/>
              <p:cNvSpPr txBox="1"/>
              <p:nvPr/>
            </p:nvSpPr>
            <p:spPr>
              <a:xfrm>
                <a:off x="5135459" y="2444524"/>
                <a:ext cx="2898200" cy="408214"/>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strike="noStrike">
                    <a:solidFill>
                      <a:srgbClr val="FFFFFF"/>
                    </a:solidFill>
                    <a:ea typeface="微软雅黑" panose="020B0503020204020204" charset="-122"/>
                  </a:rPr>
                  <a:t>诗画摄影创作</a:t>
                </a:r>
                <a:endParaRPr lang="en-US" sz="1800" b="1" i="0" u="none" strike="noStrike">
                  <a:solidFill>
                    <a:srgbClr val="FFFFFF"/>
                  </a:solidFill>
                  <a:ea typeface="微软雅黑" panose="020B0503020204020204" charset="-122"/>
                </a:endParaRPr>
              </a:p>
            </p:txBody>
          </p:sp>
          <p:sp>
            <p:nvSpPr>
              <p:cNvPr id="129" name="Number4" descr="8cf367ef-c77e-4eec-ab7a-2a847bfd6ef5"/>
              <p:cNvSpPr/>
              <p:nvPr/>
            </p:nvSpPr>
            <p:spPr>
              <a:xfrm>
                <a:off x="4571974" y="2448334"/>
                <a:ext cx="442504" cy="44250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1800" b="0" i="0" u="none">
                    <a:solidFill>
                      <a:srgbClr val="FFFFFF"/>
                    </a:solidFill>
                    <a:latin typeface="Arial" panose="020B0604020202020204"/>
                  </a:rPr>
                  <a:t>4</a:t>
                </a:r>
                <a:endParaRPr lang="en-US" sz="1800" b="0" i="0" u="none">
                  <a:solidFill>
                    <a:srgbClr val="FFFFFF"/>
                  </a:solidFill>
                  <a:latin typeface="Arial" panose="020B0604020202020204"/>
                </a:endParaRPr>
              </a:p>
            </p:txBody>
          </p:sp>
        </p:grpSp>
        <p:grpSp>
          <p:nvGrpSpPr>
            <p:cNvPr id="168" name="组合 167" descr="d2db7398-4d69-4064-97d7-2b0b16e88708"/>
            <p:cNvGrpSpPr/>
            <p:nvPr/>
          </p:nvGrpSpPr>
          <p:grpSpPr>
            <a:xfrm>
              <a:off x="710266" y="4532089"/>
              <a:ext cx="7398488" cy="1602011"/>
              <a:chOff x="710266" y="3664469"/>
              <a:chExt cx="7398488" cy="1602011"/>
            </a:xfrm>
          </p:grpSpPr>
          <p:sp>
            <p:nvSpPr>
              <p:cNvPr id="137" name="ComponentBackground5" descr="7c158d9d-9a4a-492f-8c88-992f1229b12f"/>
              <p:cNvSpPr/>
              <p:nvPr/>
            </p:nvSpPr>
            <p:spPr>
              <a:xfrm>
                <a:off x="929203" y="3664469"/>
                <a:ext cx="7179551" cy="1602011"/>
              </a:xfrm>
              <a:prstGeom prst="roundRect">
                <a:avLst>
                  <a:gd name="adj" fmla="val 6100"/>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sp>
            <p:nvSpPr>
              <p:cNvPr id="139" name="Text5" descr="1e2e96ed-bb81-4475-aeb1-45178c3402d0"/>
              <p:cNvSpPr txBox="1"/>
              <p:nvPr/>
            </p:nvSpPr>
            <p:spPr>
              <a:xfrm>
                <a:off x="1273751" y="4148572"/>
                <a:ext cx="6759908" cy="1076653"/>
              </a:xfrm>
              <a:prstGeom prst="rect">
                <a:avLst/>
              </a:prstGeom>
              <a:noFill/>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中俄哈蒙四国联合排演《茶道万里传友谊》实景歌舞剧，在张家口大境门、晋中万里茶道博物馆等地首演，促进不同国家之间的文化交流。</a:t>
                </a:r>
                <a:endParaRPr lang="en-US" sz="1200" b="0" i="0" u="none">
                  <a:solidFill>
                    <a:srgbClr val="FFFFFF"/>
                  </a:solidFill>
                  <a:ea typeface="微软雅黑" panose="020B0503020204020204" charset="-122"/>
                </a:endParaRPr>
              </a:p>
            </p:txBody>
          </p:sp>
          <p:sp>
            <p:nvSpPr>
              <p:cNvPr id="140" name="Bullet5" descr="54953b43-5e26-47b2-ac1a-63142bdd6a5f"/>
              <p:cNvSpPr txBox="1"/>
              <p:nvPr/>
            </p:nvSpPr>
            <p:spPr>
              <a:xfrm>
                <a:off x="1273751" y="3734759"/>
                <a:ext cx="6759908" cy="408214"/>
              </a:xfrm>
              <a:prstGeom prst="rect">
                <a:avLst/>
              </a:prstGeom>
              <a:noFill/>
            </p:spPr>
            <p:txBody>
              <a:bodyPr wrap="square" rtlCol="0"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strike="noStrike">
                    <a:solidFill>
                      <a:srgbClr val="FFFFFF"/>
                    </a:solidFill>
                    <a:ea typeface="微软雅黑" panose="020B0503020204020204" charset="-122"/>
                  </a:rPr>
                  <a:t>非遗剧场</a:t>
                </a:r>
                <a:endParaRPr lang="en-US" sz="1800" b="1" i="0" u="none" strike="noStrike">
                  <a:solidFill>
                    <a:srgbClr val="FFFFFF"/>
                  </a:solidFill>
                  <a:ea typeface="微软雅黑" panose="020B0503020204020204" charset="-122"/>
                </a:endParaRPr>
              </a:p>
            </p:txBody>
          </p:sp>
          <p:sp>
            <p:nvSpPr>
              <p:cNvPr id="136" name="Number5" descr="4ee09108-444f-4268-b116-8a441789a4ea"/>
              <p:cNvSpPr/>
              <p:nvPr/>
            </p:nvSpPr>
            <p:spPr>
              <a:xfrm>
                <a:off x="710266" y="3715419"/>
                <a:ext cx="442504" cy="44250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1800" b="0" i="0" u="none">
                    <a:solidFill>
                      <a:srgbClr val="FFFFFF"/>
                    </a:solidFill>
                    <a:latin typeface="Arial" panose="020B0604020202020204"/>
                  </a:rPr>
                  <a:t>5</a:t>
                </a:r>
                <a:endParaRPr lang="en-US" sz="1800" b="0" i="0" u="none">
                  <a:solidFill>
                    <a:srgbClr val="FFFFFF"/>
                  </a:solidFill>
                  <a:latin typeface="Arial" panose="020B0604020202020204"/>
                </a:endParaRPr>
              </a:p>
            </p:txBody>
          </p:sp>
        </p:gr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256665" y="128270"/>
            <a:ext cx="10262235" cy="899795"/>
          </a:xfrm>
        </p:spPr>
        <p:txBody>
          <a:bodyPr/>
          <a:p>
            <a:r>
              <a:rPr lang="zh-CN" altLang="en-US" sz="4000" spc="300">
                <a:ln w="22225">
                  <a:solidFill>
                    <a:schemeClr val="accent2"/>
                  </a:solidFill>
                  <a:prstDash val="solid"/>
                </a:ln>
                <a:solidFill>
                  <a:schemeClr val="accent2">
                    <a:lumMod val="40000"/>
                    <a:lumOff val="60000"/>
                  </a:schemeClr>
                </a:solidFill>
                <a:effectLst/>
                <a:uFillTx/>
                <a:latin typeface="华文行楷" panose="02010800040101010101" charset="-122"/>
                <a:ea typeface="华文行楷" panose="02010800040101010101" charset="-122"/>
                <a:cs typeface="华文行楷" panose="02010800040101010101" charset="-122"/>
                <a:sym typeface="+mn-ea"/>
              </a:rPr>
              <a:t>重振欧亚世纪动脉</a:t>
            </a:r>
            <a:r>
              <a:rPr lang="en-US" altLang="zh-CN" sz="4000" spc="300">
                <a:ln w="22225">
                  <a:solidFill>
                    <a:schemeClr val="accent2"/>
                  </a:solidFill>
                  <a:prstDash val="solid"/>
                </a:ln>
                <a:solidFill>
                  <a:schemeClr val="accent2">
                    <a:lumMod val="40000"/>
                    <a:lumOff val="60000"/>
                  </a:schemeClr>
                </a:solidFill>
                <a:effectLst/>
                <a:uFillTx/>
                <a:latin typeface="华文行楷" panose="02010800040101010101" charset="-122"/>
                <a:ea typeface="华文行楷" panose="02010800040101010101" charset="-122"/>
                <a:cs typeface="华文行楷" panose="02010800040101010101" charset="-122"/>
                <a:sym typeface="+mn-ea"/>
              </a:rPr>
              <a:t> </a:t>
            </a:r>
            <a:r>
              <a:rPr lang="zh-CN" altLang="en-US" sz="4000" spc="300">
                <a:ln w="22225">
                  <a:solidFill>
                    <a:schemeClr val="accent2"/>
                  </a:solidFill>
                  <a:prstDash val="solid"/>
                </a:ln>
                <a:solidFill>
                  <a:schemeClr val="accent2">
                    <a:lumMod val="40000"/>
                    <a:lumOff val="60000"/>
                  </a:schemeClr>
                </a:solidFill>
                <a:effectLst/>
                <a:uFillTx/>
                <a:latin typeface="华文行楷" panose="02010800040101010101" charset="-122"/>
                <a:ea typeface="华文行楷" panose="02010800040101010101" charset="-122"/>
                <a:cs typeface="华文行楷" panose="02010800040101010101" charset="-122"/>
                <a:sym typeface="+mn-ea"/>
              </a:rPr>
              <a:t>共织万里茶道文明纽带</a:t>
            </a:r>
            <a:endParaRPr lang="zh-CN" altLang="en-US" sz="4000" spc="300">
              <a:ln w="22225">
                <a:solidFill>
                  <a:schemeClr val="accent2"/>
                </a:solidFill>
                <a:prstDash val="solid"/>
              </a:ln>
              <a:solidFill>
                <a:schemeClr val="accent2">
                  <a:lumMod val="40000"/>
                  <a:lumOff val="60000"/>
                </a:schemeClr>
              </a:solidFill>
              <a:effectLst/>
              <a:uFillTx/>
              <a:latin typeface="华文行楷" panose="02010800040101010101" charset="-122"/>
              <a:ea typeface="华文行楷" panose="02010800040101010101" charset="-122"/>
              <a:cs typeface="华文行楷" panose="02010800040101010101" charset="-122"/>
              <a:sym typeface="+mn-ea"/>
            </a:endParaRPr>
          </a:p>
        </p:txBody>
      </p:sp>
      <p:sp>
        <p:nvSpPr>
          <p:cNvPr id="3" name="内容占位符 2"/>
          <p:cNvSpPr>
            <a:spLocks noGrp="1"/>
          </p:cNvSpPr>
          <p:nvPr>
            <p:ph idx="1"/>
          </p:nvPr>
        </p:nvSpPr>
        <p:spPr/>
        <p:txBody>
          <a:bodyPr/>
          <a:p>
            <a:endParaRPr lang="zh-CN" altLang="en-US"/>
          </a:p>
        </p:txBody>
      </p:sp>
      <p:pic>
        <p:nvPicPr>
          <p:cNvPr id="4" name="图片 3" descr="图片1"/>
          <p:cNvPicPr>
            <a:picLocks noChangeAspect="1"/>
          </p:cNvPicPr>
          <p:nvPr/>
        </p:nvPicPr>
        <p:blipFill>
          <a:blip r:embed="rId1"/>
          <a:stretch>
            <a:fillRect/>
          </a:stretch>
        </p:blipFill>
        <p:spPr>
          <a:xfrm>
            <a:off x="659765" y="1130300"/>
            <a:ext cx="11419840" cy="570865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境外文化配套项目</a:t>
            </a:r>
            <a:br>
              <a:rPr lang="en-US" sz="28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Зарубежные</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сопутствующие</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культурные</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проекты</a:t>
            </a:r>
            <a:endParaRPr lang="en-US" sz="2000" b="1" i="0" u="none">
              <a:solidFill>
                <a:srgbClr val="FFFFFF"/>
              </a:solidFill>
              <a:ea typeface="微软雅黑" panose="020B0503020204020204" charset="-122"/>
            </a:endParaRPr>
          </a:p>
        </p:txBody>
      </p:sp>
      <p:grpSp>
        <p:nvGrpSpPr>
          <p:cNvPr id="3" name="25e16afb-c290-4fd3-afe4-a04e30332202.source.6.zh-Hans.pptx" descr="3dd2201b-6bc7-4577-80fa-258aff2dc74e"/>
          <p:cNvGrpSpPr/>
          <p:nvPr/>
        </p:nvGrpSpPr>
        <p:grpSpPr>
          <a:xfrm>
            <a:off x="660400" y="1130300"/>
            <a:ext cx="10858500" cy="5003800"/>
            <a:chOff x="660400" y="1130300"/>
            <a:chExt cx="10858500" cy="5003800"/>
          </a:xfrm>
        </p:grpSpPr>
        <p:sp>
          <p:nvSpPr>
            <p:cNvPr id="16" name="Title" descr="c6b6b841-39a0-4376-bf93-af3f8ba209a3"/>
            <p:cNvSpPr txBox="1"/>
            <p:nvPr/>
          </p:nvSpPr>
          <p:spPr>
            <a:xfrm>
              <a:off x="660400" y="1130300"/>
              <a:ext cx="10858500" cy="461665"/>
            </a:xfrm>
            <a:prstGeom prst="rect">
              <a:avLst/>
            </a:prstGeom>
            <a:noFill/>
          </p:spPr>
          <p:txBody>
            <a:bodyPr vert="horz" wrap="square" rtlCol="0" anchor="t" anchorCtr="1">
              <a:normAutofit/>
            </a:bodyPr>
            <a:lstStyle/>
            <a:p>
              <a:pPr algn="ctr"/>
              <a:r>
                <a:rPr lang="en-US" sz="2400" b="1" i="0" u="none">
                  <a:solidFill>
                    <a:srgbClr val="FFFFFF"/>
                  </a:solidFill>
                  <a:ea typeface="微软雅黑" panose="020B0503020204020204" charset="-122"/>
                </a:rPr>
                <a:t>阐述境内外文化枢纽建设、中俄茶叶经贸对接会及文化驿站等内容</a:t>
              </a:r>
              <a:endParaRPr lang="en-US" sz="2400" b="1" i="0" u="none">
                <a:solidFill>
                  <a:srgbClr val="FFFFFF"/>
                </a:solidFill>
                <a:ea typeface="微软雅黑" panose="020B0503020204020204" charset="-122"/>
              </a:endParaRPr>
            </a:p>
          </p:txBody>
        </p:sp>
        <p:grpSp>
          <p:nvGrpSpPr>
            <p:cNvPr id="18" name="组合 17" descr="857ebe6f-582a-4c45-876b-bf2c23016b8f"/>
            <p:cNvGrpSpPr/>
            <p:nvPr/>
          </p:nvGrpSpPr>
          <p:grpSpPr>
            <a:xfrm>
              <a:off x="660400" y="1962628"/>
              <a:ext cx="3130331" cy="2009284"/>
              <a:chOff x="660400" y="1962628"/>
              <a:chExt cx="3130331" cy="2009284"/>
            </a:xfrm>
          </p:grpSpPr>
          <p:sp>
            <p:nvSpPr>
              <p:cNvPr id="34" name="Text1" descr="6e84e106-c420-43f6-949a-cb03c5436170"/>
              <p:cNvSpPr/>
              <p:nvPr/>
            </p:nvSpPr>
            <p:spPr>
              <a:xfrm>
                <a:off x="660400" y="2546846"/>
                <a:ext cx="3130331" cy="1425066"/>
              </a:xfrm>
              <a:prstGeom prst="roundRect">
                <a:avLst>
                  <a:gd name="adj" fmla="val 12667"/>
                </a:avLst>
              </a:prstGeom>
              <a:solidFill>
                <a:schemeClr val="tx2">
                  <a:alpha val="1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1" forceAA="0" compatLnSpc="1">
                <a:normAutofit/>
              </a:bodyPr>
              <a:lstStyle/>
              <a:p>
                <a:pPr algn="ctr">
                  <a:lnSpc>
                    <a:spcPct val="120000"/>
                  </a:lnSpc>
                  <a:spcBef>
                    <a:spcPct val="0"/>
                  </a:spcBef>
                  <a:spcAft>
                    <a:spcPct val="0"/>
                  </a:spcAft>
                </a:pPr>
                <a:r>
                  <a:rPr lang="en-US" sz="1200" b="0" i="0" u="none" strike="noStrike">
                    <a:solidFill>
                      <a:srgbClr val="FFFFFF"/>
                    </a:solidFill>
                    <a:ea typeface="微软雅黑" panose="020B0503020204020204" charset="-122"/>
                  </a:rPr>
                  <a:t>在莫斯科建立万里茶道博物馆，展出晋商账册、恰克图贸易契约原件等珍贵文物，展示万里茶道的历史和文化。</a:t>
                </a:r>
                <a:endParaRPr lang="en-US" sz="1200" b="0" i="0" u="none" strike="noStrike">
                  <a:solidFill>
                    <a:srgbClr val="FFFFFF"/>
                  </a:solidFill>
                  <a:ea typeface="微软雅黑" panose="020B0503020204020204" charset="-122"/>
                </a:endParaRPr>
              </a:p>
            </p:txBody>
          </p:sp>
          <p:sp>
            <p:nvSpPr>
              <p:cNvPr id="26" name="Bullet1" descr="c436aa51-e7d3-4dc0-a31f-26f758cae0b3"/>
              <p:cNvSpPr/>
              <p:nvPr/>
            </p:nvSpPr>
            <p:spPr>
              <a:xfrm>
                <a:off x="660400" y="1962628"/>
                <a:ext cx="3130331" cy="487898"/>
              </a:xfrm>
              <a:prstGeom prst="roundRect">
                <a:avLst>
                  <a:gd name="adj" fmla="val 29161"/>
                </a:avLst>
              </a:prstGeom>
              <a:solidFill>
                <a:schemeClr val="tx2">
                  <a:alpha val="1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1" forceAA="0" compatLnSpc="1">
                <a:normAutofit/>
              </a:bodyPr>
              <a:lstStyle/>
              <a:p>
                <a:pPr algn="ctr"/>
                <a:r>
                  <a:rPr lang="en-US" sz="1800" b="1" i="0" u="none">
                    <a:solidFill>
                      <a:srgbClr val="FFFFFF"/>
                    </a:solidFill>
                    <a:ea typeface="微软雅黑" panose="020B0503020204020204" charset="-122"/>
                  </a:rPr>
                  <a:t>万里茶道博物馆</a:t>
                </a:r>
                <a:endParaRPr lang="en-US" sz="1800" b="1" i="0" u="none">
                  <a:solidFill>
                    <a:srgbClr val="FFFFFF"/>
                  </a:solidFill>
                  <a:ea typeface="微软雅黑" panose="020B0503020204020204" charset="-122"/>
                </a:endParaRPr>
              </a:p>
            </p:txBody>
          </p:sp>
        </p:grpSp>
        <p:grpSp>
          <p:nvGrpSpPr>
            <p:cNvPr id="19" name="组合 18" descr="6a45a5ad-2c74-4fde-a51a-9ac93de57ec2"/>
            <p:cNvGrpSpPr/>
            <p:nvPr/>
          </p:nvGrpSpPr>
          <p:grpSpPr>
            <a:xfrm>
              <a:off x="4524485" y="1962628"/>
              <a:ext cx="3130331" cy="2009284"/>
              <a:chOff x="4524485" y="1962628"/>
              <a:chExt cx="3130331" cy="2009284"/>
            </a:xfrm>
          </p:grpSpPr>
          <p:sp>
            <p:nvSpPr>
              <p:cNvPr id="28" name="Bullet2" descr="6edc1594-f6ae-4048-bc6c-98d97f006bb5"/>
              <p:cNvSpPr/>
              <p:nvPr/>
            </p:nvSpPr>
            <p:spPr>
              <a:xfrm>
                <a:off x="4524485" y="1962628"/>
                <a:ext cx="3130331" cy="487898"/>
              </a:xfrm>
              <a:prstGeom prst="roundRect">
                <a:avLst>
                  <a:gd name="adj" fmla="val 29161"/>
                </a:avLst>
              </a:prstGeom>
              <a:solidFill>
                <a:schemeClr val="tx2">
                  <a:alpha val="1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1" forceAA="0" compatLnSpc="1">
                <a:normAutofit/>
              </a:bodyPr>
              <a:lstStyle/>
              <a:p>
                <a:pPr algn="ctr"/>
                <a:r>
                  <a:rPr lang="en-US" sz="1800" b="1" i="0" u="none">
                    <a:solidFill>
                      <a:srgbClr val="FFFFFF"/>
                    </a:solidFill>
                    <a:ea typeface="微软雅黑" panose="020B0503020204020204" charset="-122"/>
                  </a:rPr>
                  <a:t>欧亚万里茶道交易中心</a:t>
                </a:r>
                <a:endParaRPr lang="en-US" sz="1800" b="1" i="0" u="none">
                  <a:solidFill>
                    <a:srgbClr val="FFFFFF"/>
                  </a:solidFill>
                  <a:ea typeface="微软雅黑" panose="020B0503020204020204" charset="-122"/>
                </a:endParaRPr>
              </a:p>
            </p:txBody>
          </p:sp>
          <p:sp>
            <p:nvSpPr>
              <p:cNvPr id="35" name="Text2" descr="dbbc4963-1050-4b15-af66-a16be9e44c27"/>
              <p:cNvSpPr/>
              <p:nvPr/>
            </p:nvSpPr>
            <p:spPr>
              <a:xfrm>
                <a:off x="4524485" y="2546846"/>
                <a:ext cx="3130331" cy="1425066"/>
              </a:xfrm>
              <a:prstGeom prst="roundRect">
                <a:avLst>
                  <a:gd name="adj" fmla="val 12667"/>
                </a:avLst>
              </a:prstGeom>
              <a:solidFill>
                <a:schemeClr val="tx2">
                  <a:alpha val="1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1" forceAA="0" compatLnSpc="1">
                <a:normAutofit/>
              </a:bodyPr>
              <a:lstStyle/>
              <a:p>
                <a:pPr algn="ctr">
                  <a:lnSpc>
                    <a:spcPct val="120000"/>
                  </a:lnSpc>
                  <a:spcBef>
                    <a:spcPct val="0"/>
                  </a:spcBef>
                  <a:spcAft>
                    <a:spcPct val="0"/>
                  </a:spcAft>
                </a:pPr>
                <a:r>
                  <a:rPr lang="en-US" sz="1200" b="0" i="0" u="none" strike="noStrike">
                    <a:solidFill>
                      <a:srgbClr val="FFFFFF"/>
                    </a:solidFill>
                    <a:ea typeface="微软雅黑" panose="020B0503020204020204" charset="-122"/>
                  </a:rPr>
                  <a:t>在莫斯科、圣彼得堡、叶卡捷琳堡、撒玛尔罕等地建立欧亚万里茶道交易中心，进行数字化茶叶期货交易和中国茶品牌展销，推动茶叶贸易的国际化发展。</a:t>
                </a:r>
                <a:endParaRPr lang="en-US" sz="1200" b="0" i="0" u="none" strike="noStrike">
                  <a:solidFill>
                    <a:srgbClr val="FFFFFF"/>
                  </a:solidFill>
                  <a:ea typeface="微软雅黑" panose="020B0503020204020204" charset="-122"/>
                </a:endParaRPr>
              </a:p>
            </p:txBody>
          </p:sp>
        </p:grpSp>
        <p:grpSp>
          <p:nvGrpSpPr>
            <p:cNvPr id="20" name="组合 19" descr="3e348fa5-10bb-438d-a181-9ee57d039e56"/>
            <p:cNvGrpSpPr/>
            <p:nvPr/>
          </p:nvGrpSpPr>
          <p:grpSpPr>
            <a:xfrm>
              <a:off x="8388569" y="1962628"/>
              <a:ext cx="3130331" cy="2009284"/>
              <a:chOff x="8388569" y="1962628"/>
              <a:chExt cx="3130331" cy="2009284"/>
            </a:xfrm>
          </p:grpSpPr>
          <p:sp>
            <p:nvSpPr>
              <p:cNvPr id="29" name="Bullet3" descr="8ab842ce-e807-42b1-bf35-1f1bcf08d556"/>
              <p:cNvSpPr/>
              <p:nvPr/>
            </p:nvSpPr>
            <p:spPr>
              <a:xfrm>
                <a:off x="8388569" y="1962628"/>
                <a:ext cx="3130331" cy="487898"/>
              </a:xfrm>
              <a:prstGeom prst="roundRect">
                <a:avLst>
                  <a:gd name="adj" fmla="val 29161"/>
                </a:avLst>
              </a:prstGeom>
              <a:solidFill>
                <a:schemeClr val="tx2">
                  <a:alpha val="1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1" forceAA="0" compatLnSpc="1">
                <a:normAutofit/>
              </a:bodyPr>
              <a:lstStyle/>
              <a:p>
                <a:pPr algn="ctr"/>
                <a:r>
                  <a:rPr lang="en-US" sz="1800" b="1" i="0" u="none">
                    <a:solidFill>
                      <a:srgbClr val="FFFFFF"/>
                    </a:solidFill>
                    <a:ea typeface="微软雅黑" panose="020B0503020204020204" charset="-122"/>
                  </a:rPr>
                  <a:t>中俄茶叶经贸对接会</a:t>
                </a:r>
                <a:endParaRPr lang="en-US" sz="1800" b="1" i="0" u="none">
                  <a:solidFill>
                    <a:srgbClr val="FFFFFF"/>
                  </a:solidFill>
                  <a:ea typeface="微软雅黑" panose="020B0503020204020204" charset="-122"/>
                </a:endParaRPr>
              </a:p>
            </p:txBody>
          </p:sp>
          <p:sp>
            <p:nvSpPr>
              <p:cNvPr id="37" name="Text3" descr="8e12fd47-eec0-4277-b716-f9886e0ebe90"/>
              <p:cNvSpPr/>
              <p:nvPr/>
            </p:nvSpPr>
            <p:spPr>
              <a:xfrm>
                <a:off x="8388569" y="2546846"/>
                <a:ext cx="3130331" cy="1425066"/>
              </a:xfrm>
              <a:prstGeom prst="roundRect">
                <a:avLst>
                  <a:gd name="adj" fmla="val 12667"/>
                </a:avLst>
              </a:prstGeom>
              <a:solidFill>
                <a:schemeClr val="tx2">
                  <a:alpha val="1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1" forceAA="0" compatLnSpc="1">
                <a:normAutofit/>
              </a:bodyPr>
              <a:lstStyle/>
              <a:p>
                <a:pPr algn="ctr">
                  <a:lnSpc>
                    <a:spcPct val="120000"/>
                  </a:lnSpc>
                  <a:spcBef>
                    <a:spcPct val="0"/>
                  </a:spcBef>
                  <a:spcAft>
                    <a:spcPct val="0"/>
                  </a:spcAft>
                </a:pPr>
                <a:r>
                  <a:rPr lang="en-US" sz="1200" b="0" i="0" u="none" strike="noStrike">
                    <a:solidFill>
                      <a:srgbClr val="FFFFFF"/>
                    </a:solidFill>
                    <a:ea typeface="微软雅黑" panose="020B0503020204020204" charset="-122"/>
                  </a:rPr>
                  <a:t>在武汉国际茶交易中心、莫斯科国际茶交易中心、叶卡捷琳堡欧亚中国中心、撒马尔罕国际茶叶交易中心、乌兰巴托国际茶交易中心等地举办中俄茶叶经贸对接会，促进中俄茶叶产业的合作与交流。</a:t>
                </a:r>
                <a:endParaRPr lang="en-US" sz="1200" b="0" i="0" u="none" strike="noStrike">
                  <a:solidFill>
                    <a:srgbClr val="FFFFFF"/>
                  </a:solidFill>
                  <a:ea typeface="微软雅黑" panose="020B0503020204020204" charset="-122"/>
                </a:endParaRPr>
              </a:p>
            </p:txBody>
          </p:sp>
        </p:grpSp>
        <p:grpSp>
          <p:nvGrpSpPr>
            <p:cNvPr id="21" name="组合 20" descr="c0e8db26-573f-464f-a26b-fe3f78e4c722"/>
            <p:cNvGrpSpPr/>
            <p:nvPr/>
          </p:nvGrpSpPr>
          <p:grpSpPr>
            <a:xfrm>
              <a:off x="660400" y="4124816"/>
              <a:ext cx="3130331" cy="2009284"/>
              <a:chOff x="660400" y="4124816"/>
              <a:chExt cx="3130331" cy="2009284"/>
            </a:xfrm>
          </p:grpSpPr>
          <p:sp>
            <p:nvSpPr>
              <p:cNvPr id="40" name="Text4" descr="2a35281d-2099-4a3c-9d9f-4d2830e055eb"/>
              <p:cNvSpPr/>
              <p:nvPr/>
            </p:nvSpPr>
            <p:spPr>
              <a:xfrm>
                <a:off x="660400" y="4709034"/>
                <a:ext cx="3130331" cy="1425066"/>
              </a:xfrm>
              <a:prstGeom prst="roundRect">
                <a:avLst>
                  <a:gd name="adj" fmla="val 12667"/>
                </a:avLst>
              </a:prstGeom>
              <a:solidFill>
                <a:schemeClr val="tx2">
                  <a:alpha val="1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1" forceAA="0" compatLnSpc="1">
                <a:normAutofit/>
              </a:bodyPr>
              <a:lstStyle/>
              <a:p>
                <a:pPr algn="ctr">
                  <a:lnSpc>
                    <a:spcPct val="120000"/>
                  </a:lnSpc>
                  <a:spcBef>
                    <a:spcPct val="0"/>
                  </a:spcBef>
                  <a:spcAft>
                    <a:spcPct val="0"/>
                  </a:spcAft>
                </a:pPr>
                <a:r>
                  <a:rPr lang="en-US" sz="1200" b="0" i="0" u="none" strike="noStrike">
                    <a:solidFill>
                      <a:srgbClr val="FFFFFF"/>
                    </a:solidFill>
                    <a:ea typeface="微软雅黑" panose="020B0503020204020204" charset="-122"/>
                  </a:rPr>
                  <a:t>举办年度中俄茶叶采购签约大会，推动中国优质茶产区在俄罗斯的推广，同时组织俄罗斯茶叶采购商中国行活动，增进双方的了解和合作。</a:t>
                </a:r>
                <a:endParaRPr lang="en-US" sz="1200" b="0" i="0" u="none" strike="noStrike">
                  <a:solidFill>
                    <a:srgbClr val="FFFFFF"/>
                  </a:solidFill>
                  <a:ea typeface="微软雅黑" panose="020B0503020204020204" charset="-122"/>
                </a:endParaRPr>
              </a:p>
            </p:txBody>
          </p:sp>
          <p:sp>
            <p:nvSpPr>
              <p:cNvPr id="49" name="Bullet4" descr="794889cb-523d-4978-b078-533028542f8d"/>
              <p:cNvSpPr/>
              <p:nvPr/>
            </p:nvSpPr>
            <p:spPr>
              <a:xfrm>
                <a:off x="660400" y="4124816"/>
                <a:ext cx="3130331" cy="487898"/>
              </a:xfrm>
              <a:prstGeom prst="roundRect">
                <a:avLst>
                  <a:gd name="adj" fmla="val 29161"/>
                </a:avLst>
              </a:prstGeom>
              <a:solidFill>
                <a:schemeClr val="tx2">
                  <a:alpha val="1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1" forceAA="0" compatLnSpc="1">
                <a:normAutofit/>
              </a:bodyPr>
              <a:lstStyle/>
              <a:p>
                <a:pPr algn="ctr"/>
                <a:r>
                  <a:rPr lang="en-US" sz="1800" b="1" i="0" u="none">
                    <a:solidFill>
                      <a:srgbClr val="FFFFFF"/>
                    </a:solidFill>
                    <a:ea typeface="微软雅黑" panose="020B0503020204020204" charset="-122"/>
                  </a:rPr>
                  <a:t>年度签约大会</a:t>
                </a:r>
                <a:endParaRPr lang="en-US" sz="1800" b="1" i="0" u="none">
                  <a:solidFill>
                    <a:srgbClr val="FFFFFF"/>
                  </a:solidFill>
                  <a:ea typeface="微软雅黑" panose="020B0503020204020204" charset="-122"/>
                </a:endParaRPr>
              </a:p>
            </p:txBody>
          </p:sp>
        </p:grpSp>
        <p:grpSp>
          <p:nvGrpSpPr>
            <p:cNvPr id="22" name="组合 21" descr="6072304c-cacd-4a4c-8bf6-2cd8b4634c20"/>
            <p:cNvGrpSpPr/>
            <p:nvPr/>
          </p:nvGrpSpPr>
          <p:grpSpPr>
            <a:xfrm>
              <a:off x="4524485" y="4124816"/>
              <a:ext cx="3130331" cy="2009284"/>
              <a:chOff x="4524485" y="4124816"/>
              <a:chExt cx="3130331" cy="2009284"/>
            </a:xfrm>
          </p:grpSpPr>
          <p:sp>
            <p:nvSpPr>
              <p:cNvPr id="54" name="Bullet5" descr="b7e0ccd4-8d99-4f58-a3cc-9deed8fc080f"/>
              <p:cNvSpPr/>
              <p:nvPr/>
            </p:nvSpPr>
            <p:spPr>
              <a:xfrm>
                <a:off x="4524485" y="4124816"/>
                <a:ext cx="3130331" cy="487898"/>
              </a:xfrm>
              <a:prstGeom prst="roundRect">
                <a:avLst>
                  <a:gd name="adj" fmla="val 29161"/>
                </a:avLst>
              </a:prstGeom>
              <a:solidFill>
                <a:schemeClr val="tx2">
                  <a:alpha val="1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1" forceAA="0" compatLnSpc="1">
                <a:normAutofit/>
              </a:bodyPr>
              <a:lstStyle/>
              <a:p>
                <a:pPr algn="ctr"/>
                <a:r>
                  <a:rPr lang="en-US" sz="1800" b="1" i="0" u="none">
                    <a:solidFill>
                      <a:srgbClr val="FFFFFF"/>
                    </a:solidFill>
                    <a:ea typeface="微软雅黑" panose="020B0503020204020204" charset="-122"/>
                  </a:rPr>
                  <a:t>文化驿站及票号复刻点</a:t>
                </a:r>
                <a:endParaRPr lang="en-US" sz="1800" b="1" i="0" u="none">
                  <a:solidFill>
                    <a:srgbClr val="FFFFFF"/>
                  </a:solidFill>
                  <a:ea typeface="微软雅黑" panose="020B0503020204020204" charset="-122"/>
                </a:endParaRPr>
              </a:p>
            </p:txBody>
          </p:sp>
          <p:sp>
            <p:nvSpPr>
              <p:cNvPr id="55" name="Text5" descr="c6432e5b-efac-4852-90ec-4f41b9ee7e5d"/>
              <p:cNvSpPr/>
              <p:nvPr/>
            </p:nvSpPr>
            <p:spPr>
              <a:xfrm>
                <a:off x="4524485" y="4709034"/>
                <a:ext cx="3130331" cy="1425066"/>
              </a:xfrm>
              <a:prstGeom prst="roundRect">
                <a:avLst>
                  <a:gd name="adj" fmla="val 12667"/>
                </a:avLst>
              </a:prstGeom>
              <a:solidFill>
                <a:schemeClr val="tx2">
                  <a:alpha val="1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1" forceAA="0" compatLnSpc="1">
                <a:normAutofit/>
              </a:bodyPr>
              <a:lstStyle/>
              <a:p>
                <a:pPr algn="ctr">
                  <a:lnSpc>
                    <a:spcPct val="120000"/>
                  </a:lnSpc>
                  <a:spcBef>
                    <a:spcPct val="0"/>
                  </a:spcBef>
                  <a:spcAft>
                    <a:spcPct val="0"/>
                  </a:spcAft>
                </a:pPr>
                <a:r>
                  <a:rPr lang="en-US" sz="1200" b="0" i="0" u="none" strike="noStrike">
                    <a:solidFill>
                      <a:srgbClr val="FFFFFF"/>
                    </a:solidFill>
                    <a:ea typeface="微软雅黑" panose="020B0503020204020204" charset="-122"/>
                  </a:rPr>
                  <a:t>在蒙古、俄罗斯、中亚五国等节点建立10个文化驿站及票号复刻点，提供免息跨境文旅创业贷款（仿晋商票号机制）、产业基金等支持，促进当地文旅产业的发展。</a:t>
                </a:r>
                <a:endParaRPr lang="en-US" sz="1200" b="0" i="0" u="none" strike="noStrike">
                  <a:solidFill>
                    <a:srgbClr val="FFFFFF"/>
                  </a:solidFill>
                  <a:ea typeface="微软雅黑" panose="020B0503020204020204" charset="-122"/>
                </a:endParaRPr>
              </a:p>
            </p:txBody>
          </p:sp>
        </p:grpSp>
        <p:grpSp>
          <p:nvGrpSpPr>
            <p:cNvPr id="23" name="组合 22" descr="4afa315e-cfe3-425b-b625-f851cafba9a3"/>
            <p:cNvGrpSpPr/>
            <p:nvPr/>
          </p:nvGrpSpPr>
          <p:grpSpPr>
            <a:xfrm>
              <a:off x="8388569" y="4124816"/>
              <a:ext cx="3130331" cy="2009284"/>
              <a:chOff x="8388569" y="4124816"/>
              <a:chExt cx="3130331" cy="2009284"/>
            </a:xfrm>
          </p:grpSpPr>
          <p:sp>
            <p:nvSpPr>
              <p:cNvPr id="57" name="Bullet6" descr="1db40e75-e17d-4dd7-bca8-7d2efefc688e"/>
              <p:cNvSpPr/>
              <p:nvPr/>
            </p:nvSpPr>
            <p:spPr>
              <a:xfrm>
                <a:off x="8388569" y="4124816"/>
                <a:ext cx="3130331" cy="487898"/>
              </a:xfrm>
              <a:prstGeom prst="roundRect">
                <a:avLst>
                  <a:gd name="adj" fmla="val 29161"/>
                </a:avLst>
              </a:prstGeom>
              <a:solidFill>
                <a:schemeClr val="tx2">
                  <a:alpha val="1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1" forceAA="0" compatLnSpc="1">
                <a:normAutofit/>
              </a:bodyPr>
              <a:lstStyle/>
              <a:p>
                <a:pPr algn="ctr"/>
                <a:r>
                  <a:rPr lang="en-US" sz="1800" b="1" i="0" u="none">
                    <a:solidFill>
                      <a:srgbClr val="FFFFFF"/>
                    </a:solidFill>
                    <a:ea typeface="微软雅黑" panose="020B0503020204020204" charset="-122"/>
                  </a:rPr>
                  <a:t>数字贸易国际合作基地</a:t>
                </a:r>
                <a:endParaRPr lang="en-US" sz="1800" b="1" i="0" u="none">
                  <a:solidFill>
                    <a:srgbClr val="FFFFFF"/>
                  </a:solidFill>
                  <a:ea typeface="微软雅黑" panose="020B0503020204020204" charset="-122"/>
                </a:endParaRPr>
              </a:p>
            </p:txBody>
          </p:sp>
          <p:sp>
            <p:nvSpPr>
              <p:cNvPr id="58" name="Text6" descr="d2f7e9c4-5220-4c71-a054-53f7037cceaf"/>
              <p:cNvSpPr/>
              <p:nvPr/>
            </p:nvSpPr>
            <p:spPr>
              <a:xfrm>
                <a:off x="8388569" y="4709034"/>
                <a:ext cx="3130331" cy="1425066"/>
              </a:xfrm>
              <a:prstGeom prst="roundRect">
                <a:avLst>
                  <a:gd name="adj" fmla="val 12667"/>
                </a:avLst>
              </a:prstGeom>
              <a:solidFill>
                <a:schemeClr val="tx2">
                  <a:alpha val="1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1" forceAA="0" compatLnSpc="1">
                <a:normAutofit/>
              </a:bodyPr>
              <a:lstStyle/>
              <a:p>
                <a:pPr algn="ctr">
                  <a:lnSpc>
                    <a:spcPct val="120000"/>
                  </a:lnSpc>
                  <a:spcBef>
                    <a:spcPct val="0"/>
                  </a:spcBef>
                  <a:spcAft>
                    <a:spcPct val="0"/>
                  </a:spcAft>
                </a:pPr>
                <a:r>
                  <a:rPr lang="en-US" sz="1200" b="0" i="0" u="none" strike="noStrike">
                    <a:solidFill>
                      <a:srgbClr val="FFFFFF"/>
                    </a:solidFill>
                    <a:ea typeface="微软雅黑" panose="020B0503020204020204" charset="-122"/>
                  </a:rPr>
                  <a:t>在山西太原、湖北武汉、福建厦门、江西景德镇、云南普洱、广西钦州、柳州、百色、北京 - 张家口等地建立万里茶道数字贸易国际合作基地，推动数字贸易在茶叶产业中的应用和发展。</a:t>
                </a:r>
                <a:endParaRPr lang="en-US" sz="1200" b="0" i="0" u="none" strike="noStrike">
                  <a:solidFill>
                    <a:srgbClr val="FFFFFF"/>
                  </a:solidFill>
                  <a:ea typeface="微软雅黑" panose="020B0503020204020204" charset="-122"/>
                </a:endParaRPr>
              </a:p>
            </p:txBody>
          </p:sp>
        </p:grpSp>
      </p:gr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产业联动力</a:t>
            </a:r>
            <a:br>
              <a:rPr lang="en-US" sz="28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Силы</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взаимодействия</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и</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интеграции</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отраслей</a:t>
            </a:r>
            <a:endParaRPr lang="en-US" sz="2000" b="1" i="0" u="none">
              <a:solidFill>
                <a:srgbClr val="FFFFFF"/>
              </a:solidFill>
              <a:ea typeface="微软雅黑" panose="020B0503020204020204" charset="-122"/>
            </a:endParaRPr>
          </a:p>
        </p:txBody>
      </p:sp>
      <p:grpSp>
        <p:nvGrpSpPr>
          <p:cNvPr id="5" name="d2c3217d-ca60-46ee-850e-a16bc790744a.source.7.zh-Hans.pptx" descr="0137a553-d421-470e-b948-0ba6a72df441"/>
          <p:cNvGrpSpPr/>
          <p:nvPr/>
        </p:nvGrpSpPr>
        <p:grpSpPr>
          <a:xfrm>
            <a:off x="660400" y="1145721"/>
            <a:ext cx="10858500" cy="4973829"/>
            <a:chOff x="660400" y="1145721"/>
            <a:chExt cx="10858500" cy="4973829"/>
          </a:xfrm>
        </p:grpSpPr>
        <p:sp>
          <p:nvSpPr>
            <p:cNvPr id="12" name="Title" descr="9c222643-f2b5-408c-9cef-3deb3fe7fd64"/>
            <p:cNvSpPr txBox="1"/>
            <p:nvPr/>
          </p:nvSpPr>
          <p:spPr>
            <a:xfrm>
              <a:off x="660400" y="1145721"/>
              <a:ext cx="10858500" cy="603307"/>
            </a:xfrm>
            <a:prstGeom prst="rect">
              <a:avLst/>
            </a:prstGeom>
            <a:noFill/>
          </p:spPr>
          <p:txBody>
            <a:bodyPr vert="horz" wrap="square" rtlCol="0" anchor="ctr" anchorCtr="1">
              <a:normAutofit/>
            </a:bodyPr>
            <a:lstStyle/>
            <a:p>
              <a:pPr algn="ctr"/>
              <a:r>
                <a:rPr lang="en-US" sz="2400" b="1" i="0" u="none">
                  <a:solidFill>
                    <a:srgbClr val="FFFFFF"/>
                  </a:solidFill>
                  <a:ea typeface="微软雅黑" panose="020B0503020204020204" charset="-122"/>
                </a:rPr>
                <a:t>说明让文物活起来的产业联动力举措</a:t>
              </a:r>
              <a:endParaRPr lang="en-US" sz="2400" b="1" i="0" u="none">
                <a:solidFill>
                  <a:srgbClr val="FFFFFF"/>
                </a:solidFill>
                <a:ea typeface="微软雅黑" panose="020B0503020204020204" charset="-122"/>
              </a:endParaRPr>
            </a:p>
          </p:txBody>
        </p:sp>
        <p:grpSp>
          <p:nvGrpSpPr>
            <p:cNvPr id="37" name="组合 36" descr="ec8844b5-75e9-4cd5-9fb6-049671821115"/>
            <p:cNvGrpSpPr/>
            <p:nvPr/>
          </p:nvGrpSpPr>
          <p:grpSpPr>
            <a:xfrm>
              <a:off x="660400" y="1932121"/>
              <a:ext cx="2598630" cy="2016846"/>
              <a:chOff x="1275377" y="1932121"/>
              <a:chExt cx="2314930" cy="2016846"/>
            </a:xfrm>
          </p:grpSpPr>
          <p:sp>
            <p:nvSpPr>
              <p:cNvPr id="27" name="Bullet1" descr="c59785b3-36a8-421d-8257-5e825240d9f5"/>
              <p:cNvSpPr/>
              <p:nvPr/>
            </p:nvSpPr>
            <p:spPr>
              <a:xfrm>
                <a:off x="1275377" y="1932121"/>
                <a:ext cx="2314930" cy="603307"/>
              </a:xfrm>
              <a:prstGeom prst="rect">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l"/>
                <a:r>
                  <a:rPr lang="en-US" sz="1800" b="1" i="0" u="none">
                    <a:solidFill>
                      <a:srgbClr val="FFFFFF"/>
                    </a:solidFill>
                    <a:ea typeface="微软雅黑" panose="020B0503020204020204" charset="-122"/>
                  </a:rPr>
                  <a:t>绿色农产品带货</a:t>
                </a:r>
                <a:endParaRPr lang="en-US" sz="1800" b="1" i="0" u="none">
                  <a:solidFill>
                    <a:srgbClr val="FFFFFF"/>
                  </a:solidFill>
                  <a:ea typeface="微软雅黑" panose="020B0503020204020204" charset="-122"/>
                </a:endParaRPr>
              </a:p>
            </p:txBody>
          </p:sp>
          <p:sp>
            <p:nvSpPr>
              <p:cNvPr id="28" name="Text1" descr="31bdce6d-31b9-4804-b253-ab82ab1a4cd9"/>
              <p:cNvSpPr txBox="1"/>
              <p:nvPr/>
            </p:nvSpPr>
            <p:spPr>
              <a:xfrm>
                <a:off x="1275378" y="2535428"/>
                <a:ext cx="2314929" cy="1413539"/>
              </a:xfrm>
              <a:prstGeom prst="rect">
                <a:avLst/>
              </a:prstGeom>
              <a:solidFill>
                <a:schemeClr val="tx1">
                  <a:alpha val="5000"/>
                </a:schemeClr>
              </a:solidFill>
            </p:spPr>
            <p:txBody>
              <a:bodyPr wrap="square" rtlCol="0" anchor="t" anchorCtr="0">
                <a:normAutofit/>
              </a:bodyPr>
              <a:lstStyle/>
              <a:p>
                <a:pPr algn="l">
                  <a:lnSpc>
                    <a:spcPct val="120000"/>
                  </a:lnSpc>
                </a:pPr>
                <a:r>
                  <a:rPr lang="en-US" sz="1200" b="0" i="0" u="none">
                    <a:solidFill>
                      <a:srgbClr val="FFFFFF"/>
                    </a:solidFill>
                    <a:ea typeface="微软雅黑" panose="020B0503020204020204" charset="-122"/>
                  </a:rPr>
                  <a:t>主播带货“茶道认证”产品，包括南路各茶产地、武夷岩茶、晋中石头饼、蒙古奶食、各种茶饮配餐、茶具瓷器、非遗产品等，促进沿线绿色农产品的销售和推广。</a:t>
                </a:r>
                <a:endParaRPr lang="en-US" sz="1200" b="0" i="0" u="none">
                  <a:solidFill>
                    <a:srgbClr val="FFFFFF"/>
                  </a:solidFill>
                  <a:ea typeface="微软雅黑" panose="020B0503020204020204" charset="-122"/>
                </a:endParaRPr>
              </a:p>
            </p:txBody>
          </p:sp>
        </p:grpSp>
        <p:grpSp>
          <p:nvGrpSpPr>
            <p:cNvPr id="38" name="组合 37" descr="d8ccac41-9a6b-422b-ae98-637b73321006"/>
            <p:cNvGrpSpPr/>
            <p:nvPr/>
          </p:nvGrpSpPr>
          <p:grpSpPr>
            <a:xfrm>
              <a:off x="3366406" y="1932121"/>
              <a:ext cx="2598630" cy="2016846"/>
              <a:chOff x="3719863" y="1932121"/>
              <a:chExt cx="2314930" cy="2016846"/>
            </a:xfrm>
          </p:grpSpPr>
          <p:sp>
            <p:nvSpPr>
              <p:cNvPr id="25" name="Bullet2" descr="514093bf-da5e-4f4d-aaf8-ec94d9b138c8"/>
              <p:cNvSpPr/>
              <p:nvPr/>
            </p:nvSpPr>
            <p:spPr>
              <a:xfrm>
                <a:off x="3719863" y="1932121"/>
                <a:ext cx="2314930" cy="603307"/>
              </a:xfrm>
              <a:prstGeom prst="rect">
                <a:avLst/>
              </a:prstGeom>
              <a:solidFill>
                <a:schemeClr val="accent2"/>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l"/>
                <a:r>
                  <a:rPr lang="en-US" sz="1800" b="1" i="0" u="none">
                    <a:solidFill>
                      <a:srgbClr val="FFFFFF"/>
                    </a:solidFill>
                    <a:ea typeface="微软雅黑" panose="020B0503020204020204" charset="-122"/>
                  </a:rPr>
                  <a:t>数字藏品发行</a:t>
                </a:r>
                <a:endParaRPr lang="en-US" sz="1800" b="1" i="0" u="none">
                  <a:solidFill>
                    <a:srgbClr val="FFFFFF"/>
                  </a:solidFill>
                  <a:ea typeface="微软雅黑" panose="020B0503020204020204" charset="-122"/>
                </a:endParaRPr>
              </a:p>
            </p:txBody>
          </p:sp>
          <p:sp>
            <p:nvSpPr>
              <p:cNvPr id="26" name="Text2" descr="cbb53c04-f8d8-4a79-91d0-3f9f18c606aa"/>
              <p:cNvSpPr txBox="1"/>
              <p:nvPr/>
            </p:nvSpPr>
            <p:spPr>
              <a:xfrm>
                <a:off x="3719864" y="2535428"/>
                <a:ext cx="2314929" cy="1413539"/>
              </a:xfrm>
              <a:prstGeom prst="rect">
                <a:avLst/>
              </a:prstGeom>
              <a:solidFill>
                <a:schemeClr val="tx1">
                  <a:alpha val="5000"/>
                </a:schemeClr>
              </a:solidFill>
            </p:spPr>
            <p:txBody>
              <a:bodyPr wrap="square" rtlCol="0" anchor="t" anchorCtr="0">
                <a:normAutofit/>
              </a:bodyPr>
              <a:lstStyle/>
              <a:p>
                <a:pPr algn="l">
                  <a:lnSpc>
                    <a:spcPct val="120000"/>
                  </a:lnSpc>
                </a:pPr>
                <a:r>
                  <a:rPr lang="en-US" sz="1200" b="0" i="0" u="none">
                    <a:solidFill>
                      <a:srgbClr val="FFFFFF"/>
                    </a:solidFill>
                    <a:ea typeface="微软雅黑" panose="020B0503020204020204" charset="-122"/>
                  </a:rPr>
                  <a:t>基于《行商遗要》开发“商路密令”NFT，收益用于遗址保护，实现文化遗产的保护与商业价值的结合。</a:t>
                </a:r>
                <a:endParaRPr lang="en-US" sz="1200" b="0" i="0" u="none">
                  <a:solidFill>
                    <a:srgbClr val="FFFFFF"/>
                  </a:solidFill>
                  <a:ea typeface="微软雅黑" panose="020B0503020204020204" charset="-122"/>
                </a:endParaRPr>
              </a:p>
            </p:txBody>
          </p:sp>
        </p:grpSp>
        <p:grpSp>
          <p:nvGrpSpPr>
            <p:cNvPr id="39" name="组合 38" descr="c090d1c2-d14d-4fc8-ad59-1db80593249d"/>
            <p:cNvGrpSpPr/>
            <p:nvPr/>
          </p:nvGrpSpPr>
          <p:grpSpPr>
            <a:xfrm>
              <a:off x="6214262" y="1932121"/>
              <a:ext cx="2598630" cy="2016846"/>
              <a:chOff x="6164349" y="1932121"/>
              <a:chExt cx="2314930" cy="2016846"/>
            </a:xfrm>
          </p:grpSpPr>
          <p:sp>
            <p:nvSpPr>
              <p:cNvPr id="23" name="Bullet3" descr="40f00cab-7ecb-4954-9a30-305222517ce2"/>
              <p:cNvSpPr/>
              <p:nvPr/>
            </p:nvSpPr>
            <p:spPr>
              <a:xfrm>
                <a:off x="6164349" y="1932121"/>
                <a:ext cx="2314930" cy="603307"/>
              </a:xfrm>
              <a:prstGeom prst="rect">
                <a:avLst/>
              </a:prstGeom>
              <a:solidFill>
                <a:schemeClr val="accent3"/>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l"/>
                <a:r>
                  <a:rPr lang="en-US" sz="1800" b="1" i="0" u="none">
                    <a:solidFill>
                      <a:srgbClr val="FFFFFF"/>
                    </a:solidFill>
                    <a:ea typeface="微软雅黑" panose="020B0503020204020204" charset="-122"/>
                  </a:rPr>
                  <a:t>旅游专列开通</a:t>
                </a:r>
                <a:endParaRPr lang="en-US" sz="1800" b="1" i="0" u="none">
                  <a:solidFill>
                    <a:srgbClr val="FFFFFF"/>
                  </a:solidFill>
                  <a:ea typeface="微软雅黑" panose="020B0503020204020204" charset="-122"/>
                </a:endParaRPr>
              </a:p>
            </p:txBody>
          </p:sp>
          <p:sp>
            <p:nvSpPr>
              <p:cNvPr id="24" name="Text3" descr="d3716761-1528-4289-8c7a-6fa8ca9aea3f"/>
              <p:cNvSpPr txBox="1"/>
              <p:nvPr/>
            </p:nvSpPr>
            <p:spPr>
              <a:xfrm>
                <a:off x="6164350" y="2535428"/>
                <a:ext cx="2314929" cy="1413539"/>
              </a:xfrm>
              <a:prstGeom prst="rect">
                <a:avLst/>
              </a:prstGeom>
              <a:solidFill>
                <a:schemeClr val="tx1">
                  <a:alpha val="5000"/>
                </a:schemeClr>
              </a:solidFill>
            </p:spPr>
            <p:txBody>
              <a:bodyPr wrap="square" rtlCol="0" anchor="t" anchorCtr="0">
                <a:normAutofit/>
              </a:bodyPr>
              <a:lstStyle/>
              <a:p>
                <a:pPr algn="l">
                  <a:lnSpc>
                    <a:spcPct val="120000"/>
                  </a:lnSpc>
                </a:pPr>
                <a:r>
                  <a:rPr lang="en-US" sz="1200" b="0" i="0" u="none">
                    <a:solidFill>
                      <a:srgbClr val="FFFFFF"/>
                    </a:solidFill>
                    <a:ea typeface="微软雅黑" panose="020B0503020204020204" charset="-122"/>
                  </a:rPr>
                  <a:t>开通“汉口 - 圣彼德堡”茶道旅游专列，全程20天，经停20个重要节点城市，为游客提供独特的茶文化旅游体验。</a:t>
                </a:r>
                <a:endParaRPr lang="en-US" sz="1200" b="0" i="0" u="none">
                  <a:solidFill>
                    <a:srgbClr val="FFFFFF"/>
                  </a:solidFill>
                  <a:ea typeface="微软雅黑" panose="020B0503020204020204" charset="-122"/>
                </a:endParaRPr>
              </a:p>
            </p:txBody>
          </p:sp>
        </p:grpSp>
        <p:grpSp>
          <p:nvGrpSpPr>
            <p:cNvPr id="40" name="组合 39" descr="99b932b5-e986-41b0-9c36-00ff3de74165"/>
            <p:cNvGrpSpPr/>
            <p:nvPr/>
          </p:nvGrpSpPr>
          <p:grpSpPr>
            <a:xfrm>
              <a:off x="8920270" y="1932121"/>
              <a:ext cx="2598630" cy="2016846"/>
              <a:chOff x="8608835" y="1932121"/>
              <a:chExt cx="2314930" cy="2016846"/>
            </a:xfrm>
          </p:grpSpPr>
          <p:sp>
            <p:nvSpPr>
              <p:cNvPr id="21" name="Bullet4" descr="e6729bfd-0fa2-48fa-b6bd-294c761f05fb"/>
              <p:cNvSpPr/>
              <p:nvPr/>
            </p:nvSpPr>
            <p:spPr>
              <a:xfrm>
                <a:off x="8608835" y="1932121"/>
                <a:ext cx="2314930" cy="603307"/>
              </a:xfrm>
              <a:prstGeom prst="rect">
                <a:avLst/>
              </a:prstGeom>
              <a:solidFill>
                <a:schemeClr val="accent4"/>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l"/>
                <a:r>
                  <a:rPr lang="en-US" sz="1800" b="1" i="0" u="none">
                    <a:solidFill>
                      <a:srgbClr val="FFFFFF"/>
                    </a:solidFill>
                    <a:ea typeface="微软雅黑" panose="020B0503020204020204" charset="-122"/>
                  </a:rPr>
                  <a:t>特色服务</a:t>
                </a:r>
                <a:endParaRPr lang="en-US" sz="1800" b="1" i="0" u="none">
                  <a:solidFill>
                    <a:srgbClr val="FFFFFF"/>
                  </a:solidFill>
                  <a:ea typeface="微软雅黑" panose="020B0503020204020204" charset="-122"/>
                </a:endParaRPr>
              </a:p>
            </p:txBody>
          </p:sp>
          <p:sp>
            <p:nvSpPr>
              <p:cNvPr id="22" name="Text4" descr="9e846730-75f9-481a-a3d0-4b7ee3cf73e2"/>
              <p:cNvSpPr txBox="1"/>
              <p:nvPr/>
            </p:nvSpPr>
            <p:spPr>
              <a:xfrm>
                <a:off x="8608836" y="2535428"/>
                <a:ext cx="2314929" cy="1413539"/>
              </a:xfrm>
              <a:prstGeom prst="rect">
                <a:avLst/>
              </a:prstGeom>
              <a:solidFill>
                <a:schemeClr val="tx1">
                  <a:alpha val="5000"/>
                </a:schemeClr>
              </a:solidFill>
            </p:spPr>
            <p:txBody>
              <a:bodyPr wrap="square" rtlCol="0" anchor="t" anchorCtr="0">
                <a:normAutofit/>
              </a:bodyPr>
              <a:lstStyle/>
              <a:p>
                <a:pPr algn="l">
                  <a:lnSpc>
                    <a:spcPct val="120000"/>
                  </a:lnSpc>
                </a:pPr>
                <a:r>
                  <a:rPr lang="en-US" sz="1200" b="0" i="0" u="none">
                    <a:solidFill>
                      <a:srgbClr val="FFFFFF"/>
                    </a:solidFill>
                    <a:ea typeface="微软雅黑" panose="020B0503020204020204" charset="-122"/>
                  </a:rPr>
                  <a:t>提供茶文化主题车厢、多语种茶艺师、健康调理师及医师随行、沿线茶产品体验消费区等特色服务，提升游客的旅游体验。</a:t>
                </a:r>
                <a:endParaRPr lang="en-US" sz="1200" b="0" i="0" u="none">
                  <a:solidFill>
                    <a:srgbClr val="FFFFFF"/>
                  </a:solidFill>
                  <a:ea typeface="微软雅黑" panose="020B0503020204020204" charset="-122"/>
                </a:endParaRPr>
              </a:p>
            </p:txBody>
          </p:sp>
        </p:grpSp>
        <p:grpSp>
          <p:nvGrpSpPr>
            <p:cNvPr id="41" name="组合 40" descr="1ed3392e-cc2e-4feb-a6d3-7adc0d1c3042"/>
            <p:cNvGrpSpPr/>
            <p:nvPr/>
          </p:nvGrpSpPr>
          <p:grpSpPr>
            <a:xfrm>
              <a:off x="1942478" y="4102704"/>
              <a:ext cx="2598630" cy="2016846"/>
              <a:chOff x="2497620" y="4102704"/>
              <a:chExt cx="2314930" cy="2016846"/>
            </a:xfrm>
          </p:grpSpPr>
          <p:sp>
            <p:nvSpPr>
              <p:cNvPr id="19" name="Bullet5" descr="0894be7b-2d8a-4dbf-a47a-9979a359ab68"/>
              <p:cNvSpPr/>
              <p:nvPr/>
            </p:nvSpPr>
            <p:spPr>
              <a:xfrm>
                <a:off x="2497620" y="4102704"/>
                <a:ext cx="2314930" cy="603307"/>
              </a:xfrm>
              <a:prstGeom prst="rect">
                <a:avLst/>
              </a:prstGeom>
              <a:solidFill>
                <a:schemeClr val="accent5"/>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l"/>
                <a:r>
                  <a:rPr lang="en-US" sz="1800" b="1" i="0" u="none">
                    <a:solidFill>
                      <a:srgbClr val="FFFFFF"/>
                    </a:solidFill>
                    <a:ea typeface="微软雅黑" panose="020B0503020204020204" charset="-122"/>
                  </a:rPr>
                  <a:t>新增带货品类</a:t>
                </a:r>
                <a:endParaRPr lang="en-US" sz="1800" b="1" i="0" u="none">
                  <a:solidFill>
                    <a:srgbClr val="FFFFFF"/>
                  </a:solidFill>
                  <a:ea typeface="微软雅黑" panose="020B0503020204020204" charset="-122"/>
                </a:endParaRPr>
              </a:p>
            </p:txBody>
          </p:sp>
          <p:sp>
            <p:nvSpPr>
              <p:cNvPr id="20" name="Text5" descr="47f3a690-f8b0-4e57-94bc-a80a3149ebc0"/>
              <p:cNvSpPr txBox="1"/>
              <p:nvPr/>
            </p:nvSpPr>
            <p:spPr>
              <a:xfrm>
                <a:off x="2497621" y="4706011"/>
                <a:ext cx="2314929" cy="1413539"/>
              </a:xfrm>
              <a:prstGeom prst="rect">
                <a:avLst/>
              </a:prstGeom>
              <a:solidFill>
                <a:schemeClr val="tx1">
                  <a:alpha val="5000"/>
                </a:schemeClr>
              </a:solidFill>
            </p:spPr>
            <p:txBody>
              <a:bodyPr wrap="square" rtlCol="0" anchor="t" anchorCtr="0">
                <a:normAutofit/>
              </a:bodyPr>
              <a:lstStyle/>
              <a:p>
                <a:pPr algn="l">
                  <a:lnSpc>
                    <a:spcPct val="120000"/>
                  </a:lnSpc>
                </a:pPr>
                <a:r>
                  <a:rPr lang="en-US" sz="1200" b="0" i="0" u="none">
                    <a:solidFill>
                      <a:srgbClr val="FFFFFF"/>
                    </a:solidFill>
                    <a:ea typeface="微软雅黑" panose="020B0503020204020204" charset="-122"/>
                  </a:rPr>
                  <a:t>增加云南普洱茶、广西六堡茶、湖南安化黑茶、汉口黄鹤楼茶叶、羊楼洞砖茶等带货品类，丰富茶叶产品的种类。</a:t>
                </a:r>
                <a:endParaRPr lang="en-US" sz="1200" b="0" i="0" u="none">
                  <a:solidFill>
                    <a:srgbClr val="FFFFFF"/>
                  </a:solidFill>
                  <a:ea typeface="微软雅黑" panose="020B0503020204020204" charset="-122"/>
                </a:endParaRPr>
              </a:p>
            </p:txBody>
          </p:sp>
        </p:grpSp>
        <p:grpSp>
          <p:nvGrpSpPr>
            <p:cNvPr id="42" name="组合 41" descr="436efbb5-f991-450d-917f-51862343388b"/>
            <p:cNvGrpSpPr/>
            <p:nvPr/>
          </p:nvGrpSpPr>
          <p:grpSpPr>
            <a:xfrm>
              <a:off x="4790334" y="4102704"/>
              <a:ext cx="2598630" cy="2016846"/>
              <a:chOff x="4942106" y="4102704"/>
              <a:chExt cx="2314930" cy="2016846"/>
            </a:xfrm>
          </p:grpSpPr>
          <p:sp>
            <p:nvSpPr>
              <p:cNvPr id="17" name="Bullet6" descr="0b805b61-02c9-4c2b-bdff-f43bce603dc4"/>
              <p:cNvSpPr/>
              <p:nvPr/>
            </p:nvSpPr>
            <p:spPr>
              <a:xfrm>
                <a:off x="4942106" y="4102704"/>
                <a:ext cx="2314930" cy="603307"/>
              </a:xfrm>
              <a:prstGeom prst="rect">
                <a:avLst/>
              </a:prstGeom>
              <a:solidFill>
                <a:schemeClr val="accent6"/>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l"/>
                <a:r>
                  <a:rPr lang="en-US" sz="1800" b="1" i="0" u="none">
                    <a:solidFill>
                      <a:srgbClr val="FFFFFF"/>
                    </a:solidFill>
                    <a:ea typeface="微软雅黑" panose="020B0503020204020204" charset="-122"/>
                  </a:rPr>
                  <a:t>新增渠道</a:t>
                </a:r>
                <a:endParaRPr lang="en-US" sz="1800" b="1" i="0" u="none">
                  <a:solidFill>
                    <a:srgbClr val="FFFFFF"/>
                  </a:solidFill>
                  <a:ea typeface="微软雅黑" panose="020B0503020204020204" charset="-122"/>
                </a:endParaRPr>
              </a:p>
            </p:txBody>
          </p:sp>
          <p:sp>
            <p:nvSpPr>
              <p:cNvPr id="18" name="Text6" descr="791ca067-206c-45a8-a7e2-4c6154bffff5"/>
              <p:cNvSpPr txBox="1"/>
              <p:nvPr/>
            </p:nvSpPr>
            <p:spPr>
              <a:xfrm>
                <a:off x="4942107" y="4706011"/>
                <a:ext cx="2314929" cy="1413539"/>
              </a:xfrm>
              <a:prstGeom prst="rect">
                <a:avLst/>
              </a:prstGeom>
              <a:solidFill>
                <a:schemeClr val="tx1">
                  <a:alpha val="5000"/>
                </a:schemeClr>
              </a:solidFill>
            </p:spPr>
            <p:txBody>
              <a:bodyPr wrap="square" rtlCol="0" anchor="t" anchorCtr="0">
                <a:normAutofit/>
              </a:bodyPr>
              <a:lstStyle/>
              <a:p>
                <a:pPr algn="l">
                  <a:lnSpc>
                    <a:spcPct val="120000"/>
                  </a:lnSpc>
                </a:pPr>
                <a:r>
                  <a:rPr lang="en-US" sz="1200" b="0" i="0" u="none">
                    <a:solidFill>
                      <a:srgbClr val="FFFFFF"/>
                    </a:solidFill>
                    <a:ea typeface="微软雅黑" panose="020B0503020204020204" charset="-122"/>
                  </a:rPr>
                  <a:t>在俄罗斯主要连锁商超专柜设立销售渠道，扩大茶叶产品的销售范围。</a:t>
                </a:r>
                <a:endParaRPr lang="en-US" sz="1200" b="0" i="0" u="none">
                  <a:solidFill>
                    <a:srgbClr val="FFFFFF"/>
                  </a:solidFill>
                  <a:ea typeface="微软雅黑" panose="020B0503020204020204" charset="-122"/>
                </a:endParaRPr>
              </a:p>
            </p:txBody>
          </p:sp>
        </p:grpSp>
        <p:grpSp>
          <p:nvGrpSpPr>
            <p:cNvPr id="43" name="组合 42" descr="b2083001-35d2-4e71-876f-276779a901a8"/>
            <p:cNvGrpSpPr/>
            <p:nvPr/>
          </p:nvGrpSpPr>
          <p:grpSpPr>
            <a:xfrm>
              <a:off x="7638190" y="4102704"/>
              <a:ext cx="2598630" cy="2016846"/>
              <a:chOff x="7386592" y="4102704"/>
              <a:chExt cx="2314930" cy="2016846"/>
            </a:xfrm>
          </p:grpSpPr>
          <p:sp>
            <p:nvSpPr>
              <p:cNvPr id="15" name="Bullet7" descr="667cd644-dfc0-4164-a3ce-9802506c60c3"/>
              <p:cNvSpPr/>
              <p:nvPr/>
            </p:nvSpPr>
            <p:spPr>
              <a:xfrm>
                <a:off x="7386592" y="4102704"/>
                <a:ext cx="2314930" cy="603307"/>
              </a:xfrm>
              <a:prstGeom prst="rect">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l"/>
                <a:r>
                  <a:rPr lang="en-US" sz="1800" b="1" i="0" u="none">
                    <a:solidFill>
                      <a:srgbClr val="FFFFFF"/>
                    </a:solidFill>
                    <a:ea typeface="微软雅黑" panose="020B0503020204020204" charset="-122"/>
                  </a:rPr>
                  <a:t>新增项目</a:t>
                </a:r>
                <a:endParaRPr lang="en-US" sz="1800" b="1" i="0" u="none">
                  <a:solidFill>
                    <a:srgbClr val="FFFFFF"/>
                  </a:solidFill>
                  <a:ea typeface="微软雅黑" panose="020B0503020204020204" charset="-122"/>
                </a:endParaRPr>
              </a:p>
            </p:txBody>
          </p:sp>
          <p:sp>
            <p:nvSpPr>
              <p:cNvPr id="16" name="Text7" descr="11b05b24-c691-483c-97fd-d087145d3529"/>
              <p:cNvSpPr txBox="1"/>
              <p:nvPr/>
            </p:nvSpPr>
            <p:spPr>
              <a:xfrm>
                <a:off x="7386593" y="4706011"/>
                <a:ext cx="2314929" cy="1413539"/>
              </a:xfrm>
              <a:prstGeom prst="rect">
                <a:avLst/>
              </a:prstGeom>
              <a:solidFill>
                <a:schemeClr val="tx1">
                  <a:alpha val="5000"/>
                </a:schemeClr>
              </a:solidFill>
            </p:spPr>
            <p:txBody>
              <a:bodyPr wrap="square" rtlCol="0" anchor="t" anchorCtr="0">
                <a:normAutofit/>
              </a:bodyPr>
              <a:lstStyle/>
              <a:p>
                <a:pPr algn="l">
                  <a:lnSpc>
                    <a:spcPct val="120000"/>
                  </a:lnSpc>
                </a:pPr>
                <a:r>
                  <a:rPr lang="en-US" sz="1200" b="0" i="0" u="none">
                    <a:solidFill>
                      <a:srgbClr val="FFFFFF"/>
                    </a:solidFill>
                    <a:ea typeface="微软雅黑" panose="020B0503020204020204" charset="-122"/>
                  </a:rPr>
                  <a:t>建设万里茶道跨境电商平台，促进茶叶等商品的跨国贸易。</a:t>
                </a:r>
                <a:endParaRPr lang="en-US" sz="1200" b="0" i="0" u="none">
                  <a:solidFill>
                    <a:srgbClr val="FFFFFF"/>
                  </a:solidFill>
                  <a:ea typeface="微软雅黑" panose="020B0503020204020204" charset="-122"/>
                </a:endParaRPr>
              </a:p>
            </p:txBody>
          </p:sp>
        </p:grpSp>
      </p:gr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descr="92e82e55-45ac-40ee-a5c3-51eb35de2b69"/>
          <p:cNvSpPr>
            <a:spLocks noGrp="1"/>
          </p:cNvSpPr>
          <p:nvPr>
            <p:ph type="title" hasCustomPrompt="1"/>
          </p:nvPr>
        </p:nvSpPr>
        <p:spPr/>
        <p:txBody>
          <a:bodyPr anchorCtr="0">
            <a:normAutofit fontScale="90000"/>
          </a:bodyPr>
          <a:lstStyle/>
          <a:p>
            <a:pPr algn="ctr">
              <a:lnSpc>
                <a:spcPct val="100000"/>
              </a:lnSpc>
              <a:spcBef>
                <a:spcPct val="0"/>
              </a:spcBef>
            </a:pPr>
            <a:r>
              <a:rPr lang="en-US" sz="3200" b="1" i="0" u="none">
                <a:solidFill>
                  <a:srgbClr val="FFFFFF"/>
                </a:solidFill>
                <a:ea typeface="微软雅黑" panose="020B0503020204020204" charset="-122"/>
              </a:rPr>
              <a:t>传播爆破策略</a:t>
            </a:r>
            <a:br>
              <a:rPr lang="en-US" sz="3200" b="1" i="0" u="none">
                <a:solidFill>
                  <a:srgbClr val="FFFFFF"/>
                </a:solidFill>
                <a:ea typeface="微软雅黑" panose="020B0503020204020204" charset="-122"/>
              </a:rPr>
            </a:br>
            <a:r>
              <a:rPr lang="en-US" altLang="en-US" sz="2220">
                <a:solidFill>
                  <a:srgbClr val="FFFFFF"/>
                </a:solidFill>
                <a:ea typeface="微软雅黑" panose="020B0503020204020204" charset="-122"/>
                <a:sym typeface="+mn-ea"/>
              </a:rPr>
              <a:t>Стратегия</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взрывного</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раскрутки</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прямых</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эфиров</a:t>
            </a:r>
            <a:endParaRPr lang="en-US" sz="2220" b="1" i="0" u="none">
              <a:solidFill>
                <a:srgbClr val="FFFFFF"/>
              </a:solidFill>
              <a:ea typeface="微软雅黑" panose="020B0503020204020204" charset="-122"/>
            </a:endParaRPr>
          </a:p>
        </p:txBody>
      </p:sp>
      <p:sp>
        <p:nvSpPr>
          <p:cNvPr id="25" name="文本占位符 24" descr="453cb2ca-0b3f-48d3-b77e-c8b0c2bbb197"/>
          <p:cNvSpPr>
            <a:spLocks noGrp="1"/>
          </p:cNvSpPr>
          <p:nvPr>
            <p:ph type="body" sz="quarter" idx="1" hasCustomPrompt="1"/>
          </p:nvPr>
        </p:nvSpPr>
        <p:spPr/>
        <p:txBody>
          <a:bodyPr anchorCtr="0"/>
          <a:lstStyle/>
          <a:p>
            <a:pPr algn="ctr">
              <a:lnSpc>
                <a:spcPct val="120000"/>
              </a:lnSpc>
              <a:spcBef>
                <a:spcPts val="1000"/>
              </a:spcBef>
            </a:pPr>
            <a:r>
              <a:rPr lang="en-US" sz="2000" b="0" i="0" u="none">
                <a:solidFill>
                  <a:srgbClr val="FFFFFF"/>
                </a:solidFill>
                <a:ea typeface="微软雅黑" panose="020B0503020204020204" charset="-122"/>
              </a:rPr>
              <a:t>介绍内容裂变、国际联动和长效转化三大传播策略</a:t>
            </a:r>
            <a:endParaRPr lang="en-US" sz="2000" b="0" i="0" u="none">
              <a:solidFill>
                <a:srgbClr val="FFFFFF"/>
              </a:solidFill>
              <a:ea typeface="微软雅黑" panose="020B0503020204020204"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内容裂变</a:t>
            </a:r>
            <a:br>
              <a:rPr lang="en-US" sz="28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Физиологическое</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размножение</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контента</a:t>
            </a:r>
            <a:endParaRPr lang="en-US" sz="2000" b="1" i="0" u="none">
              <a:solidFill>
                <a:srgbClr val="FFFFFF"/>
              </a:solidFill>
              <a:ea typeface="微软雅黑" panose="020B0503020204020204" charset="-122"/>
            </a:endParaRPr>
          </a:p>
        </p:txBody>
      </p:sp>
      <p:grpSp>
        <p:nvGrpSpPr>
          <p:cNvPr id="5" name="209b288e-08fb-4dd4-aa76-a4b68b900cab.source.4.zh-Hans.pptx" descr="d02ccbd0-4c6c-4323-a7a7-5215cc2c0b22"/>
          <p:cNvGrpSpPr/>
          <p:nvPr/>
        </p:nvGrpSpPr>
        <p:grpSpPr>
          <a:xfrm>
            <a:off x="660400" y="1130300"/>
            <a:ext cx="10858500" cy="5015635"/>
            <a:chOff x="660400" y="1130300"/>
            <a:chExt cx="10858500" cy="5015635"/>
          </a:xfrm>
        </p:grpSpPr>
        <p:sp>
          <p:nvSpPr>
            <p:cNvPr id="8" name="Title" descr="d95393ac-8d36-4ddf-8586-14d65d932daf"/>
            <p:cNvSpPr/>
            <p:nvPr/>
          </p:nvSpPr>
          <p:spPr>
            <a:xfrm>
              <a:off x="660400" y="1130300"/>
              <a:ext cx="10858500" cy="490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2400" b="1" i="0" u="none">
                  <a:solidFill>
                    <a:srgbClr val="FFFFFF"/>
                  </a:solidFill>
                  <a:ea typeface="微软雅黑" panose="020B0503020204020204" charset="-122"/>
                </a:rPr>
                <a:t>说明每日发布短视频和发起竞赛活动</a:t>
              </a:r>
              <a:endParaRPr lang="en-US" sz="2400" b="1" i="0" u="none">
                <a:solidFill>
                  <a:srgbClr val="FFFFFF"/>
                </a:solidFill>
                <a:ea typeface="微软雅黑" panose="020B0503020204020204" charset="-122"/>
              </a:endParaRPr>
            </a:p>
          </p:txBody>
        </p:sp>
        <p:grpSp>
          <p:nvGrpSpPr>
            <p:cNvPr id="7" name="组合 6" descr="4a2789f0-3a2a-4f55-a303-7c056c1a4061"/>
            <p:cNvGrpSpPr/>
            <p:nvPr/>
          </p:nvGrpSpPr>
          <p:grpSpPr>
            <a:xfrm>
              <a:off x="660400" y="1655179"/>
              <a:ext cx="5298964" cy="2102629"/>
              <a:chOff x="660400" y="1655179"/>
              <a:chExt cx="5298964" cy="2102629"/>
            </a:xfrm>
          </p:grpSpPr>
          <p:sp>
            <p:nvSpPr>
              <p:cNvPr id="6" name="ComponentBackground1" descr="3eaa1636-13ab-4ae8-ab1b-0eaf6f32ba77"/>
              <p:cNvSpPr/>
              <p:nvPr/>
            </p:nvSpPr>
            <p:spPr>
              <a:xfrm>
                <a:off x="663464" y="1655179"/>
                <a:ext cx="5295900" cy="2102629"/>
              </a:xfrm>
              <a:prstGeom prst="roundRect">
                <a:avLst>
                  <a:gd name="adj" fmla="val 3600"/>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sp>
            <p:nvSpPr>
              <p:cNvPr id="3" name="Text1" descr="a0f2b49b-ff2b-461b-aaf3-c156f37b743b"/>
              <p:cNvSpPr txBox="1"/>
              <p:nvPr/>
            </p:nvSpPr>
            <p:spPr>
              <a:xfrm>
                <a:off x="1232157" y="2088337"/>
                <a:ext cx="4679693" cy="1568736"/>
              </a:xfrm>
              <a:prstGeom prst="rect">
                <a:avLst/>
              </a:prstGeom>
              <a:noFill/>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每日发布5条“茶道盲盒短视频”，随机解锁冷知识，如“驼铃防狼秘籍”、万里茶道寻非遗、#茶马古道寻踪#、#海上茶路启航#等，吸引观众的注意力。</a:t>
                </a:r>
                <a:endParaRPr lang="en-US" sz="1200" b="0" i="0" u="none">
                  <a:solidFill>
                    <a:srgbClr val="FFFFFF"/>
                  </a:solidFill>
                  <a:ea typeface="微软雅黑" panose="020B0503020204020204" charset="-122"/>
                </a:endParaRPr>
              </a:p>
            </p:txBody>
          </p:sp>
          <p:sp>
            <p:nvSpPr>
              <p:cNvPr id="4" name="Bullet1" descr="9d875917-2514-478b-a5d6-319446c89f08"/>
              <p:cNvSpPr txBox="1"/>
              <p:nvPr/>
            </p:nvSpPr>
            <p:spPr>
              <a:xfrm>
                <a:off x="1232157" y="1697384"/>
                <a:ext cx="4679693" cy="390954"/>
              </a:xfrm>
              <a:prstGeom prst="rect">
                <a:avLst/>
              </a:prstGeom>
              <a:noFill/>
            </p:spPr>
            <p:txBody>
              <a:bodyPr wrap="square" rtlCol="0" anchor="ctr" anchorCtr="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strike="noStrike">
                    <a:solidFill>
                      <a:srgbClr val="FFFFFF"/>
                    </a:solidFill>
                    <a:ea typeface="微软雅黑" panose="020B0503020204020204" charset="-122"/>
                  </a:rPr>
                  <a:t>茶道盲盒短视频</a:t>
                </a:r>
                <a:endParaRPr lang="en-US" sz="1800" b="1" i="0" u="none" strike="noStrike">
                  <a:solidFill>
                    <a:srgbClr val="FFFFFF"/>
                  </a:solidFill>
                  <a:ea typeface="微软雅黑" panose="020B0503020204020204" charset="-122"/>
                </a:endParaRPr>
              </a:p>
            </p:txBody>
          </p:sp>
          <p:sp>
            <p:nvSpPr>
              <p:cNvPr id="26" name="Number1" descr="638f3f54-c70d-4f1d-b83c-b325b7382a0f"/>
              <p:cNvSpPr/>
              <p:nvPr/>
            </p:nvSpPr>
            <p:spPr>
              <a:xfrm>
                <a:off x="660400" y="1657350"/>
                <a:ext cx="456814" cy="45681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1600" b="0" i="0" u="none">
                    <a:solidFill>
                      <a:srgbClr val="FFFFFF"/>
                    </a:solidFill>
                    <a:latin typeface="Arial" panose="020B0604020202020204"/>
                  </a:rPr>
                  <a:t>1</a:t>
                </a:r>
                <a:endParaRPr lang="en-US" sz="1600" b="0" i="0" u="none">
                  <a:solidFill>
                    <a:srgbClr val="FFFFFF"/>
                  </a:solidFill>
                  <a:latin typeface="Arial" panose="020B0604020202020204"/>
                </a:endParaRPr>
              </a:p>
            </p:txBody>
          </p:sp>
        </p:grpSp>
        <p:grpSp>
          <p:nvGrpSpPr>
            <p:cNvPr id="9" name="组合 8" descr="89fcd61f-51db-4f32-ad7b-38951ff74f7a"/>
            <p:cNvGrpSpPr/>
            <p:nvPr/>
          </p:nvGrpSpPr>
          <p:grpSpPr>
            <a:xfrm>
              <a:off x="660400" y="4043306"/>
              <a:ext cx="5298964" cy="2102629"/>
              <a:chOff x="660400" y="2791234"/>
              <a:chExt cx="5298964" cy="2102629"/>
            </a:xfrm>
          </p:grpSpPr>
          <p:sp>
            <p:nvSpPr>
              <p:cNvPr id="146" name="ComponentBackground2" descr="970601cc-1fae-4d05-b4f2-0b74e1c1aa51"/>
              <p:cNvSpPr/>
              <p:nvPr/>
            </p:nvSpPr>
            <p:spPr>
              <a:xfrm>
                <a:off x="663464" y="2791234"/>
                <a:ext cx="5295900" cy="2102629"/>
              </a:xfrm>
              <a:prstGeom prst="roundRect">
                <a:avLst>
                  <a:gd name="adj" fmla="val 3600"/>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sp>
            <p:nvSpPr>
              <p:cNvPr id="148" name="Text2" descr="6ddb3d62-dd94-44ce-b5ec-e01371c16052"/>
              <p:cNvSpPr txBox="1"/>
              <p:nvPr/>
            </p:nvSpPr>
            <p:spPr>
              <a:xfrm>
                <a:off x="1232157" y="3224392"/>
                <a:ext cx="4679693" cy="1568736"/>
              </a:xfrm>
              <a:prstGeom prst="rect">
                <a:avLst/>
              </a:prstGeom>
              <a:noFill/>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发起#万里茶道振兴知识竞赛，让粉丝参与其中，增强对万里茶道文化的了解和认识。</a:t>
                </a:r>
                <a:endParaRPr lang="en-US" sz="1200" b="0" i="0" u="none">
                  <a:solidFill>
                    <a:srgbClr val="FFFFFF"/>
                  </a:solidFill>
                  <a:ea typeface="微软雅黑" panose="020B0503020204020204" charset="-122"/>
                </a:endParaRPr>
              </a:p>
            </p:txBody>
          </p:sp>
          <p:sp>
            <p:nvSpPr>
              <p:cNvPr id="149" name="Bullet2" descr="ab76575f-dc8d-484a-8906-17ec117d80a2"/>
              <p:cNvSpPr txBox="1"/>
              <p:nvPr/>
            </p:nvSpPr>
            <p:spPr>
              <a:xfrm>
                <a:off x="1232157" y="2833439"/>
                <a:ext cx="4679693" cy="390954"/>
              </a:xfrm>
              <a:prstGeom prst="rect">
                <a:avLst/>
              </a:prstGeom>
              <a:noFill/>
            </p:spPr>
            <p:txBody>
              <a:bodyPr wrap="square" rtlCol="0" anchor="ctr" anchorCtr="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strike="noStrike">
                    <a:solidFill>
                      <a:srgbClr val="FFFFFF"/>
                    </a:solidFill>
                    <a:ea typeface="微软雅黑" panose="020B0503020204020204" charset="-122"/>
                  </a:rPr>
                  <a:t>知识竞赛</a:t>
                </a:r>
                <a:endParaRPr lang="en-US" sz="1800" b="1" i="0" u="none" strike="noStrike">
                  <a:solidFill>
                    <a:srgbClr val="FFFFFF"/>
                  </a:solidFill>
                  <a:ea typeface="微软雅黑" panose="020B0503020204020204" charset="-122"/>
                </a:endParaRPr>
              </a:p>
            </p:txBody>
          </p:sp>
          <p:sp>
            <p:nvSpPr>
              <p:cNvPr id="145" name="Number2" descr="f303e7da-6bdc-453a-bca9-ddd489067c10"/>
              <p:cNvSpPr/>
              <p:nvPr/>
            </p:nvSpPr>
            <p:spPr>
              <a:xfrm>
                <a:off x="660400" y="2793405"/>
                <a:ext cx="456814" cy="45681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1600" b="0" i="0" u="none">
                    <a:solidFill>
                      <a:srgbClr val="FFFFFF"/>
                    </a:solidFill>
                    <a:latin typeface="Arial" panose="020B0604020202020204"/>
                  </a:rPr>
                  <a:t>2</a:t>
                </a:r>
                <a:endParaRPr lang="en-US" sz="1600" b="0" i="0" u="none">
                  <a:solidFill>
                    <a:srgbClr val="FFFFFF"/>
                  </a:solidFill>
                  <a:latin typeface="Arial" panose="020B0604020202020204"/>
                </a:endParaRPr>
              </a:p>
            </p:txBody>
          </p:sp>
        </p:grpSp>
        <p:grpSp>
          <p:nvGrpSpPr>
            <p:cNvPr id="11" name="组合 10" descr="f7e60458-f251-4d0d-8457-1ba5d97f22b9"/>
            <p:cNvGrpSpPr/>
            <p:nvPr/>
          </p:nvGrpSpPr>
          <p:grpSpPr>
            <a:xfrm>
              <a:off x="6219936" y="1655179"/>
              <a:ext cx="5298964" cy="2102629"/>
              <a:chOff x="660400" y="5063345"/>
              <a:chExt cx="5298964" cy="2102629"/>
            </a:xfrm>
          </p:grpSpPr>
          <p:sp>
            <p:nvSpPr>
              <p:cNvPr id="174" name="ComponentBackground3" descr="7a00ad8e-5e97-48a4-b9b9-2393f7375246"/>
              <p:cNvSpPr/>
              <p:nvPr/>
            </p:nvSpPr>
            <p:spPr>
              <a:xfrm>
                <a:off x="663464" y="5063345"/>
                <a:ext cx="5295900" cy="2102629"/>
              </a:xfrm>
              <a:prstGeom prst="roundRect">
                <a:avLst>
                  <a:gd name="adj" fmla="val 3600"/>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sp>
            <p:nvSpPr>
              <p:cNvPr id="176" name="Text3" descr="7d9f8af8-ccfc-431d-8aea-f57934ba74ba"/>
              <p:cNvSpPr txBox="1"/>
              <p:nvPr/>
            </p:nvSpPr>
            <p:spPr>
              <a:xfrm>
                <a:off x="1232157" y="5496503"/>
                <a:ext cx="4679693" cy="1568736"/>
              </a:xfrm>
              <a:prstGeom prst="rect">
                <a:avLst/>
              </a:prstGeom>
              <a:noFill/>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举办粉丝复刻晋商茶砖压制定向赛，让更多人亲身体验传统制茶工艺，感受茶文化的魅力。</a:t>
                </a:r>
                <a:endParaRPr lang="en-US" sz="1200" b="0" i="0" u="none">
                  <a:solidFill>
                    <a:srgbClr val="FFFFFF"/>
                  </a:solidFill>
                  <a:ea typeface="微软雅黑" panose="020B0503020204020204" charset="-122"/>
                </a:endParaRPr>
              </a:p>
            </p:txBody>
          </p:sp>
          <p:sp>
            <p:nvSpPr>
              <p:cNvPr id="177" name="Bullet3" descr="3bac6ff9-576b-44b2-85ad-f60e31c2aa9e"/>
              <p:cNvSpPr txBox="1"/>
              <p:nvPr/>
            </p:nvSpPr>
            <p:spPr>
              <a:xfrm>
                <a:off x="1232157" y="5105550"/>
                <a:ext cx="4679693" cy="390954"/>
              </a:xfrm>
              <a:prstGeom prst="rect">
                <a:avLst/>
              </a:prstGeom>
              <a:noFill/>
            </p:spPr>
            <p:txBody>
              <a:bodyPr wrap="square" rtlCol="0" anchor="ctr" anchorCtr="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strike="noStrike">
                    <a:solidFill>
                      <a:srgbClr val="FFFFFF"/>
                    </a:solidFill>
                    <a:ea typeface="微软雅黑" panose="020B0503020204020204" charset="-122"/>
                  </a:rPr>
                  <a:t>复刻晋商茶砖压制定向赛</a:t>
                </a:r>
                <a:endParaRPr lang="en-US" sz="1800" b="1" i="0" u="none" strike="noStrike">
                  <a:solidFill>
                    <a:srgbClr val="FFFFFF"/>
                  </a:solidFill>
                  <a:ea typeface="微软雅黑" panose="020B0503020204020204" charset="-122"/>
                </a:endParaRPr>
              </a:p>
            </p:txBody>
          </p:sp>
          <p:sp>
            <p:nvSpPr>
              <p:cNvPr id="173" name="Number3" descr="9cf12e94-2cd3-4e81-980b-39036071b959"/>
              <p:cNvSpPr/>
              <p:nvPr/>
            </p:nvSpPr>
            <p:spPr>
              <a:xfrm>
                <a:off x="660400" y="5065516"/>
                <a:ext cx="456814" cy="45681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1600" b="0" i="0" u="none">
                    <a:solidFill>
                      <a:srgbClr val="FFFFFF"/>
                    </a:solidFill>
                    <a:latin typeface="Arial" panose="020B0604020202020204"/>
                  </a:rPr>
                  <a:t>3</a:t>
                </a:r>
                <a:endParaRPr lang="en-US" sz="1600" b="0" i="0" u="none">
                  <a:solidFill>
                    <a:srgbClr val="FFFFFF"/>
                  </a:solidFill>
                  <a:latin typeface="Arial" panose="020B0604020202020204"/>
                </a:endParaRPr>
              </a:p>
            </p:txBody>
          </p:sp>
        </p:grpSp>
        <p:grpSp>
          <p:nvGrpSpPr>
            <p:cNvPr id="12" name="组合 11" descr="3e8f2916-adf5-4641-a3c5-309ff69b1a33"/>
            <p:cNvGrpSpPr/>
            <p:nvPr/>
          </p:nvGrpSpPr>
          <p:grpSpPr>
            <a:xfrm>
              <a:off x="6219936" y="4043306"/>
              <a:ext cx="5298964" cy="2102629"/>
              <a:chOff x="6219936" y="1655179"/>
              <a:chExt cx="5298964" cy="2102629"/>
            </a:xfrm>
          </p:grpSpPr>
          <p:sp>
            <p:nvSpPr>
              <p:cNvPr id="181" name="ComponentBackground4" descr="e36468e2-4862-4922-ae46-ed6e4bfcd7f6"/>
              <p:cNvSpPr/>
              <p:nvPr/>
            </p:nvSpPr>
            <p:spPr>
              <a:xfrm>
                <a:off x="6223000" y="1655179"/>
                <a:ext cx="5295900" cy="2102629"/>
              </a:xfrm>
              <a:prstGeom prst="roundRect">
                <a:avLst>
                  <a:gd name="adj" fmla="val 3600"/>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sp>
            <p:nvSpPr>
              <p:cNvPr id="183" name="Text4" descr="fc4ff97e-8019-47ee-95c0-de420420220e"/>
              <p:cNvSpPr txBox="1"/>
              <p:nvPr/>
            </p:nvSpPr>
            <p:spPr>
              <a:xfrm>
                <a:off x="6791693" y="2088337"/>
                <a:ext cx="4679693" cy="1568736"/>
              </a:xfrm>
              <a:prstGeom prst="rect">
                <a:avLst/>
              </a:prstGeom>
              <a:noFill/>
            </p:spPr>
            <p:txBody>
              <a:bodyPr wrap="square" lIns="91440" tIns="45720" rIns="91440" bIns="4572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开展中俄茶艺挑战赛，促进中俄两国茶文化的交流与竞技，提升活动的国际影响力。</a:t>
                </a:r>
                <a:endParaRPr lang="en-US" sz="1200" b="0" i="0" u="none">
                  <a:solidFill>
                    <a:srgbClr val="FFFFFF"/>
                  </a:solidFill>
                  <a:ea typeface="微软雅黑" panose="020B0503020204020204" charset="-122"/>
                </a:endParaRPr>
              </a:p>
            </p:txBody>
          </p:sp>
          <p:sp>
            <p:nvSpPr>
              <p:cNvPr id="184" name="Bullet4" descr="3aac06fa-79d3-4e03-b98b-542326a3b5d1"/>
              <p:cNvSpPr txBox="1"/>
              <p:nvPr/>
            </p:nvSpPr>
            <p:spPr>
              <a:xfrm>
                <a:off x="6791693" y="1697384"/>
                <a:ext cx="4679693" cy="390954"/>
              </a:xfrm>
              <a:prstGeom prst="rect">
                <a:avLst/>
              </a:prstGeom>
              <a:noFill/>
            </p:spPr>
            <p:txBody>
              <a:bodyPr wrap="square" rtlCol="0" anchor="ctr" anchorCtr="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strike="noStrike">
                    <a:solidFill>
                      <a:srgbClr val="FFFFFF"/>
                    </a:solidFill>
                    <a:ea typeface="微软雅黑" panose="020B0503020204020204" charset="-122"/>
                  </a:rPr>
                  <a:t>中俄茶艺挑战赛</a:t>
                </a:r>
                <a:endParaRPr lang="en-US" sz="1800" b="1" i="0" u="none" strike="noStrike">
                  <a:solidFill>
                    <a:srgbClr val="FFFFFF"/>
                  </a:solidFill>
                  <a:ea typeface="微软雅黑" panose="020B0503020204020204" charset="-122"/>
                </a:endParaRPr>
              </a:p>
            </p:txBody>
          </p:sp>
          <p:sp>
            <p:nvSpPr>
              <p:cNvPr id="180" name="Number4" descr="a2ed756a-85b4-4305-aeb5-1cfc42dfef43"/>
              <p:cNvSpPr/>
              <p:nvPr/>
            </p:nvSpPr>
            <p:spPr>
              <a:xfrm>
                <a:off x="6219936" y="1657350"/>
                <a:ext cx="456814" cy="45681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r>
                  <a:rPr lang="en-US" sz="1600" b="0" i="0" u="none">
                    <a:solidFill>
                      <a:srgbClr val="FFFFFF"/>
                    </a:solidFill>
                    <a:latin typeface="Arial" panose="020B0604020202020204"/>
                  </a:rPr>
                  <a:t>4</a:t>
                </a:r>
                <a:endParaRPr lang="en-US" sz="1600" b="0" i="0" u="none">
                  <a:solidFill>
                    <a:srgbClr val="FFFFFF"/>
                  </a:solidFill>
                  <a:latin typeface="Arial" panose="020B0604020202020204"/>
                </a:endParaRPr>
              </a:p>
            </p:txBody>
          </p:sp>
        </p:grpSp>
      </p:gr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国际联动</a:t>
            </a:r>
            <a:br>
              <a:rPr lang="en-US" sz="28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Международное</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взаимодействие</a:t>
            </a:r>
            <a:endParaRPr lang="en-US" sz="2000" b="1" i="0" u="none">
              <a:solidFill>
                <a:srgbClr val="FFFFFF"/>
              </a:solidFill>
              <a:ea typeface="微软雅黑" panose="020B0503020204020204" charset="-122"/>
            </a:endParaRPr>
          </a:p>
        </p:txBody>
      </p:sp>
      <p:grpSp>
        <p:nvGrpSpPr>
          <p:cNvPr id="5" name="e07da9ed-309a-49a4-897d-de018b584ca0.source.5.zh-Hans.pptx" descr="5ab9f0e2-56e0-4a0a-956d-fb3ceb4fed7a"/>
          <p:cNvGrpSpPr/>
          <p:nvPr/>
        </p:nvGrpSpPr>
        <p:grpSpPr>
          <a:xfrm>
            <a:off x="0" y="1130299"/>
            <a:ext cx="12192000" cy="5727701"/>
            <a:chOff x="0" y="1130299"/>
            <a:chExt cx="12192000" cy="5727701"/>
          </a:xfrm>
        </p:grpSpPr>
        <p:sp>
          <p:nvSpPr>
            <p:cNvPr id="3" name="PictureMisc1" descr="3c5560c7-ec7b-4590-b499-90287c951001"/>
            <p:cNvSpPr/>
            <p:nvPr/>
          </p:nvSpPr>
          <p:spPr>
            <a:xfrm>
              <a:off x="0" y="4320540"/>
              <a:ext cx="12192000" cy="2537460"/>
            </a:xfrm>
            <a:prstGeom prst="rect">
              <a:avLst/>
            </a:prstGeom>
            <a:blipFill rotWithShape="1">
              <a:blip r:embed="rId1"/>
              <a:srcRect/>
              <a:stretch>
                <a:fillRect t="-142192" b="-142192"/>
              </a:stretch>
            </a:blipFill>
            <a:ln w="6031" cap="sq">
              <a:noFill/>
              <a:prstDash val="solid"/>
              <a:miter/>
            </a:ln>
          </p:spPr>
          <p:txBody>
            <a:bodyPr rtlCol="0" anchor="ctr" anchorCtr="0"/>
            <a:lstStyle/>
            <a:p>
              <a:pPr algn="l"/>
            </a:p>
          </p:txBody>
        </p:sp>
        <p:sp>
          <p:nvSpPr>
            <p:cNvPr id="4" name="矩形 3" descr="71f29378-159d-4dc1-9729-ba1f302beabc"/>
            <p:cNvSpPr/>
            <p:nvPr/>
          </p:nvSpPr>
          <p:spPr>
            <a:xfrm>
              <a:off x="660396" y="1130300"/>
              <a:ext cx="10858502" cy="5003800"/>
            </a:xfrm>
            <a:prstGeom prst="rect">
              <a:avLst/>
            </a:prstGeom>
            <a:solidFill>
              <a:schemeClr val="bg1"/>
            </a:solidFill>
            <a:ln w="6031" cap="sq">
              <a:noFill/>
              <a:prstDash val="solid"/>
              <a:miter/>
            </a:ln>
          </p:spPr>
          <p:txBody>
            <a:bodyPr rtlCol="0" anchor="ctr" anchorCtr="0"/>
            <a:lstStyle/>
            <a:p>
              <a:pPr algn="l"/>
            </a:p>
          </p:txBody>
        </p:sp>
        <p:grpSp>
          <p:nvGrpSpPr>
            <p:cNvPr id="21" name="组合 20" descr="8252a839-8e38-48a1-b8d3-ecb8fc401238"/>
            <p:cNvGrpSpPr/>
            <p:nvPr/>
          </p:nvGrpSpPr>
          <p:grpSpPr>
            <a:xfrm>
              <a:off x="795645" y="1130299"/>
              <a:ext cx="10723254" cy="5003800"/>
              <a:chOff x="795645" y="1130299"/>
              <a:chExt cx="10723254" cy="5003800"/>
            </a:xfrm>
          </p:grpSpPr>
          <p:cxnSp>
            <p:nvCxnSpPr>
              <p:cNvPr id="205" name="直接连接符 204" descr="d015fd94-ace5-4b4a-84bc-8fc024f75387"/>
              <p:cNvCxnSpPr>
                <a:stCxn id="4" idx="0"/>
              </p:cNvCxnSpPr>
              <p:nvPr/>
            </p:nvCxnSpPr>
            <p:spPr>
              <a:xfrm>
                <a:off x="6089647" y="1130300"/>
                <a:ext cx="6515" cy="4882424"/>
              </a:xfrm>
              <a:prstGeom prst="line">
                <a:avLst/>
              </a:prstGeom>
              <a:ln w="6350">
                <a:solidFill>
                  <a:schemeClr val="tx1">
                    <a:alpha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6" name="Title" descr="678ace28-222a-43ff-bbca-555a38d14013"/>
              <p:cNvSpPr>
                <a:spLocks noChangeAspect="1"/>
              </p:cNvSpPr>
              <p:nvPr/>
            </p:nvSpPr>
            <p:spPr>
              <a:xfrm>
                <a:off x="6464714" y="1130299"/>
                <a:ext cx="5054185" cy="734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fontScale="92500" lnSpcReduction="10000"/>
              </a:bodyPr>
              <a:lstStyle/>
              <a:p>
                <a:pPr algn="l"/>
                <a:r>
                  <a:rPr lang="en-US" sz="2400" b="1" i="0" u="none">
                    <a:solidFill>
                      <a:srgbClr val="FFFFFF"/>
                    </a:solidFill>
                    <a:ea typeface="微软雅黑" panose="020B0503020204020204" charset="-122"/>
                  </a:rPr>
                  <a:t>介绍与俄罗斯主播的互动、纪录片合作及三国主播联动直播</a:t>
                </a:r>
                <a:endParaRPr lang="en-US" sz="2400" b="1" i="0" u="none">
                  <a:solidFill>
                    <a:srgbClr val="FFFFFF"/>
                  </a:solidFill>
                  <a:ea typeface="微软雅黑" panose="020B0503020204020204" charset="-122"/>
                </a:endParaRPr>
              </a:p>
            </p:txBody>
          </p:sp>
          <p:grpSp>
            <p:nvGrpSpPr>
              <p:cNvPr id="20" name="组合 19" descr="394a398a-76f4-44f0-b48c-2b9e09bad9f8"/>
              <p:cNvGrpSpPr/>
              <p:nvPr/>
            </p:nvGrpSpPr>
            <p:grpSpPr>
              <a:xfrm>
                <a:off x="795645" y="1130300"/>
                <a:ext cx="5389670" cy="1499916"/>
                <a:chOff x="795645" y="1130300"/>
                <a:chExt cx="5389670" cy="1499916"/>
              </a:xfrm>
            </p:grpSpPr>
            <p:sp>
              <p:nvSpPr>
                <p:cNvPr id="180" name="Bullet1" descr="04fcfe2c-d5f1-47e7-998a-88b26887e387"/>
                <p:cNvSpPr txBox="1"/>
                <p:nvPr/>
              </p:nvSpPr>
              <p:spPr bwMode="auto">
                <a:xfrm flipH="1">
                  <a:off x="795646" y="1130300"/>
                  <a:ext cx="4903944" cy="4947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spcBef>
                      <a:spcPct val="0"/>
                    </a:spcBef>
                  </a:pPr>
                  <a:r>
                    <a:rPr lang="en-US" sz="1800" b="1" i="0" u="none">
                      <a:solidFill>
                        <a:srgbClr val="FFFFFF"/>
                      </a:solidFill>
                      <a:ea typeface="微软雅黑" panose="020B0503020204020204" charset="-122"/>
                    </a:rPr>
                    <a:t>主播探访与体验</a:t>
                  </a:r>
                  <a:endParaRPr lang="en-US" sz="1800" b="1" i="0" u="none">
                    <a:solidFill>
                      <a:srgbClr val="FFFFFF"/>
                    </a:solidFill>
                    <a:ea typeface="微软雅黑" panose="020B0503020204020204" charset="-122"/>
                  </a:endParaRPr>
                </a:p>
              </p:txBody>
            </p:sp>
            <p:sp>
              <p:nvSpPr>
                <p:cNvPr id="196" name="Text1" descr="e47619b6-66a2-4338-8f42-a4d2ed8a29fa"/>
                <p:cNvSpPr txBox="1"/>
                <p:nvPr/>
              </p:nvSpPr>
              <p:spPr bwMode="auto">
                <a:xfrm flipH="1">
                  <a:off x="795645" y="1625009"/>
                  <a:ext cx="4903946" cy="100520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俄罗斯主播探访五菱生产基地，中国主播体验俄蒙茶炊仪式，增进中俄两国主播之间的了解和友谊。</a:t>
                  </a:r>
                  <a:endParaRPr lang="en-US" sz="1200" b="0" i="0" u="none" strike="noStrike">
                    <a:solidFill>
                      <a:srgbClr val="FFFFFF"/>
                    </a:solidFill>
                    <a:ea typeface="微软雅黑" panose="020B0503020204020204" charset="-122"/>
                  </a:endParaRPr>
                </a:p>
              </p:txBody>
            </p:sp>
            <p:sp>
              <p:nvSpPr>
                <p:cNvPr id="207" name="Shape1" descr="808dd5df-62dc-4d17-a327-45f260a5725e"/>
                <p:cNvSpPr/>
                <p:nvPr/>
              </p:nvSpPr>
              <p:spPr>
                <a:xfrm>
                  <a:off x="6007009" y="1498527"/>
                  <a:ext cx="178306" cy="178306"/>
                </a:xfrm>
                <a:prstGeom prst="ellipse">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grpSp>
            <p:nvGrpSpPr>
              <p:cNvPr id="14" name="组合 13" descr="3829cc45-460b-4d19-884d-268ce56361e3"/>
              <p:cNvGrpSpPr/>
              <p:nvPr/>
            </p:nvGrpSpPr>
            <p:grpSpPr>
              <a:xfrm>
                <a:off x="6007008" y="2006271"/>
                <a:ext cx="5376650" cy="1499916"/>
                <a:chOff x="6007008" y="2006271"/>
                <a:chExt cx="5376650" cy="1499916"/>
              </a:xfrm>
            </p:grpSpPr>
            <p:sp>
              <p:nvSpPr>
                <p:cNvPr id="177" name="Bullet2" descr="d5a90e6c-a7cb-4b42-b78c-4004c622d5b3"/>
                <p:cNvSpPr txBox="1"/>
                <p:nvPr/>
              </p:nvSpPr>
              <p:spPr bwMode="auto">
                <a:xfrm>
                  <a:off x="6479913" y="2006271"/>
                  <a:ext cx="4903744" cy="4947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spcBef>
                      <a:spcPct val="0"/>
                    </a:spcBef>
                  </a:pPr>
                  <a:r>
                    <a:rPr lang="en-US" sz="1800" b="1" i="0" u="none">
                      <a:solidFill>
                        <a:srgbClr val="FFFFFF"/>
                      </a:solidFill>
                      <a:ea typeface="微软雅黑" panose="020B0503020204020204" charset="-122"/>
                    </a:rPr>
                    <a:t>大型纪录片合作</a:t>
                  </a:r>
                  <a:endParaRPr lang="en-US" sz="1800" b="1" i="0" u="none">
                    <a:solidFill>
                      <a:srgbClr val="FFFFFF"/>
                    </a:solidFill>
                    <a:ea typeface="微软雅黑" panose="020B0503020204020204" charset="-122"/>
                  </a:endParaRPr>
                </a:p>
              </p:txBody>
            </p:sp>
            <p:sp>
              <p:nvSpPr>
                <p:cNvPr id="197" name="Text2" descr="8e18e9ff-71db-46f3-87fd-ec11c2942430"/>
                <p:cNvSpPr txBox="1"/>
                <p:nvPr/>
              </p:nvSpPr>
              <p:spPr bwMode="auto">
                <a:xfrm>
                  <a:off x="6479912" y="2500980"/>
                  <a:ext cx="4903746" cy="100520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与央视纪录频道、东影集团、俄罗斯RT、欧亚大陆卫视联合制作多语种大型纪录片《万里茶道》或《茶道上的我们》或《万里茶道文化带》《健康万里茶道》《万里茶道寻非遗》《诗画万里茶道》《万里茶道红色记忆》，深入挖掘和展现万里茶道的历史和文化。</a:t>
                  </a:r>
                  <a:endParaRPr lang="en-US" sz="1200" b="0" i="0" u="none" strike="noStrike">
                    <a:solidFill>
                      <a:srgbClr val="FFFFFF"/>
                    </a:solidFill>
                    <a:ea typeface="微软雅黑" panose="020B0503020204020204" charset="-122"/>
                  </a:endParaRPr>
                </a:p>
              </p:txBody>
            </p:sp>
            <p:sp>
              <p:nvSpPr>
                <p:cNvPr id="208" name="Shape2" descr="d55145e6-885c-42f6-b3d1-6e9d7565ade5"/>
                <p:cNvSpPr/>
                <p:nvPr/>
              </p:nvSpPr>
              <p:spPr>
                <a:xfrm>
                  <a:off x="6007008" y="2398799"/>
                  <a:ext cx="178306" cy="178306"/>
                </a:xfrm>
                <a:prstGeom prst="ellipse">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grpSp>
            <p:nvGrpSpPr>
              <p:cNvPr id="15" name="组合 14" descr="6e67a32a-214e-4878-864a-75920cf9636d"/>
              <p:cNvGrpSpPr/>
              <p:nvPr/>
            </p:nvGrpSpPr>
            <p:grpSpPr>
              <a:xfrm>
                <a:off x="795645" y="2882242"/>
                <a:ext cx="5389670" cy="1499916"/>
                <a:chOff x="795645" y="2882242"/>
                <a:chExt cx="5389670" cy="1499916"/>
              </a:xfrm>
            </p:grpSpPr>
            <p:sp>
              <p:nvSpPr>
                <p:cNvPr id="174" name="Bullet3" descr="5ccf4c3b-dfbf-4275-8fd6-2ee3ff8cd7cf"/>
                <p:cNvSpPr txBox="1"/>
                <p:nvPr/>
              </p:nvSpPr>
              <p:spPr bwMode="auto">
                <a:xfrm flipH="1">
                  <a:off x="795646" y="2882242"/>
                  <a:ext cx="4903944" cy="4947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spcBef>
                      <a:spcPct val="0"/>
                    </a:spcBef>
                  </a:pPr>
                  <a:r>
                    <a:rPr lang="en-US" sz="1800" b="1" i="0" u="none">
                      <a:solidFill>
                        <a:srgbClr val="FFFFFF"/>
                      </a:solidFill>
                      <a:ea typeface="微软雅黑" panose="020B0503020204020204" charset="-122"/>
                    </a:rPr>
                    <a:t>微电影短剧制作</a:t>
                  </a:r>
                  <a:endParaRPr lang="en-US" sz="1800" b="1" i="0" u="none">
                    <a:solidFill>
                      <a:srgbClr val="FFFFFF"/>
                    </a:solidFill>
                    <a:ea typeface="微软雅黑" panose="020B0503020204020204" charset="-122"/>
                  </a:endParaRPr>
                </a:p>
              </p:txBody>
            </p:sp>
            <p:sp>
              <p:nvSpPr>
                <p:cNvPr id="198" name="Text3" descr="70184125-0af6-4983-84f4-a392fd5c4db6"/>
                <p:cNvSpPr txBox="1"/>
                <p:nvPr/>
              </p:nvSpPr>
              <p:spPr bwMode="auto">
                <a:xfrm flipH="1">
                  <a:off x="795645" y="3376951"/>
                  <a:ext cx="4903946" cy="100520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与东影集团合作为沿途节点城市制作万里茶道上的非遗文化微电影短剧，用于文旅推广，提升节点城市的知名度和影响力。</a:t>
                  </a:r>
                  <a:endParaRPr lang="en-US" sz="1200" b="0" i="0" u="none" strike="noStrike">
                    <a:solidFill>
                      <a:srgbClr val="FFFFFF"/>
                    </a:solidFill>
                    <a:ea typeface="微软雅黑" panose="020B0503020204020204" charset="-122"/>
                  </a:endParaRPr>
                </a:p>
              </p:txBody>
            </p:sp>
            <p:sp>
              <p:nvSpPr>
                <p:cNvPr id="209" name="Shape3" descr="752a4de3-8568-4274-bdc0-71c05ffbdeea"/>
                <p:cNvSpPr/>
                <p:nvPr/>
              </p:nvSpPr>
              <p:spPr>
                <a:xfrm>
                  <a:off x="6007009" y="3274770"/>
                  <a:ext cx="178306" cy="178306"/>
                </a:xfrm>
                <a:prstGeom prst="ellipse">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grpSp>
            <p:nvGrpSpPr>
              <p:cNvPr id="16" name="组合 15" descr="e669cab7-8c13-4ed0-b413-5c203e7543fa"/>
              <p:cNvGrpSpPr/>
              <p:nvPr/>
            </p:nvGrpSpPr>
            <p:grpSpPr>
              <a:xfrm>
                <a:off x="6007008" y="3758213"/>
                <a:ext cx="5376650" cy="1499916"/>
                <a:chOff x="6007008" y="3758213"/>
                <a:chExt cx="5376650" cy="1499916"/>
              </a:xfrm>
            </p:grpSpPr>
            <p:sp>
              <p:nvSpPr>
                <p:cNvPr id="171" name="Bullet4" descr="6dcd3bda-0ecd-4b5c-8074-0747b25df159"/>
                <p:cNvSpPr txBox="1"/>
                <p:nvPr/>
              </p:nvSpPr>
              <p:spPr bwMode="auto">
                <a:xfrm>
                  <a:off x="6479913" y="3758213"/>
                  <a:ext cx="4903744" cy="4947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spcBef>
                      <a:spcPct val="0"/>
                    </a:spcBef>
                  </a:pPr>
                  <a:r>
                    <a:rPr lang="en-US" sz="1800" b="1" i="0" u="none">
                      <a:solidFill>
                        <a:srgbClr val="FFFFFF"/>
                      </a:solidFill>
                      <a:ea typeface="微软雅黑" panose="020B0503020204020204" charset="-122"/>
                    </a:rPr>
                    <a:t>新增纪录片</a:t>
                  </a:r>
                  <a:endParaRPr lang="en-US" sz="1800" b="1" i="0" u="none">
                    <a:solidFill>
                      <a:srgbClr val="FFFFFF"/>
                    </a:solidFill>
                    <a:ea typeface="微软雅黑" panose="020B0503020204020204" charset="-122"/>
                  </a:endParaRPr>
                </a:p>
              </p:txBody>
            </p:sp>
            <p:sp>
              <p:nvSpPr>
                <p:cNvPr id="199" name="Text4" descr="a5be8c98-722d-435f-9812-73515cd30a04"/>
                <p:cNvSpPr txBox="1"/>
                <p:nvPr/>
              </p:nvSpPr>
              <p:spPr bwMode="auto">
                <a:xfrm>
                  <a:off x="6479912" y="4252922"/>
                  <a:ext cx="4903746" cy="100520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新增《茶马古道》纪录片、《海上茶路》纪实片，丰富纪录片的内容和类型。</a:t>
                  </a:r>
                  <a:endParaRPr lang="en-US" sz="1200" b="0" i="0" u="none" strike="noStrike">
                    <a:solidFill>
                      <a:srgbClr val="FFFFFF"/>
                    </a:solidFill>
                    <a:ea typeface="微软雅黑" panose="020B0503020204020204" charset="-122"/>
                  </a:endParaRPr>
                </a:p>
              </p:txBody>
            </p:sp>
            <p:sp>
              <p:nvSpPr>
                <p:cNvPr id="210" name="Shape4" descr="560c7f71-b760-4f4f-91ff-5fd4875bf6d7"/>
                <p:cNvSpPr/>
                <p:nvPr/>
              </p:nvSpPr>
              <p:spPr>
                <a:xfrm>
                  <a:off x="6007008" y="4150741"/>
                  <a:ext cx="178306" cy="178306"/>
                </a:xfrm>
                <a:prstGeom prst="ellipse">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grpSp>
            <p:nvGrpSpPr>
              <p:cNvPr id="17" name="组合 16" descr="ff56a431-9319-48c4-8b57-74753a130ab1"/>
              <p:cNvGrpSpPr/>
              <p:nvPr/>
            </p:nvGrpSpPr>
            <p:grpSpPr>
              <a:xfrm>
                <a:off x="795645" y="4634183"/>
                <a:ext cx="5389670" cy="1499916"/>
                <a:chOff x="795645" y="4634183"/>
                <a:chExt cx="5389670" cy="1499916"/>
              </a:xfrm>
            </p:grpSpPr>
            <p:sp>
              <p:nvSpPr>
                <p:cNvPr id="168" name="Bullet5" descr="a44d793e-5d27-4548-93f9-3dcf159f0ed4"/>
                <p:cNvSpPr txBox="1"/>
                <p:nvPr/>
              </p:nvSpPr>
              <p:spPr bwMode="auto">
                <a:xfrm flipH="1">
                  <a:off x="795646" y="4634183"/>
                  <a:ext cx="4903944" cy="4947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spcBef>
                      <a:spcPct val="0"/>
                    </a:spcBef>
                  </a:pPr>
                  <a:r>
                    <a:rPr lang="en-US" sz="1800" b="1" i="0" u="none">
                      <a:solidFill>
                        <a:srgbClr val="FFFFFF"/>
                      </a:solidFill>
                      <a:ea typeface="微软雅黑" panose="020B0503020204020204" charset="-122"/>
                    </a:rPr>
                    <a:t>三国主播联动直播</a:t>
                  </a:r>
                  <a:endParaRPr lang="en-US" sz="1800" b="1" i="0" u="none">
                    <a:solidFill>
                      <a:srgbClr val="FFFFFF"/>
                    </a:solidFill>
                    <a:ea typeface="微软雅黑" panose="020B0503020204020204" charset="-122"/>
                  </a:endParaRPr>
                </a:p>
              </p:txBody>
            </p:sp>
            <p:sp>
              <p:nvSpPr>
                <p:cNvPr id="200" name="Text5" descr="74a50753-0afd-402b-852b-f315ce54d11b"/>
                <p:cNvSpPr txBox="1"/>
                <p:nvPr/>
              </p:nvSpPr>
              <p:spPr bwMode="auto">
                <a:xfrm flipH="1">
                  <a:off x="795645" y="5128892"/>
                  <a:ext cx="4903946" cy="100520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举办中蒙俄三国主播联动直播月活动，加强三国之间的文化交流与合作，扩大活动在国际上的影响力。</a:t>
                  </a:r>
                  <a:endParaRPr lang="en-US" sz="1200" b="0" i="0" u="none" strike="noStrike">
                    <a:solidFill>
                      <a:srgbClr val="FFFFFF"/>
                    </a:solidFill>
                    <a:ea typeface="微软雅黑" panose="020B0503020204020204" charset="-122"/>
                  </a:endParaRPr>
                </a:p>
              </p:txBody>
            </p:sp>
            <p:sp>
              <p:nvSpPr>
                <p:cNvPr id="211" name="Shape5" descr="b7abb29a-4725-4f73-853d-f9db10e18906"/>
                <p:cNvSpPr/>
                <p:nvPr/>
              </p:nvSpPr>
              <p:spPr>
                <a:xfrm>
                  <a:off x="6007009" y="5026711"/>
                  <a:ext cx="178306" cy="178306"/>
                </a:xfrm>
                <a:prstGeom prst="ellipse">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gr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长效转化</a:t>
            </a:r>
            <a:br>
              <a:rPr lang="en-US" sz="28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Долгосрочная</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конверсия</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в</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устойчивые</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результаты</a:t>
            </a:r>
            <a:r>
              <a:rPr lang="en-US" altLang="zh-CN" sz="2000">
                <a:solidFill>
                  <a:srgbClr val="FFFFFF"/>
                </a:solidFill>
                <a:ea typeface="微软雅黑" panose="020B0503020204020204" charset="-122"/>
                <a:sym typeface="+mn-ea"/>
              </a:rPr>
              <a:t>)</a:t>
            </a:r>
            <a:endParaRPr lang="en-US" sz="2000" b="1" i="0" u="none">
              <a:solidFill>
                <a:srgbClr val="FFFFFF"/>
              </a:solidFill>
              <a:ea typeface="微软雅黑" panose="020B0503020204020204" charset="-122"/>
            </a:endParaRPr>
          </a:p>
        </p:txBody>
      </p:sp>
      <p:grpSp>
        <p:nvGrpSpPr>
          <p:cNvPr id="3" name="1214be42-ad15-4307-8d28-c6b42afdd0f1.source.4.zh-Hans.pptx" descr="a13ad103-8a05-4e09-937b-3f6eb0223358"/>
          <p:cNvGrpSpPr/>
          <p:nvPr/>
        </p:nvGrpSpPr>
        <p:grpSpPr>
          <a:xfrm>
            <a:off x="29799" y="1130300"/>
            <a:ext cx="12139154" cy="5727701"/>
            <a:chOff x="29799" y="1130300"/>
            <a:chExt cx="12139154" cy="5727701"/>
          </a:xfrm>
        </p:grpSpPr>
        <p:grpSp>
          <p:nvGrpSpPr>
            <p:cNvPr id="4" name="组合 1" descr="e4be084c-0dba-4c51-bcb0-4d1589d47a14"/>
            <p:cNvGrpSpPr/>
            <p:nvPr/>
          </p:nvGrpSpPr>
          <p:grpSpPr>
            <a:xfrm>
              <a:off x="29799" y="4320174"/>
              <a:ext cx="12139154" cy="2537827"/>
              <a:chOff x="29799" y="4320174"/>
              <a:chExt cx="12139154" cy="2537827"/>
            </a:xfrm>
          </p:grpSpPr>
          <p:sp>
            <p:nvSpPr>
              <p:cNvPr id="96" name="任意多边形: 形状 95" descr="ad2afa6b-fa9c-4ec4-ba52-f80615b379a8"/>
              <p:cNvSpPr/>
              <p:nvPr/>
            </p:nvSpPr>
            <p:spPr>
              <a:xfrm>
                <a:off x="2072266" y="6754602"/>
                <a:ext cx="272230" cy="103399"/>
              </a:xfrm>
              <a:custGeom>
                <a:avLst/>
                <a:gdLst>
                  <a:gd name="connsiteX0" fmla="*/ 128114 w 272230"/>
                  <a:gd name="connsiteY0" fmla="*/ 85 h 103399"/>
                  <a:gd name="connsiteX1" fmla="*/ 212760 w 272230"/>
                  <a:gd name="connsiteY1" fmla="*/ 53954 h 103399"/>
                  <a:gd name="connsiteX2" fmla="*/ 271675 w 272230"/>
                  <a:gd name="connsiteY2" fmla="*/ 98141 h 103399"/>
                  <a:gd name="connsiteX3" fmla="*/ 272230 w 272230"/>
                  <a:gd name="connsiteY3" fmla="*/ 103399 h 103399"/>
                  <a:gd name="connsiteX4" fmla="*/ 0 w 272230"/>
                  <a:gd name="connsiteY4" fmla="*/ 103399 h 103399"/>
                  <a:gd name="connsiteX5" fmla="*/ 185 w 272230"/>
                  <a:gd name="connsiteY5" fmla="*/ 103009 h 103399"/>
                  <a:gd name="connsiteX6" fmla="*/ 40904 w 272230"/>
                  <a:gd name="connsiteY6" fmla="*/ 84735 h 103399"/>
                  <a:gd name="connsiteX7" fmla="*/ 128114 w 272230"/>
                  <a:gd name="connsiteY7" fmla="*/ 85 h 10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230" h="103399">
                    <a:moveTo>
                      <a:pt x="128114" y="85"/>
                    </a:moveTo>
                    <a:cubicBezTo>
                      <a:pt x="187109" y="-2475"/>
                      <a:pt x="212760" y="53954"/>
                      <a:pt x="212760" y="53954"/>
                    </a:cubicBezTo>
                    <a:cubicBezTo>
                      <a:pt x="212760" y="53954"/>
                      <a:pt x="259892" y="48063"/>
                      <a:pt x="271675" y="98141"/>
                    </a:cubicBezTo>
                    <a:lnTo>
                      <a:pt x="272230" y="103399"/>
                    </a:lnTo>
                    <a:lnTo>
                      <a:pt x="0" y="103399"/>
                    </a:lnTo>
                    <a:lnTo>
                      <a:pt x="185" y="103009"/>
                    </a:lnTo>
                    <a:cubicBezTo>
                      <a:pt x="6918" y="93070"/>
                      <a:pt x="19101" y="83451"/>
                      <a:pt x="40904" y="84735"/>
                    </a:cubicBezTo>
                    <a:cubicBezTo>
                      <a:pt x="40904" y="84735"/>
                      <a:pt x="51164" y="2652"/>
                      <a:pt x="128114" y="85"/>
                    </a:cubicBezTo>
                    <a:close/>
                  </a:path>
                </a:pathLst>
              </a:custGeom>
              <a:solidFill>
                <a:schemeClr val="tx2">
                  <a:lumMod val="20000"/>
                  <a:lumOff val="80000"/>
                </a:schemeClr>
              </a:solidFill>
              <a:ln>
                <a:noFill/>
              </a:ln>
            </p:spPr>
            <p:txBody>
              <a:bodyPr wrap="square" lIns="91440" tIns="45720" rIns="91440" bIns="45720" anchor="t" anchorCtr="0">
                <a:noAutofit/>
              </a:bodyPr>
              <a:lstStyle/>
              <a:p>
                <a:pPr algn="l"/>
              </a:p>
            </p:txBody>
          </p:sp>
          <p:sp>
            <p:nvSpPr>
              <p:cNvPr id="100" name="任意多边形: 形状 99" descr="4ae596a5-798b-47ec-b971-4ad8ffde48e7"/>
              <p:cNvSpPr/>
              <p:nvPr/>
            </p:nvSpPr>
            <p:spPr>
              <a:xfrm>
                <a:off x="29799" y="5922918"/>
                <a:ext cx="1188184" cy="935083"/>
              </a:xfrm>
              <a:custGeom>
                <a:avLst/>
                <a:gdLst>
                  <a:gd name="connsiteX0" fmla="*/ 244481 w 1188184"/>
                  <a:gd name="connsiteY0" fmla="*/ 794278 h 935083"/>
                  <a:gd name="connsiteX1" fmla="*/ 324060 w 1188184"/>
                  <a:gd name="connsiteY1" fmla="*/ 837840 h 935083"/>
                  <a:gd name="connsiteX2" fmla="*/ 372846 w 1188184"/>
                  <a:gd name="connsiteY2" fmla="*/ 891638 h 935083"/>
                  <a:gd name="connsiteX3" fmla="*/ 406209 w 1188184"/>
                  <a:gd name="connsiteY3" fmla="*/ 924949 h 935083"/>
                  <a:gd name="connsiteX4" fmla="*/ 436376 w 1188184"/>
                  <a:gd name="connsiteY4" fmla="*/ 932955 h 935083"/>
                  <a:gd name="connsiteX5" fmla="*/ 438818 w 1188184"/>
                  <a:gd name="connsiteY5" fmla="*/ 935083 h 935083"/>
                  <a:gd name="connsiteX6" fmla="*/ 61493 w 1188184"/>
                  <a:gd name="connsiteY6" fmla="*/ 935083 h 935083"/>
                  <a:gd name="connsiteX7" fmla="*/ 63497 w 1188184"/>
                  <a:gd name="connsiteY7" fmla="*/ 934310 h 935083"/>
                  <a:gd name="connsiteX8" fmla="*/ 72482 w 1188184"/>
                  <a:gd name="connsiteY8" fmla="*/ 932627 h 935083"/>
                  <a:gd name="connsiteX9" fmla="*/ 139230 w 1188184"/>
                  <a:gd name="connsiteY9" fmla="*/ 894198 h 935083"/>
                  <a:gd name="connsiteX10" fmla="*/ 188005 w 1188184"/>
                  <a:gd name="connsiteY10" fmla="*/ 863460 h 935083"/>
                  <a:gd name="connsiteX11" fmla="*/ 244481 w 1188184"/>
                  <a:gd name="connsiteY11" fmla="*/ 794278 h 935083"/>
                  <a:gd name="connsiteX12" fmla="*/ 634696 w 1188184"/>
                  <a:gd name="connsiteY12" fmla="*/ 43 h 935083"/>
                  <a:gd name="connsiteX13" fmla="*/ 809256 w 1188184"/>
                  <a:gd name="connsiteY13" fmla="*/ 110213 h 935083"/>
                  <a:gd name="connsiteX14" fmla="*/ 935050 w 1188184"/>
                  <a:gd name="connsiteY14" fmla="*/ 251121 h 935083"/>
                  <a:gd name="connsiteX15" fmla="*/ 1035172 w 1188184"/>
                  <a:gd name="connsiteY15" fmla="*/ 322861 h 935083"/>
                  <a:gd name="connsiteX16" fmla="*/ 1160956 w 1188184"/>
                  <a:gd name="connsiteY16" fmla="*/ 466328 h 935083"/>
                  <a:gd name="connsiteX17" fmla="*/ 1127582 w 1188184"/>
                  <a:gd name="connsiteY17" fmla="*/ 704610 h 935083"/>
                  <a:gd name="connsiteX18" fmla="*/ 911948 w 1188184"/>
                  <a:gd name="connsiteY18" fmla="*/ 704610 h 935083"/>
                  <a:gd name="connsiteX19" fmla="*/ 770752 w 1188184"/>
                  <a:gd name="connsiteY19" fmla="*/ 807088 h 935083"/>
                  <a:gd name="connsiteX20" fmla="*/ 729997 w 1188184"/>
                  <a:gd name="connsiteY20" fmla="*/ 899643 h 935083"/>
                  <a:gd name="connsiteX21" fmla="*/ 712844 w 1188184"/>
                  <a:gd name="connsiteY21" fmla="*/ 935083 h 935083"/>
                  <a:gd name="connsiteX22" fmla="*/ 660168 w 1188184"/>
                  <a:gd name="connsiteY22" fmla="*/ 935083 h 935083"/>
                  <a:gd name="connsiteX23" fmla="*/ 687000 w 1188184"/>
                  <a:gd name="connsiteY23" fmla="*/ 884910 h 935083"/>
                  <a:gd name="connsiteX24" fmla="*/ 706574 w 1188184"/>
                  <a:gd name="connsiteY24" fmla="*/ 832708 h 935083"/>
                  <a:gd name="connsiteX25" fmla="*/ 626985 w 1188184"/>
                  <a:gd name="connsiteY25" fmla="*/ 830149 h 935083"/>
                  <a:gd name="connsiteX26" fmla="*/ 625062 w 1188184"/>
                  <a:gd name="connsiteY26" fmla="*/ 931672 h 935083"/>
                  <a:gd name="connsiteX27" fmla="*/ 624740 w 1188184"/>
                  <a:gd name="connsiteY27" fmla="*/ 935083 h 935083"/>
                  <a:gd name="connsiteX28" fmla="*/ 560972 w 1188184"/>
                  <a:gd name="connsiteY28" fmla="*/ 935083 h 935083"/>
                  <a:gd name="connsiteX29" fmla="*/ 564413 w 1188184"/>
                  <a:gd name="connsiteY29" fmla="*/ 885873 h 935083"/>
                  <a:gd name="connsiteX30" fmla="*/ 562807 w 1188184"/>
                  <a:gd name="connsiteY30" fmla="*/ 814780 h 935083"/>
                  <a:gd name="connsiteX31" fmla="*/ 501201 w 1188184"/>
                  <a:gd name="connsiteY31" fmla="*/ 796838 h 935083"/>
                  <a:gd name="connsiteX32" fmla="*/ 272725 w 1188184"/>
                  <a:gd name="connsiteY32" fmla="*/ 712287 h 935083"/>
                  <a:gd name="connsiteX33" fmla="*/ 21136 w 1188184"/>
                  <a:gd name="connsiteY33" fmla="*/ 604691 h 935083"/>
                  <a:gd name="connsiteX34" fmla="*/ 177734 w 1188184"/>
                  <a:gd name="connsiteY34" fmla="*/ 366409 h 935083"/>
                  <a:gd name="connsiteX35" fmla="*/ 360005 w 1188184"/>
                  <a:gd name="connsiteY35" fmla="*/ 253680 h 935083"/>
                  <a:gd name="connsiteX36" fmla="*/ 460126 w 1188184"/>
                  <a:gd name="connsiteY36" fmla="*/ 171703 h 935083"/>
                  <a:gd name="connsiteX37" fmla="*/ 634696 w 1188184"/>
                  <a:gd name="connsiteY37" fmla="*/ 43 h 9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88184" h="935083">
                    <a:moveTo>
                      <a:pt x="244481" y="794278"/>
                    </a:moveTo>
                    <a:cubicBezTo>
                      <a:pt x="300958" y="799397"/>
                      <a:pt x="324060" y="837840"/>
                      <a:pt x="324060" y="837840"/>
                    </a:cubicBezTo>
                    <a:cubicBezTo>
                      <a:pt x="324060" y="837840"/>
                      <a:pt x="377977" y="840399"/>
                      <a:pt x="372846" y="891638"/>
                    </a:cubicBezTo>
                    <a:cubicBezTo>
                      <a:pt x="401079" y="899330"/>
                      <a:pt x="406209" y="924949"/>
                      <a:pt x="406209" y="924949"/>
                    </a:cubicBezTo>
                    <a:cubicBezTo>
                      <a:pt x="406209" y="924949"/>
                      <a:pt x="420971" y="924949"/>
                      <a:pt x="436376" y="932955"/>
                    </a:cubicBezTo>
                    <a:lnTo>
                      <a:pt x="438818" y="935083"/>
                    </a:lnTo>
                    <a:lnTo>
                      <a:pt x="61493" y="935083"/>
                    </a:lnTo>
                    <a:lnTo>
                      <a:pt x="63497" y="934310"/>
                    </a:lnTo>
                    <a:cubicBezTo>
                      <a:pt x="68952" y="932948"/>
                      <a:pt x="72482" y="932627"/>
                      <a:pt x="72482" y="932627"/>
                    </a:cubicBezTo>
                    <a:cubicBezTo>
                      <a:pt x="72482" y="932627"/>
                      <a:pt x="90454" y="873696"/>
                      <a:pt x="139230" y="894198"/>
                    </a:cubicBezTo>
                    <a:cubicBezTo>
                      <a:pt x="144360" y="860887"/>
                      <a:pt x="188005" y="863460"/>
                      <a:pt x="188005" y="863460"/>
                    </a:cubicBezTo>
                    <a:cubicBezTo>
                      <a:pt x="188005" y="863460"/>
                      <a:pt x="190576" y="786587"/>
                      <a:pt x="244481" y="794278"/>
                    </a:cubicBezTo>
                    <a:close/>
                    <a:moveTo>
                      <a:pt x="634696" y="43"/>
                    </a:moveTo>
                    <a:cubicBezTo>
                      <a:pt x="757909" y="-2516"/>
                      <a:pt x="809256" y="110213"/>
                      <a:pt x="809256" y="110213"/>
                    </a:cubicBezTo>
                    <a:cubicBezTo>
                      <a:pt x="809256" y="110213"/>
                      <a:pt x="932480" y="94831"/>
                      <a:pt x="935050" y="251121"/>
                    </a:cubicBezTo>
                    <a:cubicBezTo>
                      <a:pt x="935050" y="251121"/>
                      <a:pt x="1009499" y="266490"/>
                      <a:pt x="1035172" y="322861"/>
                    </a:cubicBezTo>
                    <a:cubicBezTo>
                      <a:pt x="1060834" y="340790"/>
                      <a:pt x="1184058" y="327980"/>
                      <a:pt x="1160956" y="466328"/>
                    </a:cubicBezTo>
                    <a:cubicBezTo>
                      <a:pt x="1160956" y="466328"/>
                      <a:pt x="1240545" y="604691"/>
                      <a:pt x="1127582" y="704610"/>
                    </a:cubicBezTo>
                    <a:cubicBezTo>
                      <a:pt x="1037731" y="768659"/>
                      <a:pt x="911948" y="704610"/>
                      <a:pt x="911948" y="704610"/>
                    </a:cubicBezTo>
                    <a:cubicBezTo>
                      <a:pt x="911948" y="704610"/>
                      <a:pt x="860602" y="786587"/>
                      <a:pt x="770752" y="807088"/>
                    </a:cubicBezTo>
                    <a:cubicBezTo>
                      <a:pt x="770752" y="807088"/>
                      <a:pt x="754065" y="847441"/>
                      <a:pt x="729997" y="899643"/>
                    </a:cubicBezTo>
                    <a:lnTo>
                      <a:pt x="712844" y="935083"/>
                    </a:lnTo>
                    <a:lnTo>
                      <a:pt x="660168" y="935083"/>
                    </a:lnTo>
                    <a:lnTo>
                      <a:pt x="687000" y="884910"/>
                    </a:lnTo>
                    <a:cubicBezTo>
                      <a:pt x="700799" y="854485"/>
                      <a:pt x="706574" y="832708"/>
                      <a:pt x="706574" y="832708"/>
                    </a:cubicBezTo>
                    <a:cubicBezTo>
                      <a:pt x="706574" y="832708"/>
                      <a:pt x="706574" y="832708"/>
                      <a:pt x="626985" y="830149"/>
                    </a:cubicBezTo>
                    <a:cubicBezTo>
                      <a:pt x="629555" y="859614"/>
                      <a:pt x="627630" y="899326"/>
                      <a:pt x="625062" y="931672"/>
                    </a:cubicBezTo>
                    <a:lnTo>
                      <a:pt x="624740" y="935083"/>
                    </a:lnTo>
                    <a:lnTo>
                      <a:pt x="560972" y="935083"/>
                    </a:lnTo>
                    <a:lnTo>
                      <a:pt x="564413" y="885873"/>
                    </a:lnTo>
                    <a:cubicBezTo>
                      <a:pt x="565375" y="844242"/>
                      <a:pt x="562807" y="814780"/>
                      <a:pt x="562807" y="814780"/>
                    </a:cubicBezTo>
                    <a:cubicBezTo>
                      <a:pt x="562807" y="814780"/>
                      <a:pt x="529434" y="817339"/>
                      <a:pt x="501201" y="796838"/>
                    </a:cubicBezTo>
                    <a:cubicBezTo>
                      <a:pt x="475528" y="778909"/>
                      <a:pt x="362575" y="891638"/>
                      <a:pt x="272725" y="712287"/>
                    </a:cubicBezTo>
                    <a:cubicBezTo>
                      <a:pt x="272725" y="712287"/>
                      <a:pt x="103285" y="758408"/>
                      <a:pt x="21136" y="604691"/>
                    </a:cubicBezTo>
                    <a:cubicBezTo>
                      <a:pt x="-61003" y="450959"/>
                      <a:pt x="118698" y="348481"/>
                      <a:pt x="177734" y="366409"/>
                    </a:cubicBezTo>
                    <a:cubicBezTo>
                      <a:pt x="177734" y="366409"/>
                      <a:pt x="198276" y="220383"/>
                      <a:pt x="360005" y="253680"/>
                    </a:cubicBezTo>
                    <a:cubicBezTo>
                      <a:pt x="360005" y="253680"/>
                      <a:pt x="372846" y="169130"/>
                      <a:pt x="460126" y="171703"/>
                    </a:cubicBezTo>
                    <a:cubicBezTo>
                      <a:pt x="460126" y="171703"/>
                      <a:pt x="480658" y="7721"/>
                      <a:pt x="634696" y="43"/>
                    </a:cubicBezTo>
                    <a:close/>
                  </a:path>
                </a:pathLst>
              </a:custGeom>
              <a:solidFill>
                <a:schemeClr val="bg2"/>
              </a:solidFill>
              <a:ln>
                <a:noFill/>
              </a:ln>
            </p:spPr>
            <p:txBody>
              <a:bodyPr wrap="square" lIns="91440" tIns="45720" rIns="91440" bIns="45720" anchor="t" anchorCtr="0">
                <a:noAutofit/>
              </a:bodyPr>
              <a:lstStyle/>
              <a:p>
                <a:pPr algn="l"/>
              </a:p>
            </p:txBody>
          </p:sp>
          <p:sp>
            <p:nvSpPr>
              <p:cNvPr id="84" name="任意多边形: 形状 83" descr="44847beb-323f-45cf-a528-fc0c5d245fb0"/>
              <p:cNvSpPr/>
              <p:nvPr/>
            </p:nvSpPr>
            <p:spPr>
              <a:xfrm>
                <a:off x="7077713" y="6754602"/>
                <a:ext cx="272229" cy="103399"/>
              </a:xfrm>
              <a:custGeom>
                <a:avLst/>
                <a:gdLst>
                  <a:gd name="connsiteX0" fmla="*/ 128114 w 272229"/>
                  <a:gd name="connsiteY0" fmla="*/ 85 h 103399"/>
                  <a:gd name="connsiteX1" fmla="*/ 212760 w 272229"/>
                  <a:gd name="connsiteY1" fmla="*/ 53954 h 103399"/>
                  <a:gd name="connsiteX2" fmla="*/ 271674 w 272229"/>
                  <a:gd name="connsiteY2" fmla="*/ 98141 h 103399"/>
                  <a:gd name="connsiteX3" fmla="*/ 272229 w 272229"/>
                  <a:gd name="connsiteY3" fmla="*/ 103399 h 103399"/>
                  <a:gd name="connsiteX4" fmla="*/ 0 w 272229"/>
                  <a:gd name="connsiteY4" fmla="*/ 103399 h 103399"/>
                  <a:gd name="connsiteX5" fmla="*/ 184 w 272229"/>
                  <a:gd name="connsiteY5" fmla="*/ 103009 h 103399"/>
                  <a:gd name="connsiteX6" fmla="*/ 40904 w 272229"/>
                  <a:gd name="connsiteY6" fmla="*/ 84735 h 103399"/>
                  <a:gd name="connsiteX7" fmla="*/ 128114 w 272229"/>
                  <a:gd name="connsiteY7" fmla="*/ 85 h 10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229" h="103399">
                    <a:moveTo>
                      <a:pt x="128114" y="85"/>
                    </a:moveTo>
                    <a:cubicBezTo>
                      <a:pt x="187109" y="-2475"/>
                      <a:pt x="212760" y="53954"/>
                      <a:pt x="212760" y="53954"/>
                    </a:cubicBezTo>
                    <a:cubicBezTo>
                      <a:pt x="212760" y="53954"/>
                      <a:pt x="259892" y="48063"/>
                      <a:pt x="271674" y="98141"/>
                    </a:cubicBezTo>
                    <a:lnTo>
                      <a:pt x="272229" y="103399"/>
                    </a:lnTo>
                    <a:lnTo>
                      <a:pt x="0" y="103399"/>
                    </a:lnTo>
                    <a:lnTo>
                      <a:pt x="184" y="103009"/>
                    </a:lnTo>
                    <a:cubicBezTo>
                      <a:pt x="6918" y="93070"/>
                      <a:pt x="19102" y="83451"/>
                      <a:pt x="40904" y="84735"/>
                    </a:cubicBezTo>
                    <a:cubicBezTo>
                      <a:pt x="40904" y="84735"/>
                      <a:pt x="51164" y="2652"/>
                      <a:pt x="128114" y="85"/>
                    </a:cubicBezTo>
                    <a:close/>
                  </a:path>
                </a:pathLst>
              </a:custGeom>
              <a:solidFill>
                <a:schemeClr val="bg1">
                  <a:lumMod val="95000"/>
                </a:schemeClr>
              </a:solidFill>
              <a:ln>
                <a:noFill/>
              </a:ln>
            </p:spPr>
            <p:txBody>
              <a:bodyPr wrap="square" lIns="91440" tIns="45720" rIns="91440" bIns="45720" anchor="t" anchorCtr="0">
                <a:noAutofit/>
              </a:bodyPr>
              <a:lstStyle/>
              <a:p>
                <a:pPr algn="l"/>
              </a:p>
            </p:txBody>
          </p:sp>
          <p:sp>
            <p:nvSpPr>
              <p:cNvPr id="86" name="任意多边形: 形状 85" descr="9217bf1a-6aaf-4485-bbf0-6fbfcf152ca1"/>
              <p:cNvSpPr/>
              <p:nvPr/>
            </p:nvSpPr>
            <p:spPr>
              <a:xfrm>
                <a:off x="7415595" y="6468913"/>
                <a:ext cx="792454" cy="389087"/>
              </a:xfrm>
              <a:custGeom>
                <a:avLst/>
                <a:gdLst>
                  <a:gd name="connsiteX0" fmla="*/ 368064 w 792454"/>
                  <a:gd name="connsiteY0" fmla="*/ 63 h 389087"/>
                  <a:gd name="connsiteX1" fmla="*/ 486157 w 792454"/>
                  <a:gd name="connsiteY1" fmla="*/ 115326 h 389087"/>
                  <a:gd name="connsiteX2" fmla="*/ 552898 w 792454"/>
                  <a:gd name="connsiteY2" fmla="*/ 169116 h 389087"/>
                  <a:gd name="connsiteX3" fmla="*/ 673558 w 792454"/>
                  <a:gd name="connsiteY3" fmla="*/ 243388 h 389087"/>
                  <a:gd name="connsiteX4" fmla="*/ 791346 w 792454"/>
                  <a:gd name="connsiteY4" fmla="*/ 365541 h 389087"/>
                  <a:gd name="connsiteX5" fmla="*/ 783294 w 792454"/>
                  <a:gd name="connsiteY5" fmla="*/ 389087 h 389087"/>
                  <a:gd name="connsiteX6" fmla="*/ 2058 w 792454"/>
                  <a:gd name="connsiteY6" fmla="*/ 389087 h 389087"/>
                  <a:gd name="connsiteX7" fmla="*/ 0 w 792454"/>
                  <a:gd name="connsiteY7" fmla="*/ 365696 h 389087"/>
                  <a:gd name="connsiteX8" fmla="*/ 16364 w 792454"/>
                  <a:gd name="connsiteY8" fmla="*/ 312544 h 389087"/>
                  <a:gd name="connsiteX9" fmla="*/ 101080 w 792454"/>
                  <a:gd name="connsiteY9" fmla="*/ 215214 h 389087"/>
                  <a:gd name="connsiteX10" fmla="*/ 167828 w 792454"/>
                  <a:gd name="connsiteY10" fmla="*/ 166549 h 389087"/>
                  <a:gd name="connsiteX11" fmla="*/ 252544 w 792454"/>
                  <a:gd name="connsiteY11" fmla="*/ 74344 h 389087"/>
                  <a:gd name="connsiteX12" fmla="*/ 368064 w 792454"/>
                  <a:gd name="connsiteY12" fmla="*/ 63 h 3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2454" h="389087">
                    <a:moveTo>
                      <a:pt x="368064" y="63"/>
                    </a:moveTo>
                    <a:cubicBezTo>
                      <a:pt x="473315" y="5188"/>
                      <a:pt x="486157" y="115326"/>
                      <a:pt x="486157" y="115326"/>
                    </a:cubicBezTo>
                    <a:cubicBezTo>
                      <a:pt x="542630" y="112759"/>
                      <a:pt x="552898" y="169116"/>
                      <a:pt x="552898" y="169116"/>
                    </a:cubicBezTo>
                    <a:cubicBezTo>
                      <a:pt x="660724" y="148625"/>
                      <a:pt x="673558" y="243388"/>
                      <a:pt x="673558" y="243388"/>
                    </a:cubicBezTo>
                    <a:cubicBezTo>
                      <a:pt x="707250" y="234427"/>
                      <a:pt x="803842" y="284296"/>
                      <a:pt x="791346" y="365541"/>
                    </a:cubicBezTo>
                    <a:lnTo>
                      <a:pt x="783294" y="389087"/>
                    </a:lnTo>
                    <a:lnTo>
                      <a:pt x="2058" y="389087"/>
                    </a:lnTo>
                    <a:lnTo>
                      <a:pt x="0" y="365696"/>
                    </a:lnTo>
                    <a:cubicBezTo>
                      <a:pt x="3529" y="334958"/>
                      <a:pt x="16364" y="312544"/>
                      <a:pt x="16364" y="312544"/>
                    </a:cubicBezTo>
                    <a:cubicBezTo>
                      <a:pt x="962" y="220339"/>
                      <a:pt x="83112" y="228022"/>
                      <a:pt x="101080" y="215214"/>
                    </a:cubicBezTo>
                    <a:cubicBezTo>
                      <a:pt x="119049" y="179357"/>
                      <a:pt x="167828" y="166549"/>
                      <a:pt x="167828" y="166549"/>
                    </a:cubicBezTo>
                    <a:cubicBezTo>
                      <a:pt x="170395" y="64094"/>
                      <a:pt x="252544" y="74344"/>
                      <a:pt x="252544" y="74344"/>
                    </a:cubicBezTo>
                    <a:cubicBezTo>
                      <a:pt x="252544" y="74344"/>
                      <a:pt x="285914" y="-2495"/>
                      <a:pt x="368064" y="63"/>
                    </a:cubicBezTo>
                    <a:close/>
                  </a:path>
                </a:pathLst>
              </a:custGeom>
              <a:solidFill>
                <a:schemeClr val="bg2"/>
              </a:solidFill>
              <a:ln>
                <a:noFill/>
              </a:ln>
            </p:spPr>
            <p:txBody>
              <a:bodyPr wrap="square" lIns="91440" tIns="45720" rIns="91440" bIns="45720" anchor="t" anchorCtr="0">
                <a:noAutofit/>
              </a:bodyPr>
              <a:lstStyle/>
              <a:p>
                <a:pPr algn="l"/>
              </a:p>
            </p:txBody>
          </p:sp>
          <p:sp>
            <p:nvSpPr>
              <p:cNvPr id="70" name="任意多边形: 形状 69" descr="14a00816-3e53-4b7b-ac24-9c0d8b76675e"/>
              <p:cNvSpPr/>
              <p:nvPr/>
            </p:nvSpPr>
            <p:spPr>
              <a:xfrm>
                <a:off x="6103249" y="6824080"/>
                <a:ext cx="124940" cy="33920"/>
              </a:xfrm>
              <a:custGeom>
                <a:avLst/>
                <a:gdLst>
                  <a:gd name="connsiteX0" fmla="*/ 65135 w 124940"/>
                  <a:gd name="connsiteY0" fmla="*/ 0 h 33920"/>
                  <a:gd name="connsiteX1" fmla="*/ 107840 w 124940"/>
                  <a:gd name="connsiteY1" fmla="*/ 14585 h 33920"/>
                  <a:gd name="connsiteX2" fmla="*/ 124940 w 124940"/>
                  <a:gd name="connsiteY2" fmla="*/ 33920 h 33920"/>
                  <a:gd name="connsiteX3" fmla="*/ 0 w 124940"/>
                  <a:gd name="connsiteY3" fmla="*/ 33920 h 33920"/>
                  <a:gd name="connsiteX4" fmla="*/ 6487 w 124940"/>
                  <a:gd name="connsiteY4" fmla="*/ 25645 h 33920"/>
                  <a:gd name="connsiteX5" fmla="*/ 65135 w 124940"/>
                  <a:gd name="connsiteY5" fmla="*/ 0 h 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940" h="33920">
                    <a:moveTo>
                      <a:pt x="65135" y="0"/>
                    </a:moveTo>
                    <a:cubicBezTo>
                      <a:pt x="83082" y="1282"/>
                      <a:pt x="97023" y="6892"/>
                      <a:pt x="107840" y="14585"/>
                    </a:cubicBezTo>
                    <a:lnTo>
                      <a:pt x="124940" y="33920"/>
                    </a:lnTo>
                    <a:lnTo>
                      <a:pt x="0" y="33920"/>
                    </a:lnTo>
                    <a:lnTo>
                      <a:pt x="6487" y="25645"/>
                    </a:lnTo>
                    <a:cubicBezTo>
                      <a:pt x="18986" y="12823"/>
                      <a:pt x="38215" y="0"/>
                      <a:pt x="65135" y="0"/>
                    </a:cubicBezTo>
                    <a:close/>
                  </a:path>
                </a:pathLst>
              </a:custGeom>
              <a:solidFill>
                <a:schemeClr val="bg1">
                  <a:lumMod val="85000"/>
                </a:schemeClr>
              </a:solidFill>
              <a:ln>
                <a:noFill/>
              </a:ln>
            </p:spPr>
            <p:txBody>
              <a:bodyPr wrap="square" lIns="91440" tIns="45720" rIns="91440" bIns="45720" anchor="t" anchorCtr="0">
                <a:noAutofit/>
              </a:bodyPr>
              <a:lstStyle/>
              <a:p>
                <a:pPr algn="l"/>
              </a:p>
            </p:txBody>
          </p:sp>
          <p:sp>
            <p:nvSpPr>
              <p:cNvPr id="64" name="任意多边形: 形状 63" descr="7cd5f19c-566d-40bb-b577-97f65a5281f4"/>
              <p:cNvSpPr/>
              <p:nvPr/>
            </p:nvSpPr>
            <p:spPr>
              <a:xfrm>
                <a:off x="8121212" y="5965244"/>
                <a:ext cx="1157693" cy="892756"/>
              </a:xfrm>
              <a:custGeom>
                <a:avLst/>
                <a:gdLst>
                  <a:gd name="connsiteX0" fmla="*/ 238545 w 1157693"/>
                  <a:gd name="connsiteY0" fmla="*/ 771809 h 892756"/>
                  <a:gd name="connsiteX1" fmla="*/ 318092 w 1157693"/>
                  <a:gd name="connsiteY1" fmla="*/ 815408 h 892756"/>
                  <a:gd name="connsiteX2" fmla="*/ 364278 w 1157693"/>
                  <a:gd name="connsiteY2" fmla="*/ 869246 h 892756"/>
                  <a:gd name="connsiteX3" fmla="*/ 390585 w 1157693"/>
                  <a:gd name="connsiteY3" fmla="*/ 888797 h 892756"/>
                  <a:gd name="connsiteX4" fmla="*/ 392820 w 1157693"/>
                  <a:gd name="connsiteY4" fmla="*/ 892756 h 892756"/>
                  <a:gd name="connsiteX5" fmla="*/ 80637 w 1157693"/>
                  <a:gd name="connsiteY5" fmla="*/ 892756 h 892756"/>
                  <a:gd name="connsiteX6" fmla="*/ 86496 w 1157693"/>
                  <a:gd name="connsiteY6" fmla="*/ 883349 h 892756"/>
                  <a:gd name="connsiteX7" fmla="*/ 135893 w 1157693"/>
                  <a:gd name="connsiteY7" fmla="*/ 871806 h 892756"/>
                  <a:gd name="connsiteX8" fmla="*/ 184647 w 1157693"/>
                  <a:gd name="connsiteY8" fmla="*/ 841047 h 892756"/>
                  <a:gd name="connsiteX9" fmla="*/ 238545 w 1157693"/>
                  <a:gd name="connsiteY9" fmla="*/ 771809 h 892756"/>
                  <a:gd name="connsiteX10" fmla="*/ 618333 w 1157693"/>
                  <a:gd name="connsiteY10" fmla="*/ 44 h 892756"/>
                  <a:gd name="connsiteX11" fmla="*/ 787696 w 1157693"/>
                  <a:gd name="connsiteY11" fmla="*/ 107734 h 892756"/>
                  <a:gd name="connsiteX12" fmla="*/ 908306 w 1157693"/>
                  <a:gd name="connsiteY12" fmla="*/ 246184 h 892756"/>
                  <a:gd name="connsiteX13" fmla="*/ 1008390 w 1157693"/>
                  <a:gd name="connsiteY13" fmla="*/ 315422 h 892756"/>
                  <a:gd name="connsiteX14" fmla="*/ 1131567 w 1157693"/>
                  <a:gd name="connsiteY14" fmla="*/ 456445 h 892756"/>
                  <a:gd name="connsiteX15" fmla="*/ 1098206 w 1157693"/>
                  <a:gd name="connsiteY15" fmla="*/ 684638 h 892756"/>
                  <a:gd name="connsiteX16" fmla="*/ 887780 w 1157693"/>
                  <a:gd name="connsiteY16" fmla="*/ 687198 h 892756"/>
                  <a:gd name="connsiteX17" fmla="*/ 751778 w 1157693"/>
                  <a:gd name="connsiteY17" fmla="*/ 787195 h 892756"/>
                  <a:gd name="connsiteX18" fmla="*/ 711360 w 1157693"/>
                  <a:gd name="connsiteY18" fmla="*/ 876938 h 892756"/>
                  <a:gd name="connsiteX19" fmla="*/ 703624 w 1157693"/>
                  <a:gd name="connsiteY19" fmla="*/ 892756 h 892756"/>
                  <a:gd name="connsiteX20" fmla="*/ 653061 w 1157693"/>
                  <a:gd name="connsiteY20" fmla="*/ 892756 h 892756"/>
                  <a:gd name="connsiteX21" fmla="*/ 668698 w 1157693"/>
                  <a:gd name="connsiteY21" fmla="*/ 862200 h 892756"/>
                  <a:gd name="connsiteX22" fmla="*/ 687623 w 1157693"/>
                  <a:gd name="connsiteY22" fmla="*/ 810275 h 892756"/>
                  <a:gd name="connsiteX23" fmla="*/ 610632 w 1157693"/>
                  <a:gd name="connsiteY23" fmla="*/ 810275 h 892756"/>
                  <a:gd name="connsiteX24" fmla="*/ 611996 w 1157693"/>
                  <a:gd name="connsiteY24" fmla="*/ 858112 h 892756"/>
                  <a:gd name="connsiteX25" fmla="*/ 610613 w 1157693"/>
                  <a:gd name="connsiteY25" fmla="*/ 892756 h 892756"/>
                  <a:gd name="connsiteX26" fmla="*/ 547564 w 1157693"/>
                  <a:gd name="connsiteY26" fmla="*/ 892756 h 892756"/>
                  <a:gd name="connsiteX27" fmla="*/ 549686 w 1157693"/>
                  <a:gd name="connsiteY27" fmla="*/ 864118 h 892756"/>
                  <a:gd name="connsiteX28" fmla="*/ 549043 w 1157693"/>
                  <a:gd name="connsiteY28" fmla="*/ 794888 h 892756"/>
                  <a:gd name="connsiteX29" fmla="*/ 490022 w 1157693"/>
                  <a:gd name="connsiteY29" fmla="*/ 776942 h 892756"/>
                  <a:gd name="connsiteX30" fmla="*/ 266772 w 1157693"/>
                  <a:gd name="connsiteY30" fmla="*/ 692331 h 892756"/>
                  <a:gd name="connsiteX31" fmla="*/ 20418 w 1157693"/>
                  <a:gd name="connsiteY31" fmla="*/ 589774 h 892756"/>
                  <a:gd name="connsiteX32" fmla="*/ 174389 w 1157693"/>
                  <a:gd name="connsiteY32" fmla="*/ 356447 h 892756"/>
                  <a:gd name="connsiteX33" fmla="*/ 351453 w 1157693"/>
                  <a:gd name="connsiteY33" fmla="*/ 246184 h 892756"/>
                  <a:gd name="connsiteX34" fmla="*/ 448970 w 1157693"/>
                  <a:gd name="connsiteY34" fmla="*/ 169266 h 892756"/>
                  <a:gd name="connsiteX35" fmla="*/ 618333 w 1157693"/>
                  <a:gd name="connsiteY35" fmla="*/ 44 h 89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57693" h="892756">
                    <a:moveTo>
                      <a:pt x="238545" y="771809"/>
                    </a:moveTo>
                    <a:cubicBezTo>
                      <a:pt x="292432" y="776942"/>
                      <a:pt x="318092" y="815408"/>
                      <a:pt x="318092" y="815408"/>
                    </a:cubicBezTo>
                    <a:cubicBezTo>
                      <a:pt x="318092" y="815408"/>
                      <a:pt x="369412" y="820528"/>
                      <a:pt x="364278" y="869246"/>
                    </a:cubicBezTo>
                    <a:cubicBezTo>
                      <a:pt x="377113" y="873093"/>
                      <a:pt x="385453" y="881426"/>
                      <a:pt x="390585" y="888797"/>
                    </a:cubicBezTo>
                    <a:lnTo>
                      <a:pt x="392820" y="892756"/>
                    </a:lnTo>
                    <a:lnTo>
                      <a:pt x="80637" y="892756"/>
                    </a:lnTo>
                    <a:lnTo>
                      <a:pt x="86496" y="883349"/>
                    </a:lnTo>
                    <a:cubicBezTo>
                      <a:pt x="96761" y="871170"/>
                      <a:pt x="112800" y="861553"/>
                      <a:pt x="135893" y="871806"/>
                    </a:cubicBezTo>
                    <a:cubicBezTo>
                      <a:pt x="141028" y="838474"/>
                      <a:pt x="184647" y="841047"/>
                      <a:pt x="184647" y="841047"/>
                    </a:cubicBezTo>
                    <a:cubicBezTo>
                      <a:pt x="184647" y="841047"/>
                      <a:pt x="187214" y="766689"/>
                      <a:pt x="238545" y="771809"/>
                    </a:cubicBezTo>
                    <a:close/>
                    <a:moveTo>
                      <a:pt x="618333" y="44"/>
                    </a:moveTo>
                    <a:cubicBezTo>
                      <a:pt x="738943" y="-2516"/>
                      <a:pt x="787696" y="107734"/>
                      <a:pt x="787696" y="107734"/>
                    </a:cubicBezTo>
                    <a:cubicBezTo>
                      <a:pt x="787696" y="107734"/>
                      <a:pt x="908306" y="92348"/>
                      <a:pt x="908306" y="246184"/>
                    </a:cubicBezTo>
                    <a:cubicBezTo>
                      <a:pt x="908306" y="246184"/>
                      <a:pt x="982730" y="261570"/>
                      <a:pt x="1008390" y="315422"/>
                    </a:cubicBezTo>
                    <a:cubicBezTo>
                      <a:pt x="1034050" y="330808"/>
                      <a:pt x="1154660" y="320542"/>
                      <a:pt x="1131567" y="456445"/>
                    </a:cubicBezTo>
                    <a:cubicBezTo>
                      <a:pt x="1131567" y="456445"/>
                      <a:pt x="1208558" y="589774"/>
                      <a:pt x="1098206" y="684638"/>
                    </a:cubicBezTo>
                    <a:cubicBezTo>
                      <a:pt x="1010957" y="748743"/>
                      <a:pt x="887780" y="687198"/>
                      <a:pt x="887780" y="687198"/>
                    </a:cubicBezTo>
                    <a:cubicBezTo>
                      <a:pt x="887780" y="687198"/>
                      <a:pt x="839027" y="766689"/>
                      <a:pt x="751778" y="787195"/>
                    </a:cubicBezTo>
                    <a:cubicBezTo>
                      <a:pt x="751778" y="787195"/>
                      <a:pt x="735097" y="826297"/>
                      <a:pt x="711360" y="876938"/>
                    </a:cubicBezTo>
                    <a:lnTo>
                      <a:pt x="703624" y="892756"/>
                    </a:lnTo>
                    <a:lnTo>
                      <a:pt x="653061" y="892756"/>
                    </a:lnTo>
                    <a:lnTo>
                      <a:pt x="668698" y="862200"/>
                    </a:lnTo>
                    <a:cubicBezTo>
                      <a:pt x="681850" y="832071"/>
                      <a:pt x="687623" y="810275"/>
                      <a:pt x="687623" y="810275"/>
                    </a:cubicBezTo>
                    <a:cubicBezTo>
                      <a:pt x="687623" y="810275"/>
                      <a:pt x="687623" y="810275"/>
                      <a:pt x="610632" y="810275"/>
                    </a:cubicBezTo>
                    <a:cubicBezTo>
                      <a:pt x="611915" y="824378"/>
                      <a:pt x="612236" y="841045"/>
                      <a:pt x="611996" y="858112"/>
                    </a:cubicBezTo>
                    <a:lnTo>
                      <a:pt x="610613" y="892756"/>
                    </a:lnTo>
                    <a:lnTo>
                      <a:pt x="547564" y="892756"/>
                    </a:lnTo>
                    <a:lnTo>
                      <a:pt x="549686" y="864118"/>
                    </a:lnTo>
                    <a:cubicBezTo>
                      <a:pt x="550969" y="823734"/>
                      <a:pt x="549043" y="794888"/>
                      <a:pt x="549043" y="794888"/>
                    </a:cubicBezTo>
                    <a:cubicBezTo>
                      <a:pt x="549043" y="794888"/>
                      <a:pt x="515682" y="797462"/>
                      <a:pt x="490022" y="776942"/>
                    </a:cubicBezTo>
                    <a:cubicBezTo>
                      <a:pt x="461795" y="758996"/>
                      <a:pt x="354020" y="866686"/>
                      <a:pt x="266772" y="692331"/>
                    </a:cubicBezTo>
                    <a:cubicBezTo>
                      <a:pt x="266772" y="692331"/>
                      <a:pt x="102532" y="738477"/>
                      <a:pt x="20418" y="589774"/>
                    </a:cubicBezTo>
                    <a:cubicBezTo>
                      <a:pt x="-59130" y="438485"/>
                      <a:pt x="115367" y="341061"/>
                      <a:pt x="174389" y="356447"/>
                    </a:cubicBezTo>
                    <a:cubicBezTo>
                      <a:pt x="174389" y="356447"/>
                      <a:pt x="194915" y="215425"/>
                      <a:pt x="351453" y="246184"/>
                    </a:cubicBezTo>
                    <a:cubicBezTo>
                      <a:pt x="351453" y="246184"/>
                      <a:pt x="364278" y="164146"/>
                      <a:pt x="448970" y="169266"/>
                    </a:cubicBezTo>
                    <a:cubicBezTo>
                      <a:pt x="448970" y="169266"/>
                      <a:pt x="466929" y="7737"/>
                      <a:pt x="618333" y="44"/>
                    </a:cubicBezTo>
                    <a:close/>
                  </a:path>
                </a:pathLst>
              </a:custGeom>
              <a:solidFill>
                <a:schemeClr val="bg2"/>
              </a:solidFill>
              <a:ln>
                <a:noFill/>
              </a:ln>
            </p:spPr>
            <p:txBody>
              <a:bodyPr wrap="square" lIns="91440" tIns="45720" rIns="91440" bIns="45720" anchor="t" anchorCtr="0">
                <a:noAutofit/>
              </a:bodyPr>
              <a:lstStyle/>
              <a:p>
                <a:pPr algn="l"/>
              </a:p>
            </p:txBody>
          </p:sp>
          <p:sp>
            <p:nvSpPr>
              <p:cNvPr id="56" name="任意多边形: 形状 55" descr="fb1a35a8-8305-437e-b601-bd79ed319c35"/>
              <p:cNvSpPr/>
              <p:nvPr/>
            </p:nvSpPr>
            <p:spPr>
              <a:xfrm>
                <a:off x="10821761" y="5700711"/>
                <a:ext cx="1347192" cy="1157289"/>
              </a:xfrm>
              <a:custGeom>
                <a:avLst/>
                <a:gdLst>
                  <a:gd name="connsiteX0" fmla="*/ 638548 w 1347192"/>
                  <a:gd name="connsiteY0" fmla="*/ 943816 h 1157289"/>
                  <a:gd name="connsiteX1" fmla="*/ 546195 w 1347192"/>
                  <a:gd name="connsiteY1" fmla="*/ 946380 h 1157289"/>
                  <a:gd name="connsiteX2" fmla="*/ 643674 w 1347192"/>
                  <a:gd name="connsiteY2" fmla="*/ 1123352 h 1157289"/>
                  <a:gd name="connsiteX3" fmla="*/ 638548 w 1347192"/>
                  <a:gd name="connsiteY3" fmla="*/ 943816 h 1157289"/>
                  <a:gd name="connsiteX4" fmla="*/ 1069533 w 1347192"/>
                  <a:gd name="connsiteY4" fmla="*/ 900218 h 1157289"/>
                  <a:gd name="connsiteX5" fmla="*/ 1133662 w 1347192"/>
                  <a:gd name="connsiteY5" fmla="*/ 979723 h 1157289"/>
                  <a:gd name="connsiteX6" fmla="*/ 1190097 w 1347192"/>
                  <a:gd name="connsiteY6" fmla="*/ 1015631 h 1157289"/>
                  <a:gd name="connsiteX7" fmla="*/ 1264490 w 1347192"/>
                  <a:gd name="connsiteY7" fmla="*/ 1059229 h 1157289"/>
                  <a:gd name="connsiteX8" fmla="*/ 1341453 w 1347192"/>
                  <a:gd name="connsiteY8" fmla="*/ 1128479 h 1157289"/>
                  <a:gd name="connsiteX9" fmla="*/ 1336165 w 1347192"/>
                  <a:gd name="connsiteY9" fmla="*/ 1157289 h 1157289"/>
                  <a:gd name="connsiteX10" fmla="*/ 820317 w 1347192"/>
                  <a:gd name="connsiteY10" fmla="*/ 1157289 h 1157289"/>
                  <a:gd name="connsiteX11" fmla="*/ 815559 w 1347192"/>
                  <a:gd name="connsiteY11" fmla="*/ 1123352 h 1157289"/>
                  <a:gd name="connsiteX12" fmla="*/ 887383 w 1347192"/>
                  <a:gd name="connsiteY12" fmla="*/ 1051538 h 1157289"/>
                  <a:gd name="connsiteX13" fmla="*/ 923302 w 1347192"/>
                  <a:gd name="connsiteY13" fmla="*/ 1013067 h 1157289"/>
                  <a:gd name="connsiteX14" fmla="*/ 977179 w 1347192"/>
                  <a:gd name="connsiteY14" fmla="*/ 951523 h 1157289"/>
                  <a:gd name="connsiteX15" fmla="*/ 1069533 w 1347192"/>
                  <a:gd name="connsiteY15" fmla="*/ 900218 h 1157289"/>
                  <a:gd name="connsiteX16" fmla="*/ 625715 w 1347192"/>
                  <a:gd name="connsiteY16" fmla="*/ 38 h 1157289"/>
                  <a:gd name="connsiteX17" fmla="*/ 825823 w 1347192"/>
                  <a:gd name="connsiteY17" fmla="*/ 194940 h 1157289"/>
                  <a:gd name="connsiteX18" fmla="*/ 938692 w 1347192"/>
                  <a:gd name="connsiteY18" fmla="*/ 287264 h 1157289"/>
                  <a:gd name="connsiteX19" fmla="*/ 1143926 w 1347192"/>
                  <a:gd name="connsiteY19" fmla="*/ 415510 h 1157289"/>
                  <a:gd name="connsiteX20" fmla="*/ 1323494 w 1347192"/>
                  <a:gd name="connsiteY20" fmla="*/ 684791 h 1157289"/>
                  <a:gd name="connsiteX21" fmla="*/ 1036183 w 1347192"/>
                  <a:gd name="connsiteY21" fmla="*/ 807894 h 1157289"/>
                  <a:gd name="connsiteX22" fmla="*/ 777071 w 1347192"/>
                  <a:gd name="connsiteY22" fmla="*/ 905345 h 1157289"/>
                  <a:gd name="connsiteX23" fmla="*/ 707816 w 1347192"/>
                  <a:gd name="connsiteY23" fmla="*/ 925870 h 1157289"/>
                  <a:gd name="connsiteX24" fmla="*/ 713225 w 1347192"/>
                  <a:gd name="connsiteY24" fmla="*/ 1084918 h 1157289"/>
                  <a:gd name="connsiteX25" fmla="*/ 728347 w 1347192"/>
                  <a:gd name="connsiteY25" fmla="*/ 1157289 h 1157289"/>
                  <a:gd name="connsiteX26" fmla="*/ 587913 w 1347192"/>
                  <a:gd name="connsiteY26" fmla="*/ 1157289 h 1157289"/>
                  <a:gd name="connsiteX27" fmla="*/ 565951 w 1347192"/>
                  <a:gd name="connsiteY27" fmla="*/ 1116857 h 1157289"/>
                  <a:gd name="connsiteX28" fmla="*/ 471801 w 1347192"/>
                  <a:gd name="connsiteY28" fmla="*/ 915616 h 1157289"/>
                  <a:gd name="connsiteX29" fmla="*/ 312738 w 1347192"/>
                  <a:gd name="connsiteY29" fmla="*/ 802767 h 1157289"/>
                  <a:gd name="connsiteX30" fmla="*/ 69028 w 1347192"/>
                  <a:gd name="connsiteY30" fmla="*/ 800203 h 1157289"/>
                  <a:gd name="connsiteX31" fmla="*/ 30553 w 1347192"/>
                  <a:gd name="connsiteY31" fmla="*/ 530907 h 1157289"/>
                  <a:gd name="connsiteX32" fmla="*/ 174214 w 1347192"/>
                  <a:gd name="connsiteY32" fmla="*/ 366769 h 1157289"/>
                  <a:gd name="connsiteX33" fmla="*/ 287083 w 1347192"/>
                  <a:gd name="connsiteY33" fmla="*/ 284700 h 1157289"/>
                  <a:gd name="connsiteX34" fmla="*/ 430745 w 1347192"/>
                  <a:gd name="connsiteY34" fmla="*/ 125705 h 1157289"/>
                  <a:gd name="connsiteX35" fmla="*/ 625715 w 1347192"/>
                  <a:gd name="connsiteY35" fmla="*/ 38 h 115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47192" h="1157289">
                    <a:moveTo>
                      <a:pt x="638548" y="943816"/>
                    </a:moveTo>
                    <a:cubicBezTo>
                      <a:pt x="638548" y="943816"/>
                      <a:pt x="638548" y="943816"/>
                      <a:pt x="546195" y="946380"/>
                    </a:cubicBezTo>
                    <a:cubicBezTo>
                      <a:pt x="546195" y="946380"/>
                      <a:pt x="571849" y="1046410"/>
                      <a:pt x="643674" y="1123352"/>
                    </a:cubicBezTo>
                    <a:cubicBezTo>
                      <a:pt x="643674" y="1123352"/>
                      <a:pt x="630853" y="1007939"/>
                      <a:pt x="638548" y="943816"/>
                    </a:cubicBezTo>
                    <a:close/>
                    <a:moveTo>
                      <a:pt x="1069533" y="900218"/>
                    </a:moveTo>
                    <a:cubicBezTo>
                      <a:pt x="1131093" y="895091"/>
                      <a:pt x="1133662" y="979723"/>
                      <a:pt x="1133662" y="979723"/>
                    </a:cubicBezTo>
                    <a:cubicBezTo>
                      <a:pt x="1133662" y="979723"/>
                      <a:pt x="1184971" y="977160"/>
                      <a:pt x="1190097" y="1015631"/>
                    </a:cubicBezTo>
                    <a:cubicBezTo>
                      <a:pt x="1243974" y="992557"/>
                      <a:pt x="1264490" y="1059229"/>
                      <a:pt x="1264490" y="1059229"/>
                    </a:cubicBezTo>
                    <a:cubicBezTo>
                      <a:pt x="1264490" y="1059229"/>
                      <a:pt x="1328632" y="1066920"/>
                      <a:pt x="1341453" y="1128479"/>
                    </a:cubicBezTo>
                    <a:lnTo>
                      <a:pt x="1336165" y="1157289"/>
                    </a:lnTo>
                    <a:lnTo>
                      <a:pt x="820317" y="1157289"/>
                    </a:lnTo>
                    <a:lnTo>
                      <a:pt x="815559" y="1123352"/>
                    </a:lnTo>
                    <a:cubicBezTo>
                      <a:pt x="818116" y="1048974"/>
                      <a:pt x="887383" y="1051538"/>
                      <a:pt x="887383" y="1051538"/>
                    </a:cubicBezTo>
                    <a:cubicBezTo>
                      <a:pt x="887383" y="1051538"/>
                      <a:pt x="892522" y="1020758"/>
                      <a:pt x="923302" y="1013067"/>
                    </a:cubicBezTo>
                    <a:cubicBezTo>
                      <a:pt x="918176" y="956650"/>
                      <a:pt x="977179" y="951523"/>
                      <a:pt x="977179" y="951523"/>
                    </a:cubicBezTo>
                    <a:cubicBezTo>
                      <a:pt x="977179" y="951523"/>
                      <a:pt x="1007960" y="907909"/>
                      <a:pt x="1069533" y="900218"/>
                    </a:cubicBezTo>
                    <a:close/>
                    <a:moveTo>
                      <a:pt x="625715" y="38"/>
                    </a:moveTo>
                    <a:cubicBezTo>
                      <a:pt x="802726" y="10293"/>
                      <a:pt x="825823" y="194940"/>
                      <a:pt x="825823" y="194940"/>
                    </a:cubicBezTo>
                    <a:cubicBezTo>
                      <a:pt x="923302" y="189813"/>
                      <a:pt x="938692" y="287264"/>
                      <a:pt x="938692" y="287264"/>
                    </a:cubicBezTo>
                    <a:cubicBezTo>
                      <a:pt x="1120841" y="251372"/>
                      <a:pt x="1143926" y="415510"/>
                      <a:pt x="1143926" y="415510"/>
                    </a:cubicBezTo>
                    <a:cubicBezTo>
                      <a:pt x="1213194" y="394985"/>
                      <a:pt x="1415859" y="512962"/>
                      <a:pt x="1323494" y="684791"/>
                    </a:cubicBezTo>
                    <a:cubicBezTo>
                      <a:pt x="1231141" y="859184"/>
                      <a:pt x="1036183" y="807894"/>
                      <a:pt x="1036183" y="807894"/>
                    </a:cubicBezTo>
                    <a:cubicBezTo>
                      <a:pt x="933566" y="1010503"/>
                      <a:pt x="807864" y="882272"/>
                      <a:pt x="777071" y="905345"/>
                    </a:cubicBezTo>
                    <a:cubicBezTo>
                      <a:pt x="748860" y="928434"/>
                      <a:pt x="707816" y="925870"/>
                      <a:pt x="707816" y="925870"/>
                    </a:cubicBezTo>
                    <a:cubicBezTo>
                      <a:pt x="707816" y="925870"/>
                      <a:pt x="702043" y="1000884"/>
                      <a:pt x="713225" y="1084918"/>
                    </a:cubicBezTo>
                    <a:lnTo>
                      <a:pt x="728347" y="1157289"/>
                    </a:lnTo>
                    <a:lnTo>
                      <a:pt x="587913" y="1157289"/>
                    </a:lnTo>
                    <a:lnTo>
                      <a:pt x="565951" y="1116857"/>
                    </a:lnTo>
                    <a:cubicBezTo>
                      <a:pt x="516531" y="1019480"/>
                      <a:pt x="471801" y="915616"/>
                      <a:pt x="471801" y="915616"/>
                    </a:cubicBezTo>
                    <a:cubicBezTo>
                      <a:pt x="369184" y="895091"/>
                      <a:pt x="312738" y="802767"/>
                      <a:pt x="312738" y="802767"/>
                    </a:cubicBezTo>
                    <a:cubicBezTo>
                      <a:pt x="312738" y="802767"/>
                      <a:pt x="169076" y="874581"/>
                      <a:pt x="69028" y="800203"/>
                    </a:cubicBezTo>
                    <a:cubicBezTo>
                      <a:pt x="-59231" y="684791"/>
                      <a:pt x="30553" y="530907"/>
                      <a:pt x="30553" y="530907"/>
                    </a:cubicBezTo>
                    <a:cubicBezTo>
                      <a:pt x="4899" y="374476"/>
                      <a:pt x="143422" y="387294"/>
                      <a:pt x="174214" y="366769"/>
                    </a:cubicBezTo>
                    <a:cubicBezTo>
                      <a:pt x="204995" y="305225"/>
                      <a:pt x="287083" y="284700"/>
                      <a:pt x="287083" y="284700"/>
                    </a:cubicBezTo>
                    <a:cubicBezTo>
                      <a:pt x="289652" y="107744"/>
                      <a:pt x="430745" y="125705"/>
                      <a:pt x="430745" y="125705"/>
                    </a:cubicBezTo>
                    <a:cubicBezTo>
                      <a:pt x="430745" y="125705"/>
                      <a:pt x="487191" y="-2526"/>
                      <a:pt x="625715" y="38"/>
                    </a:cubicBezTo>
                    <a:close/>
                  </a:path>
                </a:pathLst>
              </a:custGeom>
              <a:solidFill>
                <a:schemeClr val="bg2"/>
              </a:solidFill>
              <a:ln>
                <a:noFill/>
              </a:ln>
            </p:spPr>
            <p:txBody>
              <a:bodyPr wrap="square" lIns="91440" tIns="45720" rIns="91440" bIns="45720" anchor="t" anchorCtr="0">
                <a:noAutofit/>
              </a:bodyPr>
              <a:lstStyle/>
              <a:p>
                <a:pPr algn="l"/>
              </a:p>
            </p:txBody>
          </p:sp>
          <p:sp>
            <p:nvSpPr>
              <p:cNvPr id="58" name="任意多边形: 形状 57" descr="57385e49-1b85-4884-8904-9afc711dcb94"/>
              <p:cNvSpPr/>
              <p:nvPr/>
            </p:nvSpPr>
            <p:spPr>
              <a:xfrm>
                <a:off x="9735665" y="6639958"/>
                <a:ext cx="591600" cy="218042"/>
              </a:xfrm>
              <a:custGeom>
                <a:avLst/>
                <a:gdLst>
                  <a:gd name="connsiteX0" fmla="*/ 289928 w 591600"/>
                  <a:gd name="connsiteY0" fmla="*/ 0 h 218042"/>
                  <a:gd name="connsiteX1" fmla="*/ 389847 w 591600"/>
                  <a:gd name="connsiteY1" fmla="*/ 97394 h 218042"/>
                  <a:gd name="connsiteX2" fmla="*/ 446208 w 591600"/>
                  <a:gd name="connsiteY2" fmla="*/ 143530 h 218042"/>
                  <a:gd name="connsiteX3" fmla="*/ 546121 w 591600"/>
                  <a:gd name="connsiteY3" fmla="*/ 205045 h 218042"/>
                  <a:gd name="connsiteX4" fmla="*/ 580664 w 591600"/>
                  <a:gd name="connsiteY4" fmla="*/ 210773 h 218042"/>
                  <a:gd name="connsiteX5" fmla="*/ 591600 w 591600"/>
                  <a:gd name="connsiteY5" fmla="*/ 218042 h 218042"/>
                  <a:gd name="connsiteX6" fmla="*/ 0 w 591600"/>
                  <a:gd name="connsiteY6" fmla="*/ 218042 h 218042"/>
                  <a:gd name="connsiteX7" fmla="*/ 20613 w 591600"/>
                  <a:gd name="connsiteY7" fmla="*/ 197039 h 218042"/>
                  <a:gd name="connsiteX8" fmla="*/ 67048 w 591600"/>
                  <a:gd name="connsiteY8" fmla="*/ 181977 h 218042"/>
                  <a:gd name="connsiteX9" fmla="*/ 123408 w 591600"/>
                  <a:gd name="connsiteY9" fmla="*/ 140969 h 218042"/>
                  <a:gd name="connsiteX10" fmla="*/ 192576 w 591600"/>
                  <a:gd name="connsiteY10" fmla="*/ 61515 h 218042"/>
                  <a:gd name="connsiteX11" fmla="*/ 289928 w 591600"/>
                  <a:gd name="connsiteY11" fmla="*/ 0 h 21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1600" h="218042">
                    <a:moveTo>
                      <a:pt x="289928" y="0"/>
                    </a:moveTo>
                    <a:cubicBezTo>
                      <a:pt x="377033" y="5121"/>
                      <a:pt x="389847" y="97394"/>
                      <a:pt x="389847" y="97394"/>
                    </a:cubicBezTo>
                    <a:cubicBezTo>
                      <a:pt x="438523" y="94833"/>
                      <a:pt x="446208" y="143530"/>
                      <a:pt x="446208" y="143530"/>
                    </a:cubicBezTo>
                    <a:cubicBezTo>
                      <a:pt x="535875" y="125591"/>
                      <a:pt x="546121" y="205045"/>
                      <a:pt x="546121" y="205045"/>
                    </a:cubicBezTo>
                    <a:cubicBezTo>
                      <a:pt x="554446" y="203123"/>
                      <a:pt x="567094" y="205205"/>
                      <a:pt x="580664" y="210773"/>
                    </a:cubicBezTo>
                    <a:lnTo>
                      <a:pt x="591600" y="218042"/>
                    </a:lnTo>
                    <a:lnTo>
                      <a:pt x="0" y="218042"/>
                    </a:lnTo>
                    <a:lnTo>
                      <a:pt x="20613" y="197039"/>
                    </a:lnTo>
                    <a:cubicBezTo>
                      <a:pt x="38227" y="187748"/>
                      <a:pt x="59363" y="187105"/>
                      <a:pt x="67048" y="181977"/>
                    </a:cubicBezTo>
                    <a:cubicBezTo>
                      <a:pt x="82417" y="151219"/>
                      <a:pt x="123408" y="140969"/>
                      <a:pt x="123408" y="140969"/>
                    </a:cubicBezTo>
                    <a:cubicBezTo>
                      <a:pt x="123408" y="53826"/>
                      <a:pt x="192576" y="61515"/>
                      <a:pt x="192576" y="61515"/>
                    </a:cubicBezTo>
                    <a:cubicBezTo>
                      <a:pt x="192576" y="61515"/>
                      <a:pt x="220760" y="0"/>
                      <a:pt x="289928" y="0"/>
                    </a:cubicBezTo>
                    <a:close/>
                  </a:path>
                </a:pathLst>
              </a:custGeom>
              <a:solidFill>
                <a:schemeClr val="bg2"/>
              </a:solidFill>
              <a:ln>
                <a:noFill/>
              </a:ln>
            </p:spPr>
            <p:txBody>
              <a:bodyPr wrap="square" lIns="91440" tIns="45720" rIns="91440" bIns="45720" anchor="t" anchorCtr="0">
                <a:noAutofit/>
              </a:bodyPr>
              <a:lstStyle/>
              <a:p>
                <a:pPr algn="l"/>
              </a:p>
            </p:txBody>
          </p:sp>
          <p:sp>
            <p:nvSpPr>
              <p:cNvPr id="60" name="任意多边形: 形状 59" descr="00472ab2-49e2-4764-a21e-e9c9b95cbe44"/>
              <p:cNvSpPr/>
              <p:nvPr/>
            </p:nvSpPr>
            <p:spPr>
              <a:xfrm>
                <a:off x="9316423" y="6737672"/>
                <a:ext cx="284313" cy="120328"/>
              </a:xfrm>
              <a:custGeom>
                <a:avLst/>
                <a:gdLst>
                  <a:gd name="connsiteX0" fmla="*/ 136115 w 284313"/>
                  <a:gd name="connsiteY0" fmla="*/ 82 h 120328"/>
                  <a:gd name="connsiteX1" fmla="*/ 223308 w 284313"/>
                  <a:gd name="connsiteY1" fmla="*/ 56441 h 120328"/>
                  <a:gd name="connsiteX2" fmla="*/ 282210 w 284313"/>
                  <a:gd name="connsiteY2" fmla="*/ 99838 h 120328"/>
                  <a:gd name="connsiteX3" fmla="*/ 284313 w 284313"/>
                  <a:gd name="connsiteY3" fmla="*/ 120328 h 120328"/>
                  <a:gd name="connsiteX4" fmla="*/ 0 w 284313"/>
                  <a:gd name="connsiteY4" fmla="*/ 120328 h 120328"/>
                  <a:gd name="connsiteX5" fmla="*/ 6607 w 284313"/>
                  <a:gd name="connsiteY5" fmla="*/ 106721 h 120328"/>
                  <a:gd name="connsiteX6" fmla="*/ 46360 w 284313"/>
                  <a:gd name="connsiteY6" fmla="*/ 87189 h 120328"/>
                  <a:gd name="connsiteX7" fmla="*/ 136115 w 284313"/>
                  <a:gd name="connsiteY7" fmla="*/ 82 h 12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313" h="120328">
                    <a:moveTo>
                      <a:pt x="136115" y="82"/>
                    </a:moveTo>
                    <a:cubicBezTo>
                      <a:pt x="197662" y="-2477"/>
                      <a:pt x="223308" y="56441"/>
                      <a:pt x="223308" y="56441"/>
                    </a:cubicBezTo>
                    <a:cubicBezTo>
                      <a:pt x="223308" y="56441"/>
                      <a:pt x="270430" y="48595"/>
                      <a:pt x="282210" y="99838"/>
                    </a:cubicBezTo>
                    <a:lnTo>
                      <a:pt x="284313" y="120328"/>
                    </a:lnTo>
                    <a:lnTo>
                      <a:pt x="0" y="120328"/>
                    </a:lnTo>
                    <a:lnTo>
                      <a:pt x="6607" y="106721"/>
                    </a:lnTo>
                    <a:cubicBezTo>
                      <a:pt x="13660" y="96153"/>
                      <a:pt x="25843" y="85906"/>
                      <a:pt x="46360" y="87189"/>
                    </a:cubicBezTo>
                    <a:cubicBezTo>
                      <a:pt x="46360" y="87189"/>
                      <a:pt x="56616" y="5205"/>
                      <a:pt x="136115" y="82"/>
                    </a:cubicBezTo>
                    <a:close/>
                  </a:path>
                </a:pathLst>
              </a:custGeom>
              <a:solidFill>
                <a:schemeClr val="bg2"/>
              </a:solidFill>
              <a:ln>
                <a:noFill/>
              </a:ln>
            </p:spPr>
            <p:txBody>
              <a:bodyPr wrap="square" lIns="91440" tIns="45720" rIns="91440" bIns="45720" anchor="t" anchorCtr="0">
                <a:noAutofit/>
              </a:bodyPr>
              <a:lstStyle/>
              <a:p>
                <a:pPr algn="l"/>
              </a:p>
            </p:txBody>
          </p:sp>
          <p:sp>
            <p:nvSpPr>
              <p:cNvPr id="94" name="任意多边形: 形状 93" descr="bca836ed-a281-44a5-8f76-fe1467f2134d"/>
              <p:cNvSpPr/>
              <p:nvPr/>
            </p:nvSpPr>
            <p:spPr>
              <a:xfrm>
                <a:off x="2021044" y="6468913"/>
                <a:ext cx="791043" cy="389087"/>
              </a:xfrm>
              <a:custGeom>
                <a:avLst/>
                <a:gdLst>
                  <a:gd name="connsiteX0" fmla="*/ 368064 w 791043"/>
                  <a:gd name="connsiteY0" fmla="*/ 63 h 389087"/>
                  <a:gd name="connsiteX1" fmla="*/ 486157 w 791043"/>
                  <a:gd name="connsiteY1" fmla="*/ 115326 h 389087"/>
                  <a:gd name="connsiteX2" fmla="*/ 550331 w 791043"/>
                  <a:gd name="connsiteY2" fmla="*/ 169116 h 389087"/>
                  <a:gd name="connsiteX3" fmla="*/ 673559 w 791043"/>
                  <a:gd name="connsiteY3" fmla="*/ 243388 h 389087"/>
                  <a:gd name="connsiteX4" fmla="*/ 789626 w 791043"/>
                  <a:gd name="connsiteY4" fmla="*/ 365541 h 389087"/>
                  <a:gd name="connsiteX5" fmla="*/ 781030 w 791043"/>
                  <a:gd name="connsiteY5" fmla="*/ 389087 h 389087"/>
                  <a:gd name="connsiteX6" fmla="*/ 2058 w 791043"/>
                  <a:gd name="connsiteY6" fmla="*/ 389087 h 389087"/>
                  <a:gd name="connsiteX7" fmla="*/ 0 w 791043"/>
                  <a:gd name="connsiteY7" fmla="*/ 365696 h 389087"/>
                  <a:gd name="connsiteX8" fmla="*/ 16364 w 791043"/>
                  <a:gd name="connsiteY8" fmla="*/ 312544 h 389087"/>
                  <a:gd name="connsiteX9" fmla="*/ 101080 w 791043"/>
                  <a:gd name="connsiteY9" fmla="*/ 215214 h 389087"/>
                  <a:gd name="connsiteX10" fmla="*/ 167828 w 791043"/>
                  <a:gd name="connsiteY10" fmla="*/ 166549 h 389087"/>
                  <a:gd name="connsiteX11" fmla="*/ 252544 w 791043"/>
                  <a:gd name="connsiteY11" fmla="*/ 74344 h 389087"/>
                  <a:gd name="connsiteX12" fmla="*/ 368064 w 791043"/>
                  <a:gd name="connsiteY12" fmla="*/ 63 h 3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043" h="389087">
                    <a:moveTo>
                      <a:pt x="368064" y="63"/>
                    </a:moveTo>
                    <a:cubicBezTo>
                      <a:pt x="470749" y="5188"/>
                      <a:pt x="486157" y="115326"/>
                      <a:pt x="486157" y="115326"/>
                    </a:cubicBezTo>
                    <a:cubicBezTo>
                      <a:pt x="542630" y="112759"/>
                      <a:pt x="550331" y="169116"/>
                      <a:pt x="550331" y="169116"/>
                    </a:cubicBezTo>
                    <a:cubicBezTo>
                      <a:pt x="658150" y="148625"/>
                      <a:pt x="673559" y="243388"/>
                      <a:pt x="673559" y="243388"/>
                    </a:cubicBezTo>
                    <a:cubicBezTo>
                      <a:pt x="707250" y="234427"/>
                      <a:pt x="803842" y="284296"/>
                      <a:pt x="789626" y="365541"/>
                    </a:cubicBezTo>
                    <a:lnTo>
                      <a:pt x="781030" y="389087"/>
                    </a:lnTo>
                    <a:lnTo>
                      <a:pt x="2058" y="389087"/>
                    </a:lnTo>
                    <a:lnTo>
                      <a:pt x="0" y="365696"/>
                    </a:lnTo>
                    <a:cubicBezTo>
                      <a:pt x="3529" y="334958"/>
                      <a:pt x="16364" y="312544"/>
                      <a:pt x="16364" y="312544"/>
                    </a:cubicBezTo>
                    <a:cubicBezTo>
                      <a:pt x="962" y="220339"/>
                      <a:pt x="83112" y="228022"/>
                      <a:pt x="101080" y="215214"/>
                    </a:cubicBezTo>
                    <a:cubicBezTo>
                      <a:pt x="119049" y="179357"/>
                      <a:pt x="167828" y="166549"/>
                      <a:pt x="167828" y="166549"/>
                    </a:cubicBezTo>
                    <a:cubicBezTo>
                      <a:pt x="170395" y="64094"/>
                      <a:pt x="252544" y="74344"/>
                      <a:pt x="252544" y="74344"/>
                    </a:cubicBezTo>
                    <a:cubicBezTo>
                      <a:pt x="252544" y="74344"/>
                      <a:pt x="285915" y="-2495"/>
                      <a:pt x="368064" y="63"/>
                    </a:cubicBezTo>
                    <a:close/>
                  </a:path>
                </a:pathLst>
              </a:custGeom>
              <a:solidFill>
                <a:schemeClr val="bg2"/>
              </a:solidFill>
              <a:ln>
                <a:noFill/>
              </a:ln>
            </p:spPr>
            <p:txBody>
              <a:bodyPr wrap="square" lIns="91440" tIns="45720" rIns="91440" bIns="45720" anchor="t" anchorCtr="0">
                <a:noAutofit/>
              </a:bodyPr>
              <a:lstStyle/>
              <a:p>
                <a:pPr algn="l"/>
              </a:p>
            </p:txBody>
          </p:sp>
          <p:sp>
            <p:nvSpPr>
              <p:cNvPr id="102" name="任意多边形: 形状 101" descr="f45c395b-c130-4821-9cb7-8d84b9803a13"/>
              <p:cNvSpPr/>
              <p:nvPr/>
            </p:nvSpPr>
            <p:spPr>
              <a:xfrm>
                <a:off x="4341254" y="6639958"/>
                <a:ext cx="593316" cy="218042"/>
              </a:xfrm>
              <a:custGeom>
                <a:avLst/>
                <a:gdLst>
                  <a:gd name="connsiteX0" fmla="*/ 290769 w 593316"/>
                  <a:gd name="connsiteY0" fmla="*/ 0 h 218042"/>
                  <a:gd name="connsiteX1" fmla="*/ 390978 w 593316"/>
                  <a:gd name="connsiteY1" fmla="*/ 97394 h 218042"/>
                  <a:gd name="connsiteX2" fmla="*/ 444933 w 593316"/>
                  <a:gd name="connsiteY2" fmla="*/ 143530 h 218042"/>
                  <a:gd name="connsiteX3" fmla="*/ 547704 w 593316"/>
                  <a:gd name="connsiteY3" fmla="*/ 205045 h 218042"/>
                  <a:gd name="connsiteX4" fmla="*/ 582348 w 593316"/>
                  <a:gd name="connsiteY4" fmla="*/ 210773 h 218042"/>
                  <a:gd name="connsiteX5" fmla="*/ 593316 w 593316"/>
                  <a:gd name="connsiteY5" fmla="*/ 218042 h 218042"/>
                  <a:gd name="connsiteX6" fmla="*/ 0 w 593316"/>
                  <a:gd name="connsiteY6" fmla="*/ 218042 h 218042"/>
                  <a:gd name="connsiteX7" fmla="*/ 20673 w 593316"/>
                  <a:gd name="connsiteY7" fmla="*/ 197039 h 218042"/>
                  <a:gd name="connsiteX8" fmla="*/ 67242 w 593316"/>
                  <a:gd name="connsiteY8" fmla="*/ 181977 h 218042"/>
                  <a:gd name="connsiteX9" fmla="*/ 123766 w 593316"/>
                  <a:gd name="connsiteY9" fmla="*/ 140969 h 218042"/>
                  <a:gd name="connsiteX10" fmla="*/ 193135 w 593316"/>
                  <a:gd name="connsiteY10" fmla="*/ 61515 h 218042"/>
                  <a:gd name="connsiteX11" fmla="*/ 290769 w 593316"/>
                  <a:gd name="connsiteY11" fmla="*/ 0 h 21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316" h="218042">
                    <a:moveTo>
                      <a:pt x="290769" y="0"/>
                    </a:moveTo>
                    <a:cubicBezTo>
                      <a:pt x="378127" y="5121"/>
                      <a:pt x="390978" y="97394"/>
                      <a:pt x="390978" y="97394"/>
                    </a:cubicBezTo>
                    <a:cubicBezTo>
                      <a:pt x="437219" y="94833"/>
                      <a:pt x="444933" y="143530"/>
                      <a:pt x="444933" y="143530"/>
                    </a:cubicBezTo>
                    <a:cubicBezTo>
                      <a:pt x="537428" y="125591"/>
                      <a:pt x="547704" y="205045"/>
                      <a:pt x="547704" y="205045"/>
                    </a:cubicBezTo>
                    <a:cubicBezTo>
                      <a:pt x="556054" y="203123"/>
                      <a:pt x="568739" y="205205"/>
                      <a:pt x="582348" y="210773"/>
                    </a:cubicBezTo>
                    <a:lnTo>
                      <a:pt x="593316" y="218042"/>
                    </a:lnTo>
                    <a:lnTo>
                      <a:pt x="0" y="218042"/>
                    </a:lnTo>
                    <a:lnTo>
                      <a:pt x="20673" y="197039"/>
                    </a:lnTo>
                    <a:cubicBezTo>
                      <a:pt x="38338" y="187748"/>
                      <a:pt x="59535" y="187105"/>
                      <a:pt x="67242" y="181977"/>
                    </a:cubicBezTo>
                    <a:cubicBezTo>
                      <a:pt x="80087" y="151219"/>
                      <a:pt x="123766" y="140969"/>
                      <a:pt x="123766" y="140969"/>
                    </a:cubicBezTo>
                    <a:cubicBezTo>
                      <a:pt x="123766" y="53826"/>
                      <a:pt x="193135" y="61515"/>
                      <a:pt x="193135" y="61515"/>
                    </a:cubicBezTo>
                    <a:cubicBezTo>
                      <a:pt x="193135" y="61515"/>
                      <a:pt x="221400" y="0"/>
                      <a:pt x="290769" y="0"/>
                    </a:cubicBezTo>
                    <a:close/>
                  </a:path>
                </a:pathLst>
              </a:custGeom>
              <a:solidFill>
                <a:schemeClr val="bg2"/>
              </a:solidFill>
              <a:ln>
                <a:noFill/>
              </a:ln>
            </p:spPr>
            <p:txBody>
              <a:bodyPr wrap="square" lIns="91440" tIns="45720" rIns="91440" bIns="45720" anchor="t" anchorCtr="0">
                <a:noAutofit/>
              </a:bodyPr>
              <a:lstStyle/>
              <a:p>
                <a:pPr algn="l"/>
              </a:p>
            </p:txBody>
          </p:sp>
          <p:sp>
            <p:nvSpPr>
              <p:cNvPr id="80" name="任意多边形: 形状 79" descr="9334db24-b5a6-410b-aba9-06446a2d808e"/>
              <p:cNvSpPr/>
              <p:nvPr/>
            </p:nvSpPr>
            <p:spPr>
              <a:xfrm>
                <a:off x="3923585" y="6737672"/>
                <a:ext cx="284717" cy="120328"/>
              </a:xfrm>
              <a:custGeom>
                <a:avLst/>
                <a:gdLst>
                  <a:gd name="connsiteX0" fmla="*/ 136519 w 284717"/>
                  <a:gd name="connsiteY0" fmla="*/ 82 h 120328"/>
                  <a:gd name="connsiteX1" fmla="*/ 223712 w 284717"/>
                  <a:gd name="connsiteY1" fmla="*/ 56441 h 120328"/>
                  <a:gd name="connsiteX2" fmla="*/ 282615 w 284717"/>
                  <a:gd name="connsiteY2" fmla="*/ 99838 h 120328"/>
                  <a:gd name="connsiteX3" fmla="*/ 284717 w 284717"/>
                  <a:gd name="connsiteY3" fmla="*/ 120328 h 120328"/>
                  <a:gd name="connsiteX4" fmla="*/ 0 w 284717"/>
                  <a:gd name="connsiteY4" fmla="*/ 120328 h 120328"/>
                  <a:gd name="connsiteX5" fmla="*/ 6051 w 284717"/>
                  <a:gd name="connsiteY5" fmla="*/ 106721 h 120328"/>
                  <a:gd name="connsiteX6" fmla="*/ 46765 w 284717"/>
                  <a:gd name="connsiteY6" fmla="*/ 87189 h 120328"/>
                  <a:gd name="connsiteX7" fmla="*/ 136519 w 284717"/>
                  <a:gd name="connsiteY7" fmla="*/ 82 h 12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717" h="120328">
                    <a:moveTo>
                      <a:pt x="136519" y="82"/>
                    </a:moveTo>
                    <a:cubicBezTo>
                      <a:pt x="198066" y="-2477"/>
                      <a:pt x="223712" y="56441"/>
                      <a:pt x="223712" y="56441"/>
                    </a:cubicBezTo>
                    <a:cubicBezTo>
                      <a:pt x="223712" y="56441"/>
                      <a:pt x="270834" y="48595"/>
                      <a:pt x="282615" y="99838"/>
                    </a:cubicBezTo>
                    <a:lnTo>
                      <a:pt x="284717" y="120328"/>
                    </a:lnTo>
                    <a:lnTo>
                      <a:pt x="0" y="120328"/>
                    </a:lnTo>
                    <a:lnTo>
                      <a:pt x="6051" y="106721"/>
                    </a:lnTo>
                    <a:cubicBezTo>
                      <a:pt x="12784" y="96153"/>
                      <a:pt x="24966" y="85906"/>
                      <a:pt x="46765" y="87189"/>
                    </a:cubicBezTo>
                    <a:cubicBezTo>
                      <a:pt x="46765" y="87189"/>
                      <a:pt x="57021" y="5205"/>
                      <a:pt x="136519" y="82"/>
                    </a:cubicBezTo>
                    <a:close/>
                  </a:path>
                </a:pathLst>
              </a:custGeom>
              <a:solidFill>
                <a:schemeClr val="bg2"/>
              </a:solidFill>
              <a:ln>
                <a:noFill/>
              </a:ln>
            </p:spPr>
            <p:txBody>
              <a:bodyPr wrap="square" lIns="91440" tIns="45720" rIns="91440" bIns="45720" anchor="t" anchorCtr="0">
                <a:noAutofit/>
              </a:bodyPr>
              <a:lstStyle/>
              <a:p>
                <a:pPr algn="l"/>
              </a:p>
            </p:txBody>
          </p:sp>
          <p:sp>
            <p:nvSpPr>
              <p:cNvPr id="90" name="任意多边形: 形状 89" descr="0c6f5b2b-f26d-46f5-9d37-d7401da9ac7d"/>
              <p:cNvSpPr/>
              <p:nvPr/>
            </p:nvSpPr>
            <p:spPr>
              <a:xfrm>
                <a:off x="5175291" y="5933502"/>
                <a:ext cx="1189160" cy="924499"/>
              </a:xfrm>
              <a:custGeom>
                <a:avLst/>
                <a:gdLst>
                  <a:gd name="connsiteX0" fmla="*/ 244481 w 1189160"/>
                  <a:gd name="connsiteY0" fmla="*/ 794278 h 924499"/>
                  <a:gd name="connsiteX1" fmla="*/ 326631 w 1189160"/>
                  <a:gd name="connsiteY1" fmla="*/ 837840 h 924499"/>
                  <a:gd name="connsiteX2" fmla="*/ 372847 w 1189160"/>
                  <a:gd name="connsiteY2" fmla="*/ 891638 h 924499"/>
                  <a:gd name="connsiteX3" fmla="*/ 404967 w 1189160"/>
                  <a:gd name="connsiteY3" fmla="*/ 920826 h 924499"/>
                  <a:gd name="connsiteX4" fmla="*/ 406074 w 1189160"/>
                  <a:gd name="connsiteY4" fmla="*/ 924499 h 924499"/>
                  <a:gd name="connsiteX5" fmla="*/ 75747 w 1189160"/>
                  <a:gd name="connsiteY5" fmla="*/ 924499 h 924499"/>
                  <a:gd name="connsiteX6" fmla="*/ 76052 w 1189160"/>
                  <a:gd name="connsiteY6" fmla="*/ 923740 h 924499"/>
                  <a:gd name="connsiteX7" fmla="*/ 139230 w 1189160"/>
                  <a:gd name="connsiteY7" fmla="*/ 894198 h 924499"/>
                  <a:gd name="connsiteX8" fmla="*/ 188005 w 1189160"/>
                  <a:gd name="connsiteY8" fmla="*/ 863460 h 924499"/>
                  <a:gd name="connsiteX9" fmla="*/ 244481 w 1189160"/>
                  <a:gd name="connsiteY9" fmla="*/ 794278 h 924499"/>
                  <a:gd name="connsiteX10" fmla="*/ 634696 w 1189160"/>
                  <a:gd name="connsiteY10" fmla="*/ 43 h 924499"/>
                  <a:gd name="connsiteX11" fmla="*/ 809256 w 1189160"/>
                  <a:gd name="connsiteY11" fmla="*/ 110213 h 924499"/>
                  <a:gd name="connsiteX12" fmla="*/ 935050 w 1189160"/>
                  <a:gd name="connsiteY12" fmla="*/ 251121 h 924499"/>
                  <a:gd name="connsiteX13" fmla="*/ 1035172 w 1189160"/>
                  <a:gd name="connsiteY13" fmla="*/ 322861 h 924499"/>
                  <a:gd name="connsiteX14" fmla="*/ 1163526 w 1189160"/>
                  <a:gd name="connsiteY14" fmla="*/ 466328 h 924499"/>
                  <a:gd name="connsiteX15" fmla="*/ 1127582 w 1189160"/>
                  <a:gd name="connsiteY15" fmla="*/ 704610 h 924499"/>
                  <a:gd name="connsiteX16" fmla="*/ 911948 w 1189160"/>
                  <a:gd name="connsiteY16" fmla="*/ 704610 h 924499"/>
                  <a:gd name="connsiteX17" fmla="*/ 773322 w 1189160"/>
                  <a:gd name="connsiteY17" fmla="*/ 807088 h 924499"/>
                  <a:gd name="connsiteX18" fmla="*/ 731282 w 1189160"/>
                  <a:gd name="connsiteY18" fmla="*/ 899643 h 924499"/>
                  <a:gd name="connsiteX19" fmla="*/ 718990 w 1189160"/>
                  <a:gd name="connsiteY19" fmla="*/ 924499 h 924499"/>
                  <a:gd name="connsiteX20" fmla="*/ 666748 w 1189160"/>
                  <a:gd name="connsiteY20" fmla="*/ 924499 h 924499"/>
                  <a:gd name="connsiteX21" fmla="*/ 687321 w 1189160"/>
                  <a:gd name="connsiteY21" fmla="*/ 884910 h 924499"/>
                  <a:gd name="connsiteX22" fmla="*/ 706574 w 1189160"/>
                  <a:gd name="connsiteY22" fmla="*/ 832708 h 924499"/>
                  <a:gd name="connsiteX23" fmla="*/ 626985 w 1189160"/>
                  <a:gd name="connsiteY23" fmla="*/ 830149 h 924499"/>
                  <a:gd name="connsiteX24" fmla="*/ 628352 w 1189160"/>
                  <a:gd name="connsiteY24" fmla="*/ 879830 h 924499"/>
                  <a:gd name="connsiteX25" fmla="*/ 626625 w 1189160"/>
                  <a:gd name="connsiteY25" fmla="*/ 924499 h 924499"/>
                  <a:gd name="connsiteX26" fmla="*/ 561712 w 1189160"/>
                  <a:gd name="connsiteY26" fmla="*/ 924499 h 924499"/>
                  <a:gd name="connsiteX27" fmla="*/ 564413 w 1189160"/>
                  <a:gd name="connsiteY27" fmla="*/ 885873 h 924499"/>
                  <a:gd name="connsiteX28" fmla="*/ 562807 w 1189160"/>
                  <a:gd name="connsiteY28" fmla="*/ 814780 h 924499"/>
                  <a:gd name="connsiteX29" fmla="*/ 501201 w 1189160"/>
                  <a:gd name="connsiteY29" fmla="*/ 796838 h 924499"/>
                  <a:gd name="connsiteX30" fmla="*/ 275285 w 1189160"/>
                  <a:gd name="connsiteY30" fmla="*/ 712287 h 924499"/>
                  <a:gd name="connsiteX31" fmla="*/ 21136 w 1189160"/>
                  <a:gd name="connsiteY31" fmla="*/ 604691 h 924499"/>
                  <a:gd name="connsiteX32" fmla="*/ 177734 w 1189160"/>
                  <a:gd name="connsiteY32" fmla="*/ 366409 h 924499"/>
                  <a:gd name="connsiteX33" fmla="*/ 360005 w 1189160"/>
                  <a:gd name="connsiteY33" fmla="*/ 253680 h 924499"/>
                  <a:gd name="connsiteX34" fmla="*/ 460126 w 1189160"/>
                  <a:gd name="connsiteY34" fmla="*/ 171703 h 924499"/>
                  <a:gd name="connsiteX35" fmla="*/ 634696 w 1189160"/>
                  <a:gd name="connsiteY35" fmla="*/ 43 h 92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9160" h="924499">
                    <a:moveTo>
                      <a:pt x="244481" y="794278"/>
                    </a:moveTo>
                    <a:cubicBezTo>
                      <a:pt x="300958" y="799397"/>
                      <a:pt x="326631" y="837840"/>
                      <a:pt x="326631" y="837840"/>
                    </a:cubicBezTo>
                    <a:cubicBezTo>
                      <a:pt x="326631" y="837840"/>
                      <a:pt x="380547" y="840399"/>
                      <a:pt x="372847" y="891638"/>
                    </a:cubicBezTo>
                    <a:cubicBezTo>
                      <a:pt x="394021" y="897407"/>
                      <a:pt x="402201" y="913260"/>
                      <a:pt x="404967" y="920826"/>
                    </a:cubicBezTo>
                    <a:lnTo>
                      <a:pt x="406074" y="924499"/>
                    </a:lnTo>
                    <a:lnTo>
                      <a:pt x="75747" y="924499"/>
                    </a:lnTo>
                    <a:lnTo>
                      <a:pt x="76052" y="923740"/>
                    </a:lnTo>
                    <a:cubicBezTo>
                      <a:pt x="83393" y="908126"/>
                      <a:pt x="102648" y="878822"/>
                      <a:pt x="139230" y="894198"/>
                    </a:cubicBezTo>
                    <a:cubicBezTo>
                      <a:pt x="144360" y="860887"/>
                      <a:pt x="188005" y="863460"/>
                      <a:pt x="188005" y="863460"/>
                    </a:cubicBezTo>
                    <a:cubicBezTo>
                      <a:pt x="188005" y="863460"/>
                      <a:pt x="190576" y="786587"/>
                      <a:pt x="244481" y="794278"/>
                    </a:cubicBezTo>
                    <a:close/>
                    <a:moveTo>
                      <a:pt x="634696" y="43"/>
                    </a:moveTo>
                    <a:cubicBezTo>
                      <a:pt x="760480" y="-2516"/>
                      <a:pt x="809256" y="110213"/>
                      <a:pt x="809256" y="110213"/>
                    </a:cubicBezTo>
                    <a:cubicBezTo>
                      <a:pt x="809256" y="110213"/>
                      <a:pt x="932480" y="94831"/>
                      <a:pt x="935050" y="251121"/>
                    </a:cubicBezTo>
                    <a:cubicBezTo>
                      <a:pt x="935050" y="251121"/>
                      <a:pt x="1009499" y="266490"/>
                      <a:pt x="1035172" y="322861"/>
                    </a:cubicBezTo>
                    <a:cubicBezTo>
                      <a:pt x="1060834" y="340790"/>
                      <a:pt x="1186629" y="327980"/>
                      <a:pt x="1163526" y="466328"/>
                    </a:cubicBezTo>
                    <a:cubicBezTo>
                      <a:pt x="1163526" y="466328"/>
                      <a:pt x="1240545" y="604691"/>
                      <a:pt x="1127582" y="704610"/>
                    </a:cubicBezTo>
                    <a:cubicBezTo>
                      <a:pt x="1037731" y="768659"/>
                      <a:pt x="911948" y="704610"/>
                      <a:pt x="911948" y="704610"/>
                    </a:cubicBezTo>
                    <a:cubicBezTo>
                      <a:pt x="911948" y="704610"/>
                      <a:pt x="863172" y="786587"/>
                      <a:pt x="773322" y="807088"/>
                    </a:cubicBezTo>
                    <a:cubicBezTo>
                      <a:pt x="773322" y="807088"/>
                      <a:pt x="755993" y="847440"/>
                      <a:pt x="731282" y="899643"/>
                    </a:cubicBezTo>
                    <a:lnTo>
                      <a:pt x="718990" y="924499"/>
                    </a:lnTo>
                    <a:lnTo>
                      <a:pt x="666748" y="924499"/>
                    </a:lnTo>
                    <a:lnTo>
                      <a:pt x="687321" y="884910"/>
                    </a:lnTo>
                    <a:cubicBezTo>
                      <a:pt x="700799" y="854485"/>
                      <a:pt x="706574" y="832708"/>
                      <a:pt x="706574" y="832708"/>
                    </a:cubicBezTo>
                    <a:cubicBezTo>
                      <a:pt x="706574" y="832708"/>
                      <a:pt x="706574" y="832708"/>
                      <a:pt x="626985" y="830149"/>
                    </a:cubicBezTo>
                    <a:cubicBezTo>
                      <a:pt x="628270" y="844881"/>
                      <a:pt x="628592" y="862176"/>
                      <a:pt x="628352" y="879830"/>
                    </a:cubicBezTo>
                    <a:lnTo>
                      <a:pt x="626625" y="924499"/>
                    </a:lnTo>
                    <a:lnTo>
                      <a:pt x="561712" y="924499"/>
                    </a:lnTo>
                    <a:lnTo>
                      <a:pt x="564413" y="885873"/>
                    </a:lnTo>
                    <a:cubicBezTo>
                      <a:pt x="565375" y="844242"/>
                      <a:pt x="562807" y="814780"/>
                      <a:pt x="562807" y="814780"/>
                    </a:cubicBezTo>
                    <a:cubicBezTo>
                      <a:pt x="562807" y="814780"/>
                      <a:pt x="529434" y="817339"/>
                      <a:pt x="501201" y="796838"/>
                    </a:cubicBezTo>
                    <a:cubicBezTo>
                      <a:pt x="475528" y="778909"/>
                      <a:pt x="365135" y="891638"/>
                      <a:pt x="275285" y="712287"/>
                    </a:cubicBezTo>
                    <a:cubicBezTo>
                      <a:pt x="275285" y="712287"/>
                      <a:pt x="103285" y="758408"/>
                      <a:pt x="21136" y="604691"/>
                    </a:cubicBezTo>
                    <a:cubicBezTo>
                      <a:pt x="-61003" y="450959"/>
                      <a:pt x="118698" y="348481"/>
                      <a:pt x="177734" y="366409"/>
                    </a:cubicBezTo>
                    <a:cubicBezTo>
                      <a:pt x="177734" y="366409"/>
                      <a:pt x="198276" y="220383"/>
                      <a:pt x="360005" y="253680"/>
                    </a:cubicBezTo>
                    <a:cubicBezTo>
                      <a:pt x="360005" y="253680"/>
                      <a:pt x="372847" y="169130"/>
                      <a:pt x="460126" y="171703"/>
                    </a:cubicBezTo>
                    <a:cubicBezTo>
                      <a:pt x="460126" y="171703"/>
                      <a:pt x="480658" y="7721"/>
                      <a:pt x="634696" y="43"/>
                    </a:cubicBezTo>
                    <a:close/>
                  </a:path>
                </a:pathLst>
              </a:custGeom>
              <a:solidFill>
                <a:schemeClr val="bg2"/>
              </a:solidFill>
              <a:ln>
                <a:noFill/>
              </a:ln>
            </p:spPr>
            <p:txBody>
              <a:bodyPr wrap="square" lIns="91440" tIns="45720" rIns="91440" bIns="45720" anchor="t" anchorCtr="0">
                <a:noAutofit/>
              </a:bodyPr>
              <a:lstStyle/>
              <a:p>
                <a:pPr algn="l"/>
              </a:p>
            </p:txBody>
          </p:sp>
          <p:sp>
            <p:nvSpPr>
              <p:cNvPr id="92" name="任意多边形: 形状 91" descr="72c954a1-780b-4fad-8cc2-9ee656430024"/>
              <p:cNvSpPr/>
              <p:nvPr/>
            </p:nvSpPr>
            <p:spPr>
              <a:xfrm>
                <a:off x="2728795" y="5965244"/>
                <a:ext cx="1157017" cy="892756"/>
              </a:xfrm>
              <a:custGeom>
                <a:avLst/>
                <a:gdLst>
                  <a:gd name="connsiteX0" fmla="*/ 238630 w 1157017"/>
                  <a:gd name="connsiteY0" fmla="*/ 771809 h 892756"/>
                  <a:gd name="connsiteX1" fmla="*/ 315640 w 1157017"/>
                  <a:gd name="connsiteY1" fmla="*/ 815408 h 892756"/>
                  <a:gd name="connsiteX2" fmla="*/ 364417 w 1157017"/>
                  <a:gd name="connsiteY2" fmla="*/ 869246 h 892756"/>
                  <a:gd name="connsiteX3" fmla="*/ 389446 w 1157017"/>
                  <a:gd name="connsiteY3" fmla="*/ 888797 h 892756"/>
                  <a:gd name="connsiteX4" fmla="*/ 391321 w 1157017"/>
                  <a:gd name="connsiteY4" fmla="*/ 892756 h 892756"/>
                  <a:gd name="connsiteX5" fmla="*/ 78276 w 1157017"/>
                  <a:gd name="connsiteY5" fmla="*/ 892756 h 892756"/>
                  <a:gd name="connsiteX6" fmla="*/ 84283 w 1157017"/>
                  <a:gd name="connsiteY6" fmla="*/ 883349 h 892756"/>
                  <a:gd name="connsiteX7" fmla="*/ 135939 w 1157017"/>
                  <a:gd name="connsiteY7" fmla="*/ 871806 h 892756"/>
                  <a:gd name="connsiteX8" fmla="*/ 182154 w 1157017"/>
                  <a:gd name="connsiteY8" fmla="*/ 841047 h 892756"/>
                  <a:gd name="connsiteX9" fmla="*/ 238630 w 1157017"/>
                  <a:gd name="connsiteY9" fmla="*/ 771809 h 892756"/>
                  <a:gd name="connsiteX10" fmla="*/ 618554 w 1157017"/>
                  <a:gd name="connsiteY10" fmla="*/ 44 h 892756"/>
                  <a:gd name="connsiteX11" fmla="*/ 787982 w 1157017"/>
                  <a:gd name="connsiteY11" fmla="*/ 107734 h 892756"/>
                  <a:gd name="connsiteX12" fmla="*/ 908633 w 1157017"/>
                  <a:gd name="connsiteY12" fmla="*/ 246184 h 892756"/>
                  <a:gd name="connsiteX13" fmla="*/ 1006188 w 1157017"/>
                  <a:gd name="connsiteY13" fmla="*/ 315422 h 892756"/>
                  <a:gd name="connsiteX14" fmla="*/ 1131975 w 1157017"/>
                  <a:gd name="connsiteY14" fmla="*/ 456445 h 892756"/>
                  <a:gd name="connsiteX15" fmla="*/ 1098596 w 1157017"/>
                  <a:gd name="connsiteY15" fmla="*/ 684638 h 892756"/>
                  <a:gd name="connsiteX16" fmla="*/ 888100 w 1157017"/>
                  <a:gd name="connsiteY16" fmla="*/ 687198 h 892756"/>
                  <a:gd name="connsiteX17" fmla="*/ 752040 w 1157017"/>
                  <a:gd name="connsiteY17" fmla="*/ 787195 h 892756"/>
                  <a:gd name="connsiteX18" fmla="*/ 711612 w 1157017"/>
                  <a:gd name="connsiteY18" fmla="*/ 876938 h 892756"/>
                  <a:gd name="connsiteX19" fmla="*/ 703873 w 1157017"/>
                  <a:gd name="connsiteY19" fmla="*/ 892756 h 892756"/>
                  <a:gd name="connsiteX20" fmla="*/ 652504 w 1157017"/>
                  <a:gd name="connsiteY20" fmla="*/ 892756 h 892756"/>
                  <a:gd name="connsiteX21" fmla="*/ 668611 w 1157017"/>
                  <a:gd name="connsiteY21" fmla="*/ 862200 h 892756"/>
                  <a:gd name="connsiteX22" fmla="*/ 687865 w 1157017"/>
                  <a:gd name="connsiteY22" fmla="*/ 810275 h 892756"/>
                  <a:gd name="connsiteX23" fmla="*/ 610855 w 1157017"/>
                  <a:gd name="connsiteY23" fmla="*/ 810275 h 892756"/>
                  <a:gd name="connsiteX24" fmla="*/ 611819 w 1157017"/>
                  <a:gd name="connsiteY24" fmla="*/ 858112 h 892756"/>
                  <a:gd name="connsiteX25" fmla="*/ 609828 w 1157017"/>
                  <a:gd name="connsiteY25" fmla="*/ 892756 h 892756"/>
                  <a:gd name="connsiteX26" fmla="*/ 547114 w 1157017"/>
                  <a:gd name="connsiteY26" fmla="*/ 892756 h 892756"/>
                  <a:gd name="connsiteX27" fmla="*/ 549563 w 1157017"/>
                  <a:gd name="connsiteY27" fmla="*/ 864118 h 892756"/>
                  <a:gd name="connsiteX28" fmla="*/ 549243 w 1157017"/>
                  <a:gd name="connsiteY28" fmla="*/ 794888 h 892756"/>
                  <a:gd name="connsiteX29" fmla="*/ 487631 w 1157017"/>
                  <a:gd name="connsiteY29" fmla="*/ 776942 h 892756"/>
                  <a:gd name="connsiteX30" fmla="*/ 266862 w 1157017"/>
                  <a:gd name="connsiteY30" fmla="*/ 692331 h 892756"/>
                  <a:gd name="connsiteX31" fmla="*/ 20424 w 1157017"/>
                  <a:gd name="connsiteY31" fmla="*/ 589774 h 892756"/>
                  <a:gd name="connsiteX32" fmla="*/ 174455 w 1157017"/>
                  <a:gd name="connsiteY32" fmla="*/ 356447 h 892756"/>
                  <a:gd name="connsiteX33" fmla="*/ 351582 w 1157017"/>
                  <a:gd name="connsiteY33" fmla="*/ 246184 h 892756"/>
                  <a:gd name="connsiteX34" fmla="*/ 446563 w 1157017"/>
                  <a:gd name="connsiteY34" fmla="*/ 169266 h 892756"/>
                  <a:gd name="connsiteX35" fmla="*/ 618554 w 1157017"/>
                  <a:gd name="connsiteY35" fmla="*/ 44 h 89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57017" h="892756">
                    <a:moveTo>
                      <a:pt x="238630" y="771809"/>
                    </a:moveTo>
                    <a:cubicBezTo>
                      <a:pt x="292532" y="776942"/>
                      <a:pt x="315640" y="815408"/>
                      <a:pt x="315640" y="815408"/>
                    </a:cubicBezTo>
                    <a:cubicBezTo>
                      <a:pt x="315640" y="815408"/>
                      <a:pt x="369553" y="820528"/>
                      <a:pt x="364417" y="869246"/>
                    </a:cubicBezTo>
                    <a:cubicBezTo>
                      <a:pt x="377252" y="873093"/>
                      <a:pt x="384953" y="881426"/>
                      <a:pt x="389446" y="888797"/>
                    </a:cubicBezTo>
                    <a:lnTo>
                      <a:pt x="391321" y="892756"/>
                    </a:lnTo>
                    <a:lnTo>
                      <a:pt x="78276" y="892756"/>
                    </a:lnTo>
                    <a:lnTo>
                      <a:pt x="84283" y="883349"/>
                    </a:lnTo>
                    <a:cubicBezTo>
                      <a:pt x="94871" y="871170"/>
                      <a:pt x="111556" y="861553"/>
                      <a:pt x="135939" y="871806"/>
                    </a:cubicBezTo>
                    <a:cubicBezTo>
                      <a:pt x="138512" y="838474"/>
                      <a:pt x="182154" y="841047"/>
                      <a:pt x="182154" y="841047"/>
                    </a:cubicBezTo>
                    <a:cubicBezTo>
                      <a:pt x="182154" y="841047"/>
                      <a:pt x="187289" y="766689"/>
                      <a:pt x="238630" y="771809"/>
                    </a:cubicBezTo>
                    <a:close/>
                    <a:moveTo>
                      <a:pt x="618554" y="44"/>
                    </a:moveTo>
                    <a:cubicBezTo>
                      <a:pt x="739205" y="-2516"/>
                      <a:pt x="787982" y="107734"/>
                      <a:pt x="787982" y="107734"/>
                    </a:cubicBezTo>
                    <a:cubicBezTo>
                      <a:pt x="787982" y="107734"/>
                      <a:pt x="908633" y="92348"/>
                      <a:pt x="908633" y="246184"/>
                    </a:cubicBezTo>
                    <a:cubicBezTo>
                      <a:pt x="908633" y="246184"/>
                      <a:pt x="983081" y="261570"/>
                      <a:pt x="1006188" y="315422"/>
                    </a:cubicBezTo>
                    <a:cubicBezTo>
                      <a:pt x="1031858" y="330808"/>
                      <a:pt x="1152509" y="320542"/>
                      <a:pt x="1131975" y="456445"/>
                    </a:cubicBezTo>
                    <a:cubicBezTo>
                      <a:pt x="1131975" y="456445"/>
                      <a:pt x="1206422" y="589774"/>
                      <a:pt x="1098596" y="684638"/>
                    </a:cubicBezTo>
                    <a:cubicBezTo>
                      <a:pt x="1011324" y="748743"/>
                      <a:pt x="888100" y="687198"/>
                      <a:pt x="888100" y="687198"/>
                    </a:cubicBezTo>
                    <a:cubicBezTo>
                      <a:pt x="888100" y="687198"/>
                      <a:pt x="839322" y="766689"/>
                      <a:pt x="752040" y="787195"/>
                    </a:cubicBezTo>
                    <a:cubicBezTo>
                      <a:pt x="752040" y="787195"/>
                      <a:pt x="735356" y="826297"/>
                      <a:pt x="711612" y="876938"/>
                    </a:cubicBezTo>
                    <a:lnTo>
                      <a:pt x="703873" y="892756"/>
                    </a:lnTo>
                    <a:lnTo>
                      <a:pt x="652504" y="892756"/>
                    </a:lnTo>
                    <a:lnTo>
                      <a:pt x="668611" y="862200"/>
                    </a:lnTo>
                    <a:cubicBezTo>
                      <a:pt x="682088" y="832071"/>
                      <a:pt x="687865" y="810275"/>
                      <a:pt x="687865" y="810275"/>
                    </a:cubicBezTo>
                    <a:cubicBezTo>
                      <a:pt x="687865" y="810275"/>
                      <a:pt x="687865" y="810275"/>
                      <a:pt x="610855" y="810275"/>
                    </a:cubicBezTo>
                    <a:cubicBezTo>
                      <a:pt x="612139" y="824378"/>
                      <a:pt x="612300" y="841045"/>
                      <a:pt x="611819" y="858112"/>
                    </a:cubicBezTo>
                    <a:lnTo>
                      <a:pt x="609828" y="892756"/>
                    </a:lnTo>
                    <a:lnTo>
                      <a:pt x="547114" y="892756"/>
                    </a:lnTo>
                    <a:lnTo>
                      <a:pt x="549563" y="864118"/>
                    </a:lnTo>
                    <a:cubicBezTo>
                      <a:pt x="551168" y="823734"/>
                      <a:pt x="549243" y="794888"/>
                      <a:pt x="549243" y="794888"/>
                    </a:cubicBezTo>
                    <a:cubicBezTo>
                      <a:pt x="549243" y="794888"/>
                      <a:pt x="515874" y="797462"/>
                      <a:pt x="487631" y="776942"/>
                    </a:cubicBezTo>
                    <a:cubicBezTo>
                      <a:pt x="461961" y="758996"/>
                      <a:pt x="354144" y="866686"/>
                      <a:pt x="266862" y="692331"/>
                    </a:cubicBezTo>
                    <a:cubicBezTo>
                      <a:pt x="266862" y="692331"/>
                      <a:pt x="100007" y="738477"/>
                      <a:pt x="20424" y="589774"/>
                    </a:cubicBezTo>
                    <a:cubicBezTo>
                      <a:pt x="-59149" y="438485"/>
                      <a:pt x="115405" y="341061"/>
                      <a:pt x="174455" y="356447"/>
                    </a:cubicBezTo>
                    <a:cubicBezTo>
                      <a:pt x="174455" y="356447"/>
                      <a:pt x="192415" y="215425"/>
                      <a:pt x="351582" y="246184"/>
                    </a:cubicBezTo>
                    <a:cubicBezTo>
                      <a:pt x="351582" y="246184"/>
                      <a:pt x="364417" y="164146"/>
                      <a:pt x="446563" y="169266"/>
                    </a:cubicBezTo>
                    <a:cubicBezTo>
                      <a:pt x="446563" y="169266"/>
                      <a:pt x="467097" y="7737"/>
                      <a:pt x="618554" y="44"/>
                    </a:cubicBezTo>
                    <a:close/>
                  </a:path>
                </a:pathLst>
              </a:custGeom>
              <a:solidFill>
                <a:schemeClr val="bg2"/>
              </a:solidFill>
              <a:ln>
                <a:noFill/>
              </a:ln>
            </p:spPr>
            <p:txBody>
              <a:bodyPr wrap="square" lIns="91440" tIns="45720" rIns="91440" bIns="45720" anchor="t" anchorCtr="0">
                <a:noAutofit/>
              </a:bodyPr>
              <a:lstStyle/>
              <a:p>
                <a:pPr algn="l"/>
              </a:p>
            </p:txBody>
          </p:sp>
          <p:sp>
            <p:nvSpPr>
              <p:cNvPr id="76" name="任意多边形: 形状 75" descr="d627ae3f-9fd9-4026-8c73-f22d18b00cf3"/>
              <p:cNvSpPr/>
              <p:nvPr/>
            </p:nvSpPr>
            <p:spPr>
              <a:xfrm>
                <a:off x="5299206" y="6737672"/>
                <a:ext cx="284717" cy="120328"/>
              </a:xfrm>
              <a:custGeom>
                <a:avLst/>
                <a:gdLst>
                  <a:gd name="connsiteX0" fmla="*/ 136519 w 284717"/>
                  <a:gd name="connsiteY0" fmla="*/ 82 h 120328"/>
                  <a:gd name="connsiteX1" fmla="*/ 223712 w 284717"/>
                  <a:gd name="connsiteY1" fmla="*/ 56441 h 120328"/>
                  <a:gd name="connsiteX2" fmla="*/ 282615 w 284717"/>
                  <a:gd name="connsiteY2" fmla="*/ 99838 h 120328"/>
                  <a:gd name="connsiteX3" fmla="*/ 284717 w 284717"/>
                  <a:gd name="connsiteY3" fmla="*/ 120328 h 120328"/>
                  <a:gd name="connsiteX4" fmla="*/ 0 w 284717"/>
                  <a:gd name="connsiteY4" fmla="*/ 120328 h 120328"/>
                  <a:gd name="connsiteX5" fmla="*/ 6051 w 284717"/>
                  <a:gd name="connsiteY5" fmla="*/ 106721 h 120328"/>
                  <a:gd name="connsiteX6" fmla="*/ 46764 w 284717"/>
                  <a:gd name="connsiteY6" fmla="*/ 87189 h 120328"/>
                  <a:gd name="connsiteX7" fmla="*/ 136519 w 284717"/>
                  <a:gd name="connsiteY7" fmla="*/ 82 h 12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717" h="120328">
                    <a:moveTo>
                      <a:pt x="136519" y="82"/>
                    </a:moveTo>
                    <a:cubicBezTo>
                      <a:pt x="198066" y="-2477"/>
                      <a:pt x="223712" y="56441"/>
                      <a:pt x="223712" y="56441"/>
                    </a:cubicBezTo>
                    <a:cubicBezTo>
                      <a:pt x="223712" y="56441"/>
                      <a:pt x="270834" y="48595"/>
                      <a:pt x="282615" y="99838"/>
                    </a:cubicBezTo>
                    <a:lnTo>
                      <a:pt x="284717" y="120328"/>
                    </a:lnTo>
                    <a:lnTo>
                      <a:pt x="0" y="120328"/>
                    </a:lnTo>
                    <a:lnTo>
                      <a:pt x="6051" y="106721"/>
                    </a:lnTo>
                    <a:cubicBezTo>
                      <a:pt x="12784" y="96153"/>
                      <a:pt x="24966" y="85906"/>
                      <a:pt x="46764" y="87189"/>
                    </a:cubicBezTo>
                    <a:cubicBezTo>
                      <a:pt x="46764" y="87189"/>
                      <a:pt x="57021" y="5205"/>
                      <a:pt x="136519" y="82"/>
                    </a:cubicBezTo>
                    <a:close/>
                  </a:path>
                </a:pathLst>
              </a:custGeom>
              <a:solidFill>
                <a:schemeClr val="bg2"/>
              </a:solidFill>
              <a:ln>
                <a:noFill/>
              </a:ln>
            </p:spPr>
            <p:txBody>
              <a:bodyPr wrap="square" lIns="91440" tIns="45720" rIns="91440" bIns="45720" anchor="t" anchorCtr="0">
                <a:noAutofit/>
              </a:bodyPr>
              <a:lstStyle/>
              <a:p>
                <a:pPr algn="l"/>
              </a:p>
            </p:txBody>
          </p:sp>
          <p:sp>
            <p:nvSpPr>
              <p:cNvPr id="104" name="任意多边形: 形状 103" descr="3338914d-53a6-4778-b794-b994cf714bbd"/>
              <p:cNvSpPr/>
              <p:nvPr/>
            </p:nvSpPr>
            <p:spPr>
              <a:xfrm>
                <a:off x="875574" y="6824080"/>
                <a:ext cx="124843" cy="33920"/>
              </a:xfrm>
              <a:custGeom>
                <a:avLst/>
                <a:gdLst>
                  <a:gd name="connsiteX0" fmla="*/ 65084 w 124843"/>
                  <a:gd name="connsiteY0" fmla="*/ 0 h 33920"/>
                  <a:gd name="connsiteX1" fmla="*/ 107756 w 124843"/>
                  <a:gd name="connsiteY1" fmla="*/ 14585 h 33920"/>
                  <a:gd name="connsiteX2" fmla="*/ 124843 w 124843"/>
                  <a:gd name="connsiteY2" fmla="*/ 33920 h 33920"/>
                  <a:gd name="connsiteX3" fmla="*/ 0 w 124843"/>
                  <a:gd name="connsiteY3" fmla="*/ 33920 h 33920"/>
                  <a:gd name="connsiteX4" fmla="*/ 6481 w 124843"/>
                  <a:gd name="connsiteY4" fmla="*/ 25645 h 33920"/>
                  <a:gd name="connsiteX5" fmla="*/ 65084 w 124843"/>
                  <a:gd name="connsiteY5" fmla="*/ 0 h 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43" h="33920">
                    <a:moveTo>
                      <a:pt x="65084" y="0"/>
                    </a:moveTo>
                    <a:cubicBezTo>
                      <a:pt x="83017" y="1282"/>
                      <a:pt x="96948" y="6892"/>
                      <a:pt x="107756" y="14585"/>
                    </a:cubicBezTo>
                    <a:lnTo>
                      <a:pt x="124843" y="33920"/>
                    </a:lnTo>
                    <a:lnTo>
                      <a:pt x="0" y="33920"/>
                    </a:lnTo>
                    <a:lnTo>
                      <a:pt x="6481" y="25645"/>
                    </a:lnTo>
                    <a:cubicBezTo>
                      <a:pt x="18970" y="12823"/>
                      <a:pt x="38183" y="0"/>
                      <a:pt x="65084" y="0"/>
                    </a:cubicBezTo>
                    <a:close/>
                  </a:path>
                </a:pathLst>
              </a:custGeom>
              <a:solidFill>
                <a:schemeClr val="bg1">
                  <a:lumMod val="95000"/>
                </a:schemeClr>
              </a:solidFill>
              <a:ln>
                <a:noFill/>
              </a:ln>
            </p:spPr>
            <p:txBody>
              <a:bodyPr wrap="square" lIns="91440" tIns="45720" rIns="91440" bIns="45720" anchor="t" anchorCtr="0">
                <a:noAutofit/>
              </a:bodyPr>
              <a:lstStyle/>
              <a:p>
                <a:pPr algn="l"/>
              </a:p>
            </p:txBody>
          </p:sp>
          <p:sp>
            <p:nvSpPr>
              <p:cNvPr id="98" name="任意多边形: 形状 97" descr="01226773-6980-4e90-b5a2-4d4a8485a354"/>
              <p:cNvSpPr/>
              <p:nvPr/>
            </p:nvSpPr>
            <p:spPr>
              <a:xfrm>
                <a:off x="1032762" y="5217338"/>
                <a:ext cx="1743308" cy="1640662"/>
              </a:xfrm>
              <a:custGeom>
                <a:avLst/>
                <a:gdLst>
                  <a:gd name="connsiteX0" fmla="*/ 918752 w 1743308"/>
                  <a:gd name="connsiteY0" fmla="*/ 1220673 h 1640662"/>
                  <a:gd name="connsiteX1" fmla="*/ 911053 w 1743308"/>
                  <a:gd name="connsiteY1" fmla="*/ 1454030 h 1640662"/>
                  <a:gd name="connsiteX2" fmla="*/ 1036773 w 1743308"/>
                  <a:gd name="connsiteY2" fmla="*/ 1223244 h 1640662"/>
                  <a:gd name="connsiteX3" fmla="*/ 918752 w 1743308"/>
                  <a:gd name="connsiteY3" fmla="*/ 1220673 h 1640662"/>
                  <a:gd name="connsiteX4" fmla="*/ 361979 w 1743308"/>
                  <a:gd name="connsiteY4" fmla="*/ 1164267 h 1640662"/>
                  <a:gd name="connsiteX5" fmla="*/ 477438 w 1743308"/>
                  <a:gd name="connsiteY5" fmla="*/ 1230938 h 1640662"/>
                  <a:gd name="connsiteX6" fmla="*/ 546717 w 1743308"/>
                  <a:gd name="connsiteY6" fmla="*/ 1310424 h 1640662"/>
                  <a:gd name="connsiteX7" fmla="*/ 598019 w 1743308"/>
                  <a:gd name="connsiteY7" fmla="*/ 1359157 h 1640662"/>
                  <a:gd name="connsiteX8" fmla="*/ 690396 w 1743308"/>
                  <a:gd name="connsiteY8" fmla="*/ 1454030 h 1640662"/>
                  <a:gd name="connsiteX9" fmla="*/ 528741 w 1743308"/>
                  <a:gd name="connsiteY9" fmla="*/ 1571985 h 1640662"/>
                  <a:gd name="connsiteX10" fmla="*/ 479999 w 1743308"/>
                  <a:gd name="connsiteY10" fmla="*/ 1623289 h 1640662"/>
                  <a:gd name="connsiteX11" fmla="*/ 481001 w 1743308"/>
                  <a:gd name="connsiteY11" fmla="*/ 1638874 h 1640662"/>
                  <a:gd name="connsiteX12" fmla="*/ 481332 w 1743308"/>
                  <a:gd name="connsiteY12" fmla="*/ 1640662 h 1640662"/>
                  <a:gd name="connsiteX13" fmla="*/ 449746 w 1743308"/>
                  <a:gd name="connsiteY13" fmla="*/ 1640662 h 1640662"/>
                  <a:gd name="connsiteX14" fmla="*/ 449202 w 1743308"/>
                  <a:gd name="connsiteY14" fmla="*/ 1636104 h 1640662"/>
                  <a:gd name="connsiteX15" fmla="*/ 403021 w 1743308"/>
                  <a:gd name="connsiteY15" fmla="*/ 1638676 h 1640662"/>
                  <a:gd name="connsiteX16" fmla="*/ 404556 w 1743308"/>
                  <a:gd name="connsiteY16" fmla="*/ 1640662 h 1640662"/>
                  <a:gd name="connsiteX17" fmla="*/ 250990 w 1743308"/>
                  <a:gd name="connsiteY17" fmla="*/ 1640662 h 1640662"/>
                  <a:gd name="connsiteX18" fmla="*/ 250368 w 1743308"/>
                  <a:gd name="connsiteY18" fmla="*/ 1640592 h 1640662"/>
                  <a:gd name="connsiteX19" fmla="*/ 149021 w 1743308"/>
                  <a:gd name="connsiteY19" fmla="*/ 1577127 h 1640662"/>
                  <a:gd name="connsiteX20" fmla="*/ 7903 w 1743308"/>
                  <a:gd name="connsiteY20" fmla="*/ 1459153 h 1640662"/>
                  <a:gd name="connsiteX21" fmla="*/ 105402 w 1743308"/>
                  <a:gd name="connsiteY21" fmla="*/ 1371973 h 1640662"/>
                  <a:gd name="connsiteX22" fmla="*/ 205462 w 1743308"/>
                  <a:gd name="connsiteY22" fmla="*/ 1315567 h 1640662"/>
                  <a:gd name="connsiteX23" fmla="*/ 277302 w 1743308"/>
                  <a:gd name="connsiteY23" fmla="*/ 1269405 h 1640662"/>
                  <a:gd name="connsiteX24" fmla="*/ 361979 w 1743308"/>
                  <a:gd name="connsiteY24" fmla="*/ 1164267 h 1640662"/>
                  <a:gd name="connsiteX25" fmla="*/ 931574 w 1743308"/>
                  <a:gd name="connsiteY25" fmla="*/ 30 h 1640662"/>
                  <a:gd name="connsiteX26" fmla="*/ 1188151 w 1743308"/>
                  <a:gd name="connsiteY26" fmla="*/ 161595 h 1640662"/>
                  <a:gd name="connsiteX27" fmla="*/ 1370328 w 1743308"/>
                  <a:gd name="connsiteY27" fmla="*/ 369301 h 1640662"/>
                  <a:gd name="connsiteX28" fmla="*/ 1519145 w 1743308"/>
                  <a:gd name="connsiteY28" fmla="*/ 474439 h 1640662"/>
                  <a:gd name="connsiteX29" fmla="*/ 1703867 w 1743308"/>
                  <a:gd name="connsiteY29" fmla="*/ 687287 h 1640662"/>
                  <a:gd name="connsiteX30" fmla="*/ 1655125 w 1743308"/>
                  <a:gd name="connsiteY30" fmla="*/ 1033477 h 1640662"/>
                  <a:gd name="connsiteX31" fmla="*/ 1339530 w 1743308"/>
                  <a:gd name="connsiteY31" fmla="*/ 1036048 h 1640662"/>
                  <a:gd name="connsiteX32" fmla="*/ 1134272 w 1743308"/>
                  <a:gd name="connsiteY32" fmla="*/ 1184776 h 1640662"/>
                  <a:gd name="connsiteX33" fmla="*/ 946973 w 1743308"/>
                  <a:gd name="connsiteY33" fmla="*/ 1561740 h 1640662"/>
                  <a:gd name="connsiteX34" fmla="*/ 921713 w 1743308"/>
                  <a:gd name="connsiteY34" fmla="*/ 1612785 h 1640662"/>
                  <a:gd name="connsiteX35" fmla="*/ 912228 w 1743308"/>
                  <a:gd name="connsiteY35" fmla="*/ 1640662 h 1640662"/>
                  <a:gd name="connsiteX36" fmla="*/ 767371 w 1743308"/>
                  <a:gd name="connsiteY36" fmla="*/ 1640662 h 1640662"/>
                  <a:gd name="connsiteX37" fmla="*/ 770009 w 1743308"/>
                  <a:gd name="connsiteY37" fmla="*/ 1627009 h 1640662"/>
                  <a:gd name="connsiteX38" fmla="*/ 798155 w 1743308"/>
                  <a:gd name="connsiteY38" fmla="*/ 1513008 h 1640662"/>
                  <a:gd name="connsiteX39" fmla="*/ 826376 w 1743308"/>
                  <a:gd name="connsiteY39" fmla="*/ 1197592 h 1640662"/>
                  <a:gd name="connsiteX40" fmla="*/ 736576 w 1743308"/>
                  <a:gd name="connsiteY40" fmla="*/ 1171960 h 1640662"/>
                  <a:gd name="connsiteX41" fmla="*/ 403021 w 1743308"/>
                  <a:gd name="connsiteY41" fmla="*/ 1043741 h 1640662"/>
                  <a:gd name="connsiteX42" fmla="*/ 30985 w 1743308"/>
                  <a:gd name="connsiteY42" fmla="*/ 887299 h 1640662"/>
                  <a:gd name="connsiteX43" fmla="*/ 261903 w 1743308"/>
                  <a:gd name="connsiteY43" fmla="*/ 535987 h 1640662"/>
                  <a:gd name="connsiteX44" fmla="*/ 528741 w 1743308"/>
                  <a:gd name="connsiteY44" fmla="*/ 371872 h 1640662"/>
                  <a:gd name="connsiteX45" fmla="*/ 674997 w 1743308"/>
                  <a:gd name="connsiteY45" fmla="*/ 253897 h 1640662"/>
                  <a:gd name="connsiteX46" fmla="*/ 931574 w 1743308"/>
                  <a:gd name="connsiteY46" fmla="*/ 30 h 164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743308" h="1640662">
                    <a:moveTo>
                      <a:pt x="918752" y="1220673"/>
                    </a:moveTo>
                    <a:cubicBezTo>
                      <a:pt x="926436" y="1305302"/>
                      <a:pt x="911053" y="1454030"/>
                      <a:pt x="911053" y="1454030"/>
                    </a:cubicBezTo>
                    <a:cubicBezTo>
                      <a:pt x="1003414" y="1351463"/>
                      <a:pt x="1036773" y="1223244"/>
                      <a:pt x="1036773" y="1223244"/>
                    </a:cubicBezTo>
                    <a:cubicBezTo>
                      <a:pt x="1036773" y="1223244"/>
                      <a:pt x="1036773" y="1223244"/>
                      <a:pt x="918752" y="1220673"/>
                    </a:cubicBezTo>
                    <a:close/>
                    <a:moveTo>
                      <a:pt x="361979" y="1164267"/>
                    </a:moveTo>
                    <a:cubicBezTo>
                      <a:pt x="441518" y="1171960"/>
                      <a:pt x="477438" y="1230938"/>
                      <a:pt x="477438" y="1230938"/>
                    </a:cubicBezTo>
                    <a:cubicBezTo>
                      <a:pt x="477438" y="1230938"/>
                      <a:pt x="556977" y="1236060"/>
                      <a:pt x="546717" y="1310424"/>
                    </a:cubicBezTo>
                    <a:cubicBezTo>
                      <a:pt x="590320" y="1320689"/>
                      <a:pt x="598019" y="1359157"/>
                      <a:pt x="598019" y="1359157"/>
                    </a:cubicBezTo>
                    <a:cubicBezTo>
                      <a:pt x="598019" y="1359157"/>
                      <a:pt x="685258" y="1356586"/>
                      <a:pt x="690396" y="1454030"/>
                    </a:cubicBezTo>
                    <a:cubicBezTo>
                      <a:pt x="692957" y="1548924"/>
                      <a:pt x="618556" y="1633533"/>
                      <a:pt x="528741" y="1571985"/>
                    </a:cubicBezTo>
                    <a:cubicBezTo>
                      <a:pt x="528741" y="1571985"/>
                      <a:pt x="508220" y="1620717"/>
                      <a:pt x="479999" y="1623289"/>
                    </a:cubicBezTo>
                    <a:cubicBezTo>
                      <a:pt x="479999" y="1623289"/>
                      <a:pt x="479999" y="1629218"/>
                      <a:pt x="481001" y="1638874"/>
                    </a:cubicBezTo>
                    <a:lnTo>
                      <a:pt x="481332" y="1640662"/>
                    </a:lnTo>
                    <a:lnTo>
                      <a:pt x="449746" y="1640662"/>
                    </a:lnTo>
                    <a:lnTo>
                      <a:pt x="449202" y="1636104"/>
                    </a:lnTo>
                    <a:cubicBezTo>
                      <a:pt x="449202" y="1636104"/>
                      <a:pt x="418420" y="1638676"/>
                      <a:pt x="403021" y="1638676"/>
                    </a:cubicBezTo>
                    <a:lnTo>
                      <a:pt x="404556" y="1640662"/>
                    </a:lnTo>
                    <a:lnTo>
                      <a:pt x="250990" y="1640662"/>
                    </a:lnTo>
                    <a:lnTo>
                      <a:pt x="250368" y="1640592"/>
                    </a:lnTo>
                    <a:cubicBezTo>
                      <a:pt x="197771" y="1630334"/>
                      <a:pt x="149021" y="1610463"/>
                      <a:pt x="149021" y="1577127"/>
                    </a:cubicBezTo>
                    <a:cubicBezTo>
                      <a:pt x="115663" y="1595065"/>
                      <a:pt x="-4934" y="1556618"/>
                      <a:pt x="7903" y="1459153"/>
                    </a:cubicBezTo>
                    <a:cubicBezTo>
                      <a:pt x="25863" y="1379666"/>
                      <a:pt x="105402" y="1371973"/>
                      <a:pt x="105402" y="1371973"/>
                    </a:cubicBezTo>
                    <a:cubicBezTo>
                      <a:pt x="105402" y="1371973"/>
                      <a:pt x="133623" y="1284792"/>
                      <a:pt x="205462" y="1315567"/>
                    </a:cubicBezTo>
                    <a:cubicBezTo>
                      <a:pt x="210585" y="1264263"/>
                      <a:pt x="277302" y="1269405"/>
                      <a:pt x="277302" y="1269405"/>
                    </a:cubicBezTo>
                    <a:cubicBezTo>
                      <a:pt x="277302" y="1269405"/>
                      <a:pt x="279863" y="1156573"/>
                      <a:pt x="361979" y="1164267"/>
                    </a:cubicBezTo>
                    <a:close/>
                    <a:moveTo>
                      <a:pt x="931574" y="30"/>
                    </a:moveTo>
                    <a:cubicBezTo>
                      <a:pt x="1113750" y="-2521"/>
                      <a:pt x="1188151" y="161595"/>
                      <a:pt x="1188151" y="161595"/>
                    </a:cubicBezTo>
                    <a:cubicBezTo>
                      <a:pt x="1188151" y="161595"/>
                      <a:pt x="1367750" y="138514"/>
                      <a:pt x="1370328" y="369301"/>
                    </a:cubicBezTo>
                    <a:cubicBezTo>
                      <a:pt x="1370328" y="369301"/>
                      <a:pt x="1480648" y="392381"/>
                      <a:pt x="1519145" y="474439"/>
                    </a:cubicBezTo>
                    <a:cubicBezTo>
                      <a:pt x="1557626" y="500091"/>
                      <a:pt x="1739802" y="482133"/>
                      <a:pt x="1703867" y="687287"/>
                    </a:cubicBezTo>
                    <a:cubicBezTo>
                      <a:pt x="1703867" y="687287"/>
                      <a:pt x="1819341" y="887299"/>
                      <a:pt x="1655125" y="1033477"/>
                    </a:cubicBezTo>
                    <a:cubicBezTo>
                      <a:pt x="1524267" y="1130922"/>
                      <a:pt x="1339530" y="1036048"/>
                      <a:pt x="1339530" y="1036048"/>
                    </a:cubicBezTo>
                    <a:cubicBezTo>
                      <a:pt x="1339530" y="1036048"/>
                      <a:pt x="1265129" y="1156573"/>
                      <a:pt x="1134272" y="1184776"/>
                    </a:cubicBezTo>
                    <a:cubicBezTo>
                      <a:pt x="1134272" y="1184776"/>
                      <a:pt x="1031634" y="1420705"/>
                      <a:pt x="946973" y="1561740"/>
                    </a:cubicBezTo>
                    <a:cubicBezTo>
                      <a:pt x="941198" y="1568791"/>
                      <a:pt x="931896" y="1586420"/>
                      <a:pt x="921713" y="1612785"/>
                    </a:cubicBezTo>
                    <a:lnTo>
                      <a:pt x="912228" y="1640662"/>
                    </a:lnTo>
                    <a:lnTo>
                      <a:pt x="767371" y="1640662"/>
                    </a:lnTo>
                    <a:lnTo>
                      <a:pt x="770009" y="1627009"/>
                    </a:lnTo>
                    <a:cubicBezTo>
                      <a:pt x="778429" y="1587701"/>
                      <a:pt x="787891" y="1548271"/>
                      <a:pt x="798155" y="1513008"/>
                    </a:cubicBezTo>
                    <a:cubicBezTo>
                      <a:pt x="839214" y="1371973"/>
                      <a:pt x="826376" y="1197592"/>
                      <a:pt x="826376" y="1197592"/>
                    </a:cubicBezTo>
                    <a:cubicBezTo>
                      <a:pt x="826376" y="1197592"/>
                      <a:pt x="775057" y="1200163"/>
                      <a:pt x="736576" y="1171960"/>
                    </a:cubicBezTo>
                    <a:cubicBezTo>
                      <a:pt x="698095" y="1143737"/>
                      <a:pt x="533879" y="1307873"/>
                      <a:pt x="403021" y="1043741"/>
                    </a:cubicBezTo>
                    <a:cubicBezTo>
                      <a:pt x="403021" y="1043741"/>
                      <a:pt x="151583" y="1112963"/>
                      <a:pt x="30985" y="887299"/>
                    </a:cubicBezTo>
                    <a:cubicBezTo>
                      <a:pt x="-89596" y="661635"/>
                      <a:pt x="174665" y="512907"/>
                      <a:pt x="261903" y="535987"/>
                    </a:cubicBezTo>
                    <a:cubicBezTo>
                      <a:pt x="261903" y="535987"/>
                      <a:pt x="292701" y="325710"/>
                      <a:pt x="528741" y="371872"/>
                    </a:cubicBezTo>
                    <a:cubicBezTo>
                      <a:pt x="528741" y="371872"/>
                      <a:pt x="549278" y="246204"/>
                      <a:pt x="674997" y="253897"/>
                    </a:cubicBezTo>
                    <a:cubicBezTo>
                      <a:pt x="674997" y="253897"/>
                      <a:pt x="703218" y="12846"/>
                      <a:pt x="931574" y="30"/>
                    </a:cubicBezTo>
                    <a:close/>
                  </a:path>
                </a:pathLst>
              </a:custGeom>
              <a:solidFill>
                <a:schemeClr val="tx2"/>
              </a:solidFill>
              <a:ln>
                <a:noFill/>
              </a:ln>
            </p:spPr>
            <p:txBody>
              <a:bodyPr wrap="square" lIns="91440" tIns="45720" rIns="91440" bIns="45720" anchor="t" anchorCtr="0">
                <a:noAutofit/>
              </a:bodyPr>
              <a:lstStyle/>
              <a:p>
                <a:pPr algn="l"/>
              </a:p>
            </p:txBody>
          </p:sp>
          <p:sp>
            <p:nvSpPr>
              <p:cNvPr id="78" name="任意多边形: 形状 77" descr="9cb45099-cd71-43c9-81e5-64eb1172ade9"/>
              <p:cNvSpPr/>
              <p:nvPr/>
            </p:nvSpPr>
            <p:spPr>
              <a:xfrm>
                <a:off x="3522578" y="4320174"/>
                <a:ext cx="2398430" cy="2537826"/>
              </a:xfrm>
              <a:custGeom>
                <a:avLst/>
                <a:gdLst>
                  <a:gd name="connsiteX0" fmla="*/ 1781807 w 2398430"/>
                  <a:gd name="connsiteY0" fmla="*/ 2251690 h 2537826"/>
                  <a:gd name="connsiteX1" fmla="*/ 1761272 w 2398430"/>
                  <a:gd name="connsiteY1" fmla="*/ 2349141 h 2537826"/>
                  <a:gd name="connsiteX2" fmla="*/ 1843367 w 2398430"/>
                  <a:gd name="connsiteY2" fmla="*/ 2256806 h 2537826"/>
                  <a:gd name="connsiteX3" fmla="*/ 1781807 w 2398430"/>
                  <a:gd name="connsiteY3" fmla="*/ 2251690 h 2537826"/>
                  <a:gd name="connsiteX4" fmla="*/ 1135341 w 2398430"/>
                  <a:gd name="connsiteY4" fmla="*/ 1679816 h 2537826"/>
                  <a:gd name="connsiteX5" fmla="*/ 971172 w 2398430"/>
                  <a:gd name="connsiteY5" fmla="*/ 1682387 h 2537826"/>
                  <a:gd name="connsiteX6" fmla="*/ 1145620 w 2398430"/>
                  <a:gd name="connsiteY6" fmla="*/ 2000375 h 2537826"/>
                  <a:gd name="connsiteX7" fmla="*/ 1135341 w 2398430"/>
                  <a:gd name="connsiteY7" fmla="*/ 1679816 h 2537826"/>
                  <a:gd name="connsiteX8" fmla="*/ 1902370 w 2398430"/>
                  <a:gd name="connsiteY8" fmla="*/ 1602883 h 2537826"/>
                  <a:gd name="connsiteX9" fmla="*/ 2020374 w 2398430"/>
                  <a:gd name="connsiteY9" fmla="*/ 1746488 h 2537826"/>
                  <a:gd name="connsiteX10" fmla="*/ 2117843 w 2398430"/>
                  <a:gd name="connsiteY10" fmla="*/ 1808045 h 2537826"/>
                  <a:gd name="connsiteX11" fmla="*/ 2253802 w 2398430"/>
                  <a:gd name="connsiteY11" fmla="*/ 1887521 h 2537826"/>
                  <a:gd name="connsiteX12" fmla="*/ 2387203 w 2398430"/>
                  <a:gd name="connsiteY12" fmla="*/ 2008063 h 2537826"/>
                  <a:gd name="connsiteX13" fmla="*/ 2192241 w 2398430"/>
                  <a:gd name="connsiteY13" fmla="*/ 2172186 h 2537826"/>
                  <a:gd name="connsiteX14" fmla="*/ 1881835 w 2398430"/>
                  <a:gd name="connsiteY14" fmla="*/ 2264522 h 2537826"/>
                  <a:gd name="connsiteX15" fmla="*/ 1628528 w 2398430"/>
                  <a:gd name="connsiteY15" fmla="*/ 2513908 h 2537826"/>
                  <a:gd name="connsiteX16" fmla="*/ 1593899 w 2398430"/>
                  <a:gd name="connsiteY16" fmla="*/ 2537826 h 2537826"/>
                  <a:gd name="connsiteX17" fmla="*/ 1454297 w 2398430"/>
                  <a:gd name="connsiteY17" fmla="*/ 2537826 h 2537826"/>
                  <a:gd name="connsiteX18" fmla="*/ 1491279 w 2398430"/>
                  <a:gd name="connsiteY18" fmla="*/ 2521603 h 2537826"/>
                  <a:gd name="connsiteX19" fmla="*/ 1650965 w 2398430"/>
                  <a:gd name="connsiteY19" fmla="*/ 2431189 h 2537826"/>
                  <a:gd name="connsiteX20" fmla="*/ 1738178 w 2398430"/>
                  <a:gd name="connsiteY20" fmla="*/ 2233743 h 2537826"/>
                  <a:gd name="connsiteX21" fmla="*/ 1671500 w 2398430"/>
                  <a:gd name="connsiteY21" fmla="*/ 2161927 h 2537826"/>
                  <a:gd name="connsiteX22" fmla="*/ 1450887 w 2398430"/>
                  <a:gd name="connsiteY22" fmla="*/ 2000375 h 2537826"/>
                  <a:gd name="connsiteX23" fmla="*/ 1576567 w 2398430"/>
                  <a:gd name="connsiteY23" fmla="*/ 1869574 h 2537826"/>
                  <a:gd name="connsiteX24" fmla="*/ 1645848 w 2398430"/>
                  <a:gd name="connsiteY24" fmla="*/ 1805473 h 2537826"/>
                  <a:gd name="connsiteX25" fmla="*/ 1740759 w 2398430"/>
                  <a:gd name="connsiteY25" fmla="*/ 1692647 h 2537826"/>
                  <a:gd name="connsiteX26" fmla="*/ 1902370 w 2398430"/>
                  <a:gd name="connsiteY26" fmla="*/ 1602883 h 2537826"/>
                  <a:gd name="connsiteX27" fmla="*/ 1114829 w 2398430"/>
                  <a:gd name="connsiteY27" fmla="*/ 85 h 2537826"/>
                  <a:gd name="connsiteX28" fmla="*/ 1471400 w 2398430"/>
                  <a:gd name="connsiteY28" fmla="*/ 348851 h 2537826"/>
                  <a:gd name="connsiteX29" fmla="*/ 1671500 w 2398430"/>
                  <a:gd name="connsiteY29" fmla="*/ 510403 h 2537826"/>
                  <a:gd name="connsiteX30" fmla="*/ 2038328 w 2398430"/>
                  <a:gd name="connsiteY30" fmla="*/ 738655 h 2537826"/>
                  <a:gd name="connsiteX31" fmla="*/ 2356411 w 2398430"/>
                  <a:gd name="connsiteY31" fmla="*/ 1220767 h 2537826"/>
                  <a:gd name="connsiteX32" fmla="*/ 1845927 w 2398430"/>
                  <a:gd name="connsiteY32" fmla="*/ 1436188 h 2537826"/>
                  <a:gd name="connsiteX33" fmla="*/ 1386746 w 2398430"/>
                  <a:gd name="connsiteY33" fmla="*/ 1613143 h 2537826"/>
                  <a:gd name="connsiteX34" fmla="*/ 1261043 w 2398430"/>
                  <a:gd name="connsiteY34" fmla="*/ 1646465 h 2537826"/>
                  <a:gd name="connsiteX35" fmla="*/ 1299533 w 2398430"/>
                  <a:gd name="connsiteY35" fmla="*/ 2082423 h 2537826"/>
                  <a:gd name="connsiteX36" fmla="*/ 1390070 w 2398430"/>
                  <a:gd name="connsiteY36" fmla="*/ 2514466 h 2537826"/>
                  <a:gd name="connsiteX37" fmla="*/ 1393525 w 2398430"/>
                  <a:gd name="connsiteY37" fmla="*/ 2537826 h 2537826"/>
                  <a:gd name="connsiteX38" fmla="*/ 1198409 w 2398430"/>
                  <a:gd name="connsiteY38" fmla="*/ 2537826 h 2537826"/>
                  <a:gd name="connsiteX39" fmla="*/ 1190155 w 2398430"/>
                  <a:gd name="connsiteY39" fmla="*/ 2455276 h 2537826"/>
                  <a:gd name="connsiteX40" fmla="*/ 1096874 w 2398430"/>
                  <a:gd name="connsiteY40" fmla="*/ 2149096 h 2537826"/>
                  <a:gd name="connsiteX41" fmla="*/ 840352 w 2398430"/>
                  <a:gd name="connsiteY41" fmla="*/ 1631090 h 2537826"/>
                  <a:gd name="connsiteX42" fmla="*/ 555598 w 2398430"/>
                  <a:gd name="connsiteY42" fmla="*/ 1425928 h 2537826"/>
                  <a:gd name="connsiteX43" fmla="*/ 122070 w 2398430"/>
                  <a:gd name="connsiteY43" fmla="*/ 1420813 h 2537826"/>
                  <a:gd name="connsiteX44" fmla="*/ 52811 w 2398430"/>
                  <a:gd name="connsiteY44" fmla="*/ 943817 h 2537826"/>
                  <a:gd name="connsiteX45" fmla="*/ 309333 w 2398430"/>
                  <a:gd name="connsiteY45" fmla="*/ 651464 h 2537826"/>
                  <a:gd name="connsiteX46" fmla="*/ 514550 w 2398430"/>
                  <a:gd name="connsiteY46" fmla="*/ 507859 h 2537826"/>
                  <a:gd name="connsiteX47" fmla="*/ 765954 w 2398430"/>
                  <a:gd name="connsiteY47" fmla="*/ 223194 h 2537826"/>
                  <a:gd name="connsiteX48" fmla="*/ 1114829 w 2398430"/>
                  <a:gd name="connsiteY48" fmla="*/ 85 h 25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398430" h="2537826">
                    <a:moveTo>
                      <a:pt x="1781807" y="2251690"/>
                    </a:moveTo>
                    <a:cubicBezTo>
                      <a:pt x="1789483" y="2297844"/>
                      <a:pt x="1761272" y="2349141"/>
                      <a:pt x="1761272" y="2349141"/>
                    </a:cubicBezTo>
                    <a:cubicBezTo>
                      <a:pt x="1804878" y="2310675"/>
                      <a:pt x="1843367" y="2256806"/>
                      <a:pt x="1843367" y="2256806"/>
                    </a:cubicBezTo>
                    <a:cubicBezTo>
                      <a:pt x="1822833" y="2254262"/>
                      <a:pt x="1781807" y="2251690"/>
                      <a:pt x="1781807" y="2251690"/>
                    </a:cubicBezTo>
                    <a:close/>
                    <a:moveTo>
                      <a:pt x="1135341" y="1679816"/>
                    </a:moveTo>
                    <a:cubicBezTo>
                      <a:pt x="1135341" y="1679816"/>
                      <a:pt x="1135341" y="1679816"/>
                      <a:pt x="971172" y="1682387"/>
                    </a:cubicBezTo>
                    <a:cubicBezTo>
                      <a:pt x="971172" y="1682387"/>
                      <a:pt x="1019918" y="1859315"/>
                      <a:pt x="1145620" y="2000375"/>
                    </a:cubicBezTo>
                    <a:cubicBezTo>
                      <a:pt x="1145620" y="2000375"/>
                      <a:pt x="1122526" y="1795214"/>
                      <a:pt x="1135341" y="1679816"/>
                    </a:cubicBezTo>
                    <a:close/>
                    <a:moveTo>
                      <a:pt x="1902370" y="1602883"/>
                    </a:moveTo>
                    <a:cubicBezTo>
                      <a:pt x="2012676" y="1592624"/>
                      <a:pt x="2020374" y="1746488"/>
                      <a:pt x="2020374" y="1746488"/>
                    </a:cubicBezTo>
                    <a:cubicBezTo>
                      <a:pt x="2020374" y="1746488"/>
                      <a:pt x="2110146" y="1738800"/>
                      <a:pt x="2117843" y="1808045"/>
                    </a:cubicBezTo>
                    <a:cubicBezTo>
                      <a:pt x="2215335" y="1767007"/>
                      <a:pt x="2253802" y="1887521"/>
                      <a:pt x="2253802" y="1887521"/>
                    </a:cubicBezTo>
                    <a:cubicBezTo>
                      <a:pt x="2253802" y="1887521"/>
                      <a:pt x="2364109" y="1897781"/>
                      <a:pt x="2387203" y="2008063"/>
                    </a:cubicBezTo>
                    <a:cubicBezTo>
                      <a:pt x="2407715" y="2143980"/>
                      <a:pt x="2240987" y="2195277"/>
                      <a:pt x="2192241" y="2172186"/>
                    </a:cubicBezTo>
                    <a:cubicBezTo>
                      <a:pt x="2194800" y="2261950"/>
                      <a:pt x="1925441" y="2279897"/>
                      <a:pt x="1881835" y="2264522"/>
                    </a:cubicBezTo>
                    <a:cubicBezTo>
                      <a:pt x="1853624" y="2338882"/>
                      <a:pt x="1737550" y="2435690"/>
                      <a:pt x="1628528" y="2513908"/>
                    </a:cubicBezTo>
                    <a:lnTo>
                      <a:pt x="1593899" y="2537826"/>
                    </a:lnTo>
                    <a:lnTo>
                      <a:pt x="1454297" y="2537826"/>
                    </a:lnTo>
                    <a:lnTo>
                      <a:pt x="1491279" y="2521603"/>
                    </a:lnTo>
                    <a:cubicBezTo>
                      <a:pt x="1543868" y="2497240"/>
                      <a:pt x="1607359" y="2464540"/>
                      <a:pt x="1650965" y="2431189"/>
                    </a:cubicBezTo>
                    <a:cubicBezTo>
                      <a:pt x="1740759" y="2364517"/>
                      <a:pt x="1738178" y="2233743"/>
                      <a:pt x="1738178" y="2233743"/>
                    </a:cubicBezTo>
                    <a:cubicBezTo>
                      <a:pt x="1699711" y="2228600"/>
                      <a:pt x="1671500" y="2161927"/>
                      <a:pt x="1671500" y="2161927"/>
                    </a:cubicBezTo>
                    <a:cubicBezTo>
                      <a:pt x="1550915" y="2246547"/>
                      <a:pt x="1445748" y="2131149"/>
                      <a:pt x="1450887" y="2000375"/>
                    </a:cubicBezTo>
                    <a:cubicBezTo>
                      <a:pt x="1456004" y="1867030"/>
                      <a:pt x="1576567" y="1869574"/>
                      <a:pt x="1576567" y="1869574"/>
                    </a:cubicBezTo>
                    <a:cubicBezTo>
                      <a:pt x="1576567" y="1869574"/>
                      <a:pt x="1589404" y="1815733"/>
                      <a:pt x="1645848" y="1805473"/>
                    </a:cubicBezTo>
                    <a:cubicBezTo>
                      <a:pt x="1633011" y="1700334"/>
                      <a:pt x="1740759" y="1692647"/>
                      <a:pt x="1740759" y="1692647"/>
                    </a:cubicBezTo>
                    <a:cubicBezTo>
                      <a:pt x="1740759" y="1692647"/>
                      <a:pt x="1792064" y="1613143"/>
                      <a:pt x="1902370" y="1602883"/>
                    </a:cubicBezTo>
                    <a:close/>
                    <a:moveTo>
                      <a:pt x="1114829" y="85"/>
                    </a:moveTo>
                    <a:cubicBezTo>
                      <a:pt x="1430352" y="15461"/>
                      <a:pt x="1471400" y="348851"/>
                      <a:pt x="1471400" y="348851"/>
                    </a:cubicBezTo>
                    <a:cubicBezTo>
                      <a:pt x="1643267" y="338592"/>
                      <a:pt x="1671500" y="510403"/>
                      <a:pt x="1671500" y="510403"/>
                    </a:cubicBezTo>
                    <a:cubicBezTo>
                      <a:pt x="1997280" y="446302"/>
                      <a:pt x="2038328" y="738655"/>
                      <a:pt x="2038328" y="738655"/>
                    </a:cubicBezTo>
                    <a:cubicBezTo>
                      <a:pt x="2158891" y="705305"/>
                      <a:pt x="2520602" y="910467"/>
                      <a:pt x="2356411" y="1220767"/>
                    </a:cubicBezTo>
                    <a:cubicBezTo>
                      <a:pt x="2189683" y="1531067"/>
                      <a:pt x="1845927" y="1436188"/>
                      <a:pt x="1845927" y="1436188"/>
                    </a:cubicBezTo>
                    <a:cubicBezTo>
                      <a:pt x="1663802" y="1800330"/>
                      <a:pt x="1440609" y="1572105"/>
                      <a:pt x="1386746" y="1613143"/>
                    </a:cubicBezTo>
                    <a:cubicBezTo>
                      <a:pt x="1330302" y="1651609"/>
                      <a:pt x="1261043" y="1646465"/>
                      <a:pt x="1261043" y="1646465"/>
                    </a:cubicBezTo>
                    <a:cubicBezTo>
                      <a:pt x="1261043" y="1646465"/>
                      <a:pt x="1243089" y="1887521"/>
                      <a:pt x="1299533" y="2082423"/>
                    </a:cubicBezTo>
                    <a:cubicBezTo>
                      <a:pt x="1343784" y="2228600"/>
                      <a:pt x="1376485" y="2425268"/>
                      <a:pt x="1390070" y="2514466"/>
                    </a:cubicBezTo>
                    <a:lnTo>
                      <a:pt x="1393525" y="2537826"/>
                    </a:lnTo>
                    <a:lnTo>
                      <a:pt x="1198409" y="2537826"/>
                    </a:lnTo>
                    <a:lnTo>
                      <a:pt x="1190155" y="2455276"/>
                    </a:lnTo>
                    <a:cubicBezTo>
                      <a:pt x="1166405" y="2288362"/>
                      <a:pt x="1116105" y="2173154"/>
                      <a:pt x="1096874" y="2149096"/>
                    </a:cubicBezTo>
                    <a:cubicBezTo>
                      <a:pt x="978870" y="1956766"/>
                      <a:pt x="840352" y="1631090"/>
                      <a:pt x="840352" y="1631090"/>
                    </a:cubicBezTo>
                    <a:cubicBezTo>
                      <a:pt x="658207" y="1590052"/>
                      <a:pt x="555598" y="1425928"/>
                      <a:pt x="555598" y="1425928"/>
                    </a:cubicBezTo>
                    <a:cubicBezTo>
                      <a:pt x="555598" y="1425928"/>
                      <a:pt x="301635" y="1554158"/>
                      <a:pt x="122070" y="1420813"/>
                    </a:cubicBezTo>
                    <a:cubicBezTo>
                      <a:pt x="-103661" y="1220767"/>
                      <a:pt x="52811" y="943817"/>
                      <a:pt x="52811" y="943817"/>
                    </a:cubicBezTo>
                    <a:cubicBezTo>
                      <a:pt x="6624" y="664295"/>
                      <a:pt x="258028" y="687358"/>
                      <a:pt x="309333" y="651464"/>
                    </a:cubicBezTo>
                    <a:cubicBezTo>
                      <a:pt x="363196" y="541182"/>
                      <a:pt x="514550" y="507859"/>
                      <a:pt x="514550" y="507859"/>
                    </a:cubicBezTo>
                    <a:cubicBezTo>
                      <a:pt x="517130" y="189844"/>
                      <a:pt x="765954" y="223194"/>
                      <a:pt x="765954" y="223194"/>
                    </a:cubicBezTo>
                    <a:cubicBezTo>
                      <a:pt x="765954" y="223194"/>
                      <a:pt x="866004" y="-5031"/>
                      <a:pt x="1114829" y="85"/>
                    </a:cubicBezTo>
                    <a:close/>
                  </a:path>
                </a:pathLst>
              </a:custGeom>
              <a:solidFill>
                <a:schemeClr val="accent1"/>
              </a:solidFill>
              <a:ln>
                <a:noFill/>
              </a:ln>
            </p:spPr>
            <p:txBody>
              <a:bodyPr wrap="square" lIns="91440" tIns="45720" rIns="91440" bIns="45720" anchor="t" anchorCtr="0">
                <a:noAutofit/>
              </a:bodyPr>
              <a:lstStyle/>
              <a:p>
                <a:pPr algn="l"/>
              </a:p>
            </p:txBody>
          </p:sp>
          <p:sp>
            <p:nvSpPr>
              <p:cNvPr id="74" name="任意多边形: 形状 73" descr="52bec80c-0312-4e7b-b746-d8c4264897a1"/>
              <p:cNvSpPr/>
              <p:nvPr/>
            </p:nvSpPr>
            <p:spPr>
              <a:xfrm>
                <a:off x="6693325" y="5184076"/>
                <a:ext cx="1754673" cy="1673925"/>
              </a:xfrm>
              <a:custGeom>
                <a:avLst/>
                <a:gdLst>
                  <a:gd name="connsiteX0" fmla="*/ 923647 w 1754673"/>
                  <a:gd name="connsiteY0" fmla="*/ 1228618 h 1673925"/>
                  <a:gd name="connsiteX1" fmla="*/ 917466 w 1754673"/>
                  <a:gd name="connsiteY1" fmla="*/ 1463216 h 1673925"/>
                  <a:gd name="connsiteX2" fmla="*/ 1044133 w 1754673"/>
                  <a:gd name="connsiteY2" fmla="*/ 1231691 h 1673925"/>
                  <a:gd name="connsiteX3" fmla="*/ 923647 w 1754673"/>
                  <a:gd name="connsiteY3" fmla="*/ 1228618 h 1673925"/>
                  <a:gd name="connsiteX4" fmla="*/ 361376 w 1754673"/>
                  <a:gd name="connsiteY4" fmla="*/ 1173036 h 1673925"/>
                  <a:gd name="connsiteX5" fmla="*/ 481863 w 1754673"/>
                  <a:gd name="connsiteY5" fmla="*/ 1237878 h 1673925"/>
                  <a:gd name="connsiteX6" fmla="*/ 549825 w 1754673"/>
                  <a:gd name="connsiteY6" fmla="*/ 1321220 h 1673925"/>
                  <a:gd name="connsiteX7" fmla="*/ 599259 w 1754673"/>
                  <a:gd name="connsiteY7" fmla="*/ 1367521 h 1673925"/>
                  <a:gd name="connsiteX8" fmla="*/ 695036 w 1754673"/>
                  <a:gd name="connsiteY8" fmla="*/ 1463216 h 1673925"/>
                  <a:gd name="connsiteX9" fmla="*/ 531297 w 1754673"/>
                  <a:gd name="connsiteY9" fmla="*/ 1580506 h 1673925"/>
                  <a:gd name="connsiteX10" fmla="*/ 484953 w 1754673"/>
                  <a:gd name="connsiteY10" fmla="*/ 1636067 h 1673925"/>
                  <a:gd name="connsiteX11" fmla="*/ 485484 w 1754673"/>
                  <a:gd name="connsiteY11" fmla="*/ 1651308 h 1673925"/>
                  <a:gd name="connsiteX12" fmla="*/ 489149 w 1754673"/>
                  <a:gd name="connsiteY12" fmla="*/ 1673925 h 1673925"/>
                  <a:gd name="connsiteX13" fmla="*/ 454075 w 1754673"/>
                  <a:gd name="connsiteY13" fmla="*/ 1673925 h 1673925"/>
                  <a:gd name="connsiteX14" fmla="*/ 450973 w 1754673"/>
                  <a:gd name="connsiteY14" fmla="*/ 1645327 h 1673925"/>
                  <a:gd name="connsiteX15" fmla="*/ 407720 w 1754673"/>
                  <a:gd name="connsiteY15" fmla="*/ 1651514 h 1673925"/>
                  <a:gd name="connsiteX16" fmla="*/ 425481 w 1754673"/>
                  <a:gd name="connsiteY16" fmla="*/ 1673891 h 1673925"/>
                  <a:gd name="connsiteX17" fmla="*/ 425511 w 1754673"/>
                  <a:gd name="connsiteY17" fmla="*/ 1673925 h 1673925"/>
                  <a:gd name="connsiteX18" fmla="*/ 387051 w 1754673"/>
                  <a:gd name="connsiteY18" fmla="*/ 1673925 h 1673925"/>
                  <a:gd name="connsiteX19" fmla="*/ 376813 w 1754673"/>
                  <a:gd name="connsiteY19" fmla="*/ 1657681 h 1673925"/>
                  <a:gd name="connsiteX20" fmla="*/ 151293 w 1754673"/>
                  <a:gd name="connsiteY20" fmla="*/ 1589766 h 1673925"/>
                  <a:gd name="connsiteX21" fmla="*/ 9172 w 1754673"/>
                  <a:gd name="connsiteY21" fmla="*/ 1469383 h 1673925"/>
                  <a:gd name="connsiteX22" fmla="*/ 108041 w 1754673"/>
                  <a:gd name="connsiteY22" fmla="*/ 1379854 h 1673925"/>
                  <a:gd name="connsiteX23" fmla="*/ 203802 w 1754673"/>
                  <a:gd name="connsiteY23" fmla="*/ 1324293 h 1673925"/>
                  <a:gd name="connsiteX24" fmla="*/ 277961 w 1754673"/>
                  <a:gd name="connsiteY24" fmla="*/ 1277992 h 1673925"/>
                  <a:gd name="connsiteX25" fmla="*/ 361376 w 1754673"/>
                  <a:gd name="connsiteY25" fmla="*/ 1173036 h 1673925"/>
                  <a:gd name="connsiteX26" fmla="*/ 939100 w 1754673"/>
                  <a:gd name="connsiteY26" fmla="*/ 43 h 1673925"/>
                  <a:gd name="connsiteX27" fmla="*/ 1195526 w 1754673"/>
                  <a:gd name="connsiteY27" fmla="*/ 163653 h 1673925"/>
                  <a:gd name="connsiteX28" fmla="*/ 1377794 w 1754673"/>
                  <a:gd name="connsiteY28" fmla="*/ 373544 h 1673925"/>
                  <a:gd name="connsiteX29" fmla="*/ 1526096 w 1754673"/>
                  <a:gd name="connsiteY29" fmla="*/ 478500 h 1673925"/>
                  <a:gd name="connsiteX30" fmla="*/ 1714544 w 1754673"/>
                  <a:gd name="connsiteY30" fmla="*/ 691505 h 1673925"/>
                  <a:gd name="connsiteX31" fmla="*/ 1665110 w 1754673"/>
                  <a:gd name="connsiteY31" fmla="*/ 1040320 h 1673925"/>
                  <a:gd name="connsiteX32" fmla="*/ 1346903 w 1754673"/>
                  <a:gd name="connsiteY32" fmla="*/ 1043393 h 1673925"/>
                  <a:gd name="connsiteX33" fmla="*/ 1139911 w 1754673"/>
                  <a:gd name="connsiteY33" fmla="*/ 1194650 h 1673925"/>
                  <a:gd name="connsiteX34" fmla="*/ 951463 w 1754673"/>
                  <a:gd name="connsiteY34" fmla="*/ 1571245 h 1673925"/>
                  <a:gd name="connsiteX35" fmla="*/ 911487 w 1754673"/>
                  <a:gd name="connsiteY35" fmla="*/ 1670275 h 1673925"/>
                  <a:gd name="connsiteX36" fmla="*/ 910552 w 1754673"/>
                  <a:gd name="connsiteY36" fmla="*/ 1673925 h 1673925"/>
                  <a:gd name="connsiteX37" fmla="*/ 767782 w 1754673"/>
                  <a:gd name="connsiteY37" fmla="*/ 1673925 h 1673925"/>
                  <a:gd name="connsiteX38" fmla="*/ 775115 w 1754673"/>
                  <a:gd name="connsiteY38" fmla="*/ 1636741 h 1673925"/>
                  <a:gd name="connsiteX39" fmla="*/ 803160 w 1754673"/>
                  <a:gd name="connsiteY39" fmla="*/ 1521851 h 1673925"/>
                  <a:gd name="connsiteX40" fmla="*/ 830960 w 1754673"/>
                  <a:gd name="connsiteY40" fmla="*/ 1203910 h 1673925"/>
                  <a:gd name="connsiteX41" fmla="*/ 741380 w 1754673"/>
                  <a:gd name="connsiteY41" fmla="*/ 1179223 h 1673925"/>
                  <a:gd name="connsiteX42" fmla="*/ 404629 w 1754673"/>
                  <a:gd name="connsiteY42" fmla="*/ 1052653 h 1673925"/>
                  <a:gd name="connsiteX43" fmla="*/ 30807 w 1754673"/>
                  <a:gd name="connsiteY43" fmla="*/ 892136 h 1673925"/>
                  <a:gd name="connsiteX44" fmla="*/ 265599 w 1754673"/>
                  <a:gd name="connsiteY44" fmla="*/ 540248 h 1673925"/>
                  <a:gd name="connsiteX45" fmla="*/ 531297 w 1754673"/>
                  <a:gd name="connsiteY45" fmla="*/ 373544 h 1673925"/>
                  <a:gd name="connsiteX46" fmla="*/ 679583 w 1754673"/>
                  <a:gd name="connsiteY46" fmla="*/ 256255 h 1673925"/>
                  <a:gd name="connsiteX47" fmla="*/ 939100 w 1754673"/>
                  <a:gd name="connsiteY47" fmla="*/ 43 h 167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54673" h="1673925">
                    <a:moveTo>
                      <a:pt x="923647" y="1228618"/>
                    </a:moveTo>
                    <a:cubicBezTo>
                      <a:pt x="932919" y="1311960"/>
                      <a:pt x="917466" y="1463216"/>
                      <a:pt x="917466" y="1463216"/>
                    </a:cubicBezTo>
                    <a:cubicBezTo>
                      <a:pt x="1007062" y="1361334"/>
                      <a:pt x="1044133" y="1231691"/>
                      <a:pt x="1044133" y="1231691"/>
                    </a:cubicBezTo>
                    <a:cubicBezTo>
                      <a:pt x="1044133" y="1231691"/>
                      <a:pt x="1044133" y="1231691"/>
                      <a:pt x="923647" y="1228618"/>
                    </a:cubicBezTo>
                    <a:close/>
                    <a:moveTo>
                      <a:pt x="361376" y="1173036"/>
                    </a:moveTo>
                    <a:cubicBezTo>
                      <a:pt x="441701" y="1179223"/>
                      <a:pt x="481863" y="1237878"/>
                      <a:pt x="481863" y="1237878"/>
                    </a:cubicBezTo>
                    <a:cubicBezTo>
                      <a:pt x="481863" y="1237878"/>
                      <a:pt x="559097" y="1244045"/>
                      <a:pt x="549825" y="1321220"/>
                    </a:cubicBezTo>
                    <a:cubicBezTo>
                      <a:pt x="593077" y="1330480"/>
                      <a:pt x="599259" y="1367521"/>
                      <a:pt x="599259" y="1367521"/>
                    </a:cubicBezTo>
                    <a:cubicBezTo>
                      <a:pt x="599259" y="1367521"/>
                      <a:pt x="688855" y="1367521"/>
                      <a:pt x="695036" y="1463216"/>
                    </a:cubicBezTo>
                    <a:cubicBezTo>
                      <a:pt x="698127" y="1558892"/>
                      <a:pt x="620877" y="1642254"/>
                      <a:pt x="531297" y="1580506"/>
                    </a:cubicBezTo>
                    <a:cubicBezTo>
                      <a:pt x="531297" y="1580506"/>
                      <a:pt x="512753" y="1629900"/>
                      <a:pt x="484953" y="1636067"/>
                    </a:cubicBezTo>
                    <a:cubicBezTo>
                      <a:pt x="484953" y="1636067"/>
                      <a:pt x="484760" y="1641854"/>
                      <a:pt x="485484" y="1651308"/>
                    </a:cubicBezTo>
                    <a:lnTo>
                      <a:pt x="489149" y="1673925"/>
                    </a:lnTo>
                    <a:lnTo>
                      <a:pt x="454075" y="1673925"/>
                    </a:lnTo>
                    <a:lnTo>
                      <a:pt x="450973" y="1645327"/>
                    </a:lnTo>
                    <a:cubicBezTo>
                      <a:pt x="450973" y="1645327"/>
                      <a:pt x="423157" y="1648421"/>
                      <a:pt x="407720" y="1651514"/>
                    </a:cubicBezTo>
                    <a:cubicBezTo>
                      <a:pt x="407720" y="1651514"/>
                      <a:pt x="414670" y="1660774"/>
                      <a:pt x="425481" y="1673891"/>
                    </a:cubicBezTo>
                    <a:lnTo>
                      <a:pt x="425511" y="1673925"/>
                    </a:lnTo>
                    <a:lnTo>
                      <a:pt x="387051" y="1673925"/>
                    </a:lnTo>
                    <a:lnTo>
                      <a:pt x="376813" y="1657681"/>
                    </a:lnTo>
                    <a:cubicBezTo>
                      <a:pt x="345923" y="1666941"/>
                      <a:pt x="148203" y="1654587"/>
                      <a:pt x="151293" y="1589766"/>
                    </a:cubicBezTo>
                    <a:cubicBezTo>
                      <a:pt x="114222" y="1605193"/>
                      <a:pt x="-6265" y="1568152"/>
                      <a:pt x="9172" y="1469383"/>
                    </a:cubicBezTo>
                    <a:cubicBezTo>
                      <a:pt x="27716" y="1389114"/>
                      <a:pt x="108041" y="1379854"/>
                      <a:pt x="108041" y="1379854"/>
                    </a:cubicBezTo>
                    <a:cubicBezTo>
                      <a:pt x="108041" y="1379854"/>
                      <a:pt x="132750" y="1293439"/>
                      <a:pt x="203802" y="1324293"/>
                    </a:cubicBezTo>
                    <a:cubicBezTo>
                      <a:pt x="213074" y="1271825"/>
                      <a:pt x="277961" y="1277992"/>
                      <a:pt x="277961" y="1277992"/>
                    </a:cubicBezTo>
                    <a:cubicBezTo>
                      <a:pt x="277961" y="1277992"/>
                      <a:pt x="281052" y="1163776"/>
                      <a:pt x="361376" y="1173036"/>
                    </a:cubicBezTo>
                    <a:close/>
                    <a:moveTo>
                      <a:pt x="939100" y="43"/>
                    </a:moveTo>
                    <a:cubicBezTo>
                      <a:pt x="1121383" y="-3031"/>
                      <a:pt x="1195526" y="163653"/>
                      <a:pt x="1195526" y="163653"/>
                    </a:cubicBezTo>
                    <a:cubicBezTo>
                      <a:pt x="1195526" y="163653"/>
                      <a:pt x="1377794" y="138946"/>
                      <a:pt x="1377794" y="373544"/>
                    </a:cubicBezTo>
                    <a:cubicBezTo>
                      <a:pt x="1377794" y="373544"/>
                      <a:pt x="1489024" y="395158"/>
                      <a:pt x="1526096" y="478500"/>
                    </a:cubicBezTo>
                    <a:cubicBezTo>
                      <a:pt x="1566258" y="503208"/>
                      <a:pt x="1748525" y="487760"/>
                      <a:pt x="1714544" y="691505"/>
                    </a:cubicBezTo>
                    <a:cubicBezTo>
                      <a:pt x="1714544" y="691505"/>
                      <a:pt x="1831956" y="892136"/>
                      <a:pt x="1665110" y="1040320"/>
                    </a:cubicBezTo>
                    <a:cubicBezTo>
                      <a:pt x="1532277" y="1139089"/>
                      <a:pt x="1346903" y="1043393"/>
                      <a:pt x="1346903" y="1043393"/>
                    </a:cubicBezTo>
                    <a:cubicBezTo>
                      <a:pt x="1346903" y="1043393"/>
                      <a:pt x="1272760" y="1163776"/>
                      <a:pt x="1139911" y="1194650"/>
                    </a:cubicBezTo>
                    <a:cubicBezTo>
                      <a:pt x="1139911" y="1194650"/>
                      <a:pt x="1037968" y="1432342"/>
                      <a:pt x="951463" y="1571245"/>
                    </a:cubicBezTo>
                    <a:cubicBezTo>
                      <a:pt x="943350" y="1582823"/>
                      <a:pt x="926984" y="1617841"/>
                      <a:pt x="911487" y="1670275"/>
                    </a:cubicBezTo>
                    <a:lnTo>
                      <a:pt x="910552" y="1673925"/>
                    </a:lnTo>
                    <a:lnTo>
                      <a:pt x="767782" y="1673925"/>
                    </a:lnTo>
                    <a:lnTo>
                      <a:pt x="775115" y="1636741"/>
                    </a:lnTo>
                    <a:cubicBezTo>
                      <a:pt x="783659" y="1597094"/>
                      <a:pt x="793120" y="1557350"/>
                      <a:pt x="803160" y="1521851"/>
                    </a:cubicBezTo>
                    <a:cubicBezTo>
                      <a:pt x="846413" y="1379854"/>
                      <a:pt x="830960" y="1203910"/>
                      <a:pt x="830960" y="1203910"/>
                    </a:cubicBezTo>
                    <a:cubicBezTo>
                      <a:pt x="830960" y="1203910"/>
                      <a:pt x="781542" y="1210097"/>
                      <a:pt x="741380" y="1179223"/>
                    </a:cubicBezTo>
                    <a:cubicBezTo>
                      <a:pt x="701218" y="1151442"/>
                      <a:pt x="537462" y="1315033"/>
                      <a:pt x="404629" y="1052653"/>
                    </a:cubicBezTo>
                    <a:cubicBezTo>
                      <a:pt x="404629" y="1052653"/>
                      <a:pt x="154384" y="1120568"/>
                      <a:pt x="30807" y="892136"/>
                    </a:cubicBezTo>
                    <a:cubicBezTo>
                      <a:pt x="-89680" y="666798"/>
                      <a:pt x="176002" y="515541"/>
                      <a:pt x="265599" y="540248"/>
                    </a:cubicBezTo>
                    <a:cubicBezTo>
                      <a:pt x="265599" y="540248"/>
                      <a:pt x="293398" y="327243"/>
                      <a:pt x="531297" y="373544"/>
                    </a:cubicBezTo>
                    <a:cubicBezTo>
                      <a:pt x="531297" y="373544"/>
                      <a:pt x="552915" y="250088"/>
                      <a:pt x="679583" y="256255"/>
                    </a:cubicBezTo>
                    <a:cubicBezTo>
                      <a:pt x="679583" y="256255"/>
                      <a:pt x="707383" y="12396"/>
                      <a:pt x="939100" y="43"/>
                    </a:cubicBezTo>
                    <a:close/>
                  </a:path>
                </a:pathLst>
              </a:custGeom>
              <a:solidFill>
                <a:schemeClr val="accent1"/>
              </a:solidFill>
              <a:ln>
                <a:noFill/>
              </a:ln>
            </p:spPr>
            <p:txBody>
              <a:bodyPr wrap="square" lIns="91440" tIns="45720" rIns="91440" bIns="45720" anchor="t" anchorCtr="0">
                <a:noAutofit/>
              </a:bodyPr>
              <a:lstStyle/>
              <a:p>
                <a:pPr algn="l"/>
              </a:p>
            </p:txBody>
          </p:sp>
          <p:sp>
            <p:nvSpPr>
              <p:cNvPr id="72" name="任意多边形: 形状 71" descr="57b5dd2f-5f63-41c7-93cf-d264d7f0925f"/>
              <p:cNvSpPr/>
              <p:nvPr/>
            </p:nvSpPr>
            <p:spPr>
              <a:xfrm>
                <a:off x="9177559" y="4733962"/>
                <a:ext cx="2099696" cy="2124038"/>
              </a:xfrm>
              <a:custGeom>
                <a:avLst/>
                <a:gdLst>
                  <a:gd name="connsiteX0" fmla="*/ 1560104 w 2099696"/>
                  <a:gd name="connsiteY0" fmla="*/ 1969749 h 2124038"/>
                  <a:gd name="connsiteX1" fmla="*/ 1542158 w 2099696"/>
                  <a:gd name="connsiteY1" fmla="*/ 2056945 h 2124038"/>
                  <a:gd name="connsiteX2" fmla="*/ 1613981 w 2099696"/>
                  <a:gd name="connsiteY2" fmla="*/ 1974883 h 2124038"/>
                  <a:gd name="connsiteX3" fmla="*/ 1560104 w 2099696"/>
                  <a:gd name="connsiteY3" fmla="*/ 1969749 h 2124038"/>
                  <a:gd name="connsiteX4" fmla="*/ 993217 w 2099696"/>
                  <a:gd name="connsiteY4" fmla="*/ 1469648 h 2124038"/>
                  <a:gd name="connsiteX5" fmla="*/ 852137 w 2099696"/>
                  <a:gd name="connsiteY5" fmla="*/ 1472215 h 2124038"/>
                  <a:gd name="connsiteX6" fmla="*/ 1003483 w 2099696"/>
                  <a:gd name="connsiteY6" fmla="*/ 1749180 h 2124038"/>
                  <a:gd name="connsiteX7" fmla="*/ 993217 w 2099696"/>
                  <a:gd name="connsiteY7" fmla="*/ 1469648 h 2124038"/>
                  <a:gd name="connsiteX8" fmla="*/ 1665292 w 2099696"/>
                  <a:gd name="connsiteY8" fmla="*/ 1402962 h 2124038"/>
                  <a:gd name="connsiteX9" fmla="*/ 1767894 w 2099696"/>
                  <a:gd name="connsiteY9" fmla="*/ 1528635 h 2124038"/>
                  <a:gd name="connsiteX10" fmla="*/ 1855097 w 2099696"/>
                  <a:gd name="connsiteY10" fmla="*/ 1582488 h 2124038"/>
                  <a:gd name="connsiteX11" fmla="*/ 1973098 w 2099696"/>
                  <a:gd name="connsiteY11" fmla="*/ 1651741 h 2124038"/>
                  <a:gd name="connsiteX12" fmla="*/ 2091099 w 2099696"/>
                  <a:gd name="connsiteY12" fmla="*/ 1759447 h 2124038"/>
                  <a:gd name="connsiteX13" fmla="*/ 1919221 w 2099696"/>
                  <a:gd name="connsiteY13" fmla="*/ 1900496 h 2124038"/>
                  <a:gd name="connsiteX14" fmla="*/ 1647326 w 2099696"/>
                  <a:gd name="connsiteY14" fmla="*/ 1982559 h 2124038"/>
                  <a:gd name="connsiteX15" fmla="*/ 1561952 w 2099696"/>
                  <a:gd name="connsiteY15" fmla="*/ 2090640 h 2124038"/>
                  <a:gd name="connsiteX16" fmla="*/ 1522819 w 2099696"/>
                  <a:gd name="connsiteY16" fmla="*/ 2124038 h 2124038"/>
                  <a:gd name="connsiteX17" fmla="*/ 1451283 w 2099696"/>
                  <a:gd name="connsiteY17" fmla="*/ 2124038 h 2124038"/>
                  <a:gd name="connsiteX18" fmla="*/ 1491336 w 2099696"/>
                  <a:gd name="connsiteY18" fmla="*/ 2077029 h 2124038"/>
                  <a:gd name="connsiteX19" fmla="*/ 1521645 w 2099696"/>
                  <a:gd name="connsiteY19" fmla="*/ 1956916 h 2124038"/>
                  <a:gd name="connsiteX20" fmla="*/ 1462635 w 2099696"/>
                  <a:gd name="connsiteY20" fmla="*/ 1892796 h 2124038"/>
                  <a:gd name="connsiteX21" fmla="*/ 1270263 w 2099696"/>
                  <a:gd name="connsiteY21" fmla="*/ 1749180 h 2124038"/>
                  <a:gd name="connsiteX22" fmla="*/ 1380565 w 2099696"/>
                  <a:gd name="connsiteY22" fmla="*/ 1638907 h 2124038"/>
                  <a:gd name="connsiteX23" fmla="*/ 1442122 w 2099696"/>
                  <a:gd name="connsiteY23" fmla="*/ 1579921 h 2124038"/>
                  <a:gd name="connsiteX24" fmla="*/ 1524192 w 2099696"/>
                  <a:gd name="connsiteY24" fmla="*/ 1482458 h 2124038"/>
                  <a:gd name="connsiteX25" fmla="*/ 1665292 w 2099696"/>
                  <a:gd name="connsiteY25" fmla="*/ 1402962 h 2124038"/>
                  <a:gd name="connsiteX26" fmla="*/ 977837 w 2099696"/>
                  <a:gd name="connsiteY26" fmla="*/ 97 h 2124038"/>
                  <a:gd name="connsiteX27" fmla="*/ 1288210 w 2099696"/>
                  <a:gd name="connsiteY27" fmla="*/ 305296 h 2124038"/>
                  <a:gd name="connsiteX28" fmla="*/ 1465201 w 2099696"/>
                  <a:gd name="connsiteY28" fmla="*/ 446346 h 2124038"/>
                  <a:gd name="connsiteX29" fmla="*/ 1783273 w 2099696"/>
                  <a:gd name="connsiteY29" fmla="*/ 646405 h 2124038"/>
                  <a:gd name="connsiteX30" fmla="*/ 2062867 w 2099696"/>
                  <a:gd name="connsiteY30" fmla="*/ 1066986 h 2124038"/>
                  <a:gd name="connsiteX31" fmla="*/ 1616548 w 2099696"/>
                  <a:gd name="connsiteY31" fmla="*/ 1256779 h 2124038"/>
                  <a:gd name="connsiteX32" fmla="*/ 1213820 w 2099696"/>
                  <a:gd name="connsiteY32" fmla="*/ 1410662 h 2124038"/>
                  <a:gd name="connsiteX33" fmla="*/ 1103519 w 2099696"/>
                  <a:gd name="connsiteY33" fmla="*/ 1441438 h 2124038"/>
                  <a:gd name="connsiteX34" fmla="*/ 1139430 w 2099696"/>
                  <a:gd name="connsiteY34" fmla="*/ 1821000 h 2124038"/>
                  <a:gd name="connsiteX35" fmla="*/ 1198753 w 2099696"/>
                  <a:gd name="connsiteY35" fmla="*/ 2097021 h 2124038"/>
                  <a:gd name="connsiteX36" fmla="*/ 1203203 w 2099696"/>
                  <a:gd name="connsiteY36" fmla="*/ 2124038 h 2124038"/>
                  <a:gd name="connsiteX37" fmla="*/ 1036762 w 2099696"/>
                  <a:gd name="connsiteY37" fmla="*/ 2124038 h 2124038"/>
                  <a:gd name="connsiteX38" fmla="*/ 1026246 w 2099696"/>
                  <a:gd name="connsiteY38" fmla="*/ 2067210 h 2124038"/>
                  <a:gd name="connsiteX39" fmla="*/ 959872 w 2099696"/>
                  <a:gd name="connsiteY39" fmla="*/ 1879986 h 2124038"/>
                  <a:gd name="connsiteX40" fmla="*/ 736702 w 2099696"/>
                  <a:gd name="connsiteY40" fmla="*/ 1428605 h 2124038"/>
                  <a:gd name="connsiteX41" fmla="*/ 487887 w 2099696"/>
                  <a:gd name="connsiteY41" fmla="*/ 1249079 h 2124038"/>
                  <a:gd name="connsiteX42" fmla="*/ 108258 w 2099696"/>
                  <a:gd name="connsiteY42" fmla="*/ 1243945 h 2124038"/>
                  <a:gd name="connsiteX43" fmla="*/ 46701 w 2099696"/>
                  <a:gd name="connsiteY43" fmla="*/ 825907 h 2124038"/>
                  <a:gd name="connsiteX44" fmla="*/ 272417 w 2099696"/>
                  <a:gd name="connsiteY44" fmla="*/ 569452 h 2124038"/>
                  <a:gd name="connsiteX45" fmla="*/ 449409 w 2099696"/>
                  <a:gd name="connsiteY45" fmla="*/ 443779 h 2124038"/>
                  <a:gd name="connsiteX46" fmla="*/ 670012 w 2099696"/>
                  <a:gd name="connsiteY46" fmla="*/ 195024 h 2124038"/>
                  <a:gd name="connsiteX47" fmla="*/ 977837 w 2099696"/>
                  <a:gd name="connsiteY47" fmla="*/ 97 h 212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99696" h="2124038">
                    <a:moveTo>
                      <a:pt x="1560104" y="1969749"/>
                    </a:moveTo>
                    <a:cubicBezTo>
                      <a:pt x="1565237" y="2010793"/>
                      <a:pt x="1542158" y="2056945"/>
                      <a:pt x="1542158" y="2056945"/>
                    </a:cubicBezTo>
                    <a:cubicBezTo>
                      <a:pt x="1578069" y="2021035"/>
                      <a:pt x="1613981" y="1974883"/>
                      <a:pt x="1613981" y="1974883"/>
                    </a:cubicBezTo>
                    <a:cubicBezTo>
                      <a:pt x="1596016" y="1972316"/>
                      <a:pt x="1560104" y="1969749"/>
                      <a:pt x="1560104" y="1969749"/>
                    </a:cubicBezTo>
                    <a:close/>
                    <a:moveTo>
                      <a:pt x="993217" y="1469648"/>
                    </a:moveTo>
                    <a:cubicBezTo>
                      <a:pt x="993217" y="1469648"/>
                      <a:pt x="993217" y="1469648"/>
                      <a:pt x="852137" y="1472215"/>
                    </a:cubicBezTo>
                    <a:cubicBezTo>
                      <a:pt x="852137" y="1472215"/>
                      <a:pt x="893181" y="1628640"/>
                      <a:pt x="1003483" y="1749180"/>
                    </a:cubicBezTo>
                    <a:cubicBezTo>
                      <a:pt x="1003483" y="1749180"/>
                      <a:pt x="982970" y="1572221"/>
                      <a:pt x="993217" y="1469648"/>
                    </a:cubicBezTo>
                    <a:close/>
                    <a:moveTo>
                      <a:pt x="1665292" y="1402962"/>
                    </a:moveTo>
                    <a:cubicBezTo>
                      <a:pt x="1762761" y="1392695"/>
                      <a:pt x="1767894" y="1528635"/>
                      <a:pt x="1767894" y="1528635"/>
                    </a:cubicBezTo>
                    <a:cubicBezTo>
                      <a:pt x="1767894" y="1528635"/>
                      <a:pt x="1847397" y="1520934"/>
                      <a:pt x="1855097" y="1582488"/>
                    </a:cubicBezTo>
                    <a:cubicBezTo>
                      <a:pt x="1939753" y="1546578"/>
                      <a:pt x="1973098" y="1651741"/>
                      <a:pt x="1973098" y="1651741"/>
                    </a:cubicBezTo>
                    <a:cubicBezTo>
                      <a:pt x="1973098" y="1651741"/>
                      <a:pt x="2068000" y="1661984"/>
                      <a:pt x="2091099" y="1759447"/>
                    </a:cubicBezTo>
                    <a:cubicBezTo>
                      <a:pt x="2106478" y="1877420"/>
                      <a:pt x="1962832" y="1921030"/>
                      <a:pt x="1919221" y="1900496"/>
                    </a:cubicBezTo>
                    <a:cubicBezTo>
                      <a:pt x="1921787" y="1980016"/>
                      <a:pt x="1685804" y="1995392"/>
                      <a:pt x="1647326" y="1982559"/>
                    </a:cubicBezTo>
                    <a:cubicBezTo>
                      <a:pt x="1634499" y="2015260"/>
                      <a:pt x="1602594" y="2052770"/>
                      <a:pt x="1561952" y="2090640"/>
                    </a:cubicBezTo>
                    <a:lnTo>
                      <a:pt x="1522819" y="2124038"/>
                    </a:lnTo>
                    <a:lnTo>
                      <a:pt x="1451283" y="2124038"/>
                    </a:lnTo>
                    <a:lnTo>
                      <a:pt x="1491336" y="2077029"/>
                    </a:lnTo>
                    <a:cubicBezTo>
                      <a:pt x="1523078" y="2020401"/>
                      <a:pt x="1521645" y="1956916"/>
                      <a:pt x="1521645" y="1956916"/>
                    </a:cubicBezTo>
                    <a:cubicBezTo>
                      <a:pt x="1488281" y="1951806"/>
                      <a:pt x="1462635" y="1892796"/>
                      <a:pt x="1462635" y="1892796"/>
                    </a:cubicBezTo>
                    <a:cubicBezTo>
                      <a:pt x="1357467" y="1967182"/>
                      <a:pt x="1265131" y="1864586"/>
                      <a:pt x="1270263" y="1749180"/>
                    </a:cubicBezTo>
                    <a:cubicBezTo>
                      <a:pt x="1275377" y="1633774"/>
                      <a:pt x="1380565" y="1638907"/>
                      <a:pt x="1380565" y="1638907"/>
                    </a:cubicBezTo>
                    <a:cubicBezTo>
                      <a:pt x="1380565" y="1638907"/>
                      <a:pt x="1390812" y="1590188"/>
                      <a:pt x="1442122" y="1579921"/>
                    </a:cubicBezTo>
                    <a:cubicBezTo>
                      <a:pt x="1429290" y="1487591"/>
                      <a:pt x="1524192" y="1482458"/>
                      <a:pt x="1524192" y="1482458"/>
                    </a:cubicBezTo>
                    <a:cubicBezTo>
                      <a:pt x="1524192" y="1482458"/>
                      <a:pt x="1570370" y="1413229"/>
                      <a:pt x="1665292" y="1402962"/>
                    </a:cubicBezTo>
                    <a:close/>
                    <a:moveTo>
                      <a:pt x="977837" y="97"/>
                    </a:moveTo>
                    <a:cubicBezTo>
                      <a:pt x="1252298" y="15498"/>
                      <a:pt x="1288210" y="305296"/>
                      <a:pt x="1288210" y="305296"/>
                    </a:cubicBezTo>
                    <a:cubicBezTo>
                      <a:pt x="1439556" y="297596"/>
                      <a:pt x="1465201" y="446346"/>
                      <a:pt x="1465201" y="446346"/>
                    </a:cubicBezTo>
                    <a:cubicBezTo>
                      <a:pt x="1749928" y="392493"/>
                      <a:pt x="1783273" y="646405"/>
                      <a:pt x="1783273" y="646405"/>
                    </a:cubicBezTo>
                    <a:cubicBezTo>
                      <a:pt x="1891008" y="615629"/>
                      <a:pt x="2206514" y="797697"/>
                      <a:pt x="2062867" y="1066986"/>
                    </a:cubicBezTo>
                    <a:cubicBezTo>
                      <a:pt x="1916673" y="1338842"/>
                      <a:pt x="1616548" y="1256779"/>
                      <a:pt x="1616548" y="1256779"/>
                    </a:cubicBezTo>
                    <a:cubicBezTo>
                      <a:pt x="1457502" y="1574787"/>
                      <a:pt x="1259997" y="1374752"/>
                      <a:pt x="1213820" y="1410662"/>
                    </a:cubicBezTo>
                    <a:cubicBezTo>
                      <a:pt x="1165095" y="1446572"/>
                      <a:pt x="1103519" y="1441438"/>
                      <a:pt x="1103519" y="1441438"/>
                    </a:cubicBezTo>
                    <a:cubicBezTo>
                      <a:pt x="1103519" y="1441438"/>
                      <a:pt x="1088139" y="1651741"/>
                      <a:pt x="1139430" y="1821000"/>
                    </a:cubicBezTo>
                    <a:cubicBezTo>
                      <a:pt x="1163802" y="1906913"/>
                      <a:pt x="1184324" y="2012706"/>
                      <a:pt x="1198753" y="2097021"/>
                    </a:cubicBezTo>
                    <a:lnTo>
                      <a:pt x="1203203" y="2124038"/>
                    </a:lnTo>
                    <a:lnTo>
                      <a:pt x="1036762" y="2124038"/>
                    </a:lnTo>
                    <a:lnTo>
                      <a:pt x="1026246" y="2067210"/>
                    </a:lnTo>
                    <a:cubicBezTo>
                      <a:pt x="1003478" y="1965905"/>
                      <a:pt x="972695" y="1897941"/>
                      <a:pt x="959872" y="1879986"/>
                    </a:cubicBezTo>
                    <a:cubicBezTo>
                      <a:pt x="857270" y="1713294"/>
                      <a:pt x="736702" y="1428605"/>
                      <a:pt x="736702" y="1428605"/>
                    </a:cubicBezTo>
                    <a:cubicBezTo>
                      <a:pt x="577676" y="1392695"/>
                      <a:pt x="487887" y="1249079"/>
                      <a:pt x="487887" y="1249079"/>
                    </a:cubicBezTo>
                    <a:cubicBezTo>
                      <a:pt x="487887" y="1249079"/>
                      <a:pt x="264737" y="1361918"/>
                      <a:pt x="108258" y="1243945"/>
                    </a:cubicBezTo>
                    <a:cubicBezTo>
                      <a:pt x="-91813" y="1066986"/>
                      <a:pt x="46701" y="825907"/>
                      <a:pt x="46701" y="825907"/>
                    </a:cubicBezTo>
                    <a:cubicBezTo>
                      <a:pt x="5656" y="582285"/>
                      <a:pt x="226259" y="602795"/>
                      <a:pt x="272417" y="569452"/>
                    </a:cubicBezTo>
                    <a:cubicBezTo>
                      <a:pt x="318595" y="471989"/>
                      <a:pt x="449409" y="443779"/>
                      <a:pt x="449409" y="443779"/>
                    </a:cubicBezTo>
                    <a:cubicBezTo>
                      <a:pt x="451976" y="166814"/>
                      <a:pt x="670012" y="195024"/>
                      <a:pt x="670012" y="195024"/>
                    </a:cubicBezTo>
                    <a:cubicBezTo>
                      <a:pt x="670012" y="195024"/>
                      <a:pt x="759801" y="-5012"/>
                      <a:pt x="977837" y="97"/>
                    </a:cubicBezTo>
                    <a:close/>
                  </a:path>
                </a:pathLst>
              </a:custGeom>
              <a:solidFill>
                <a:schemeClr val="tx2"/>
              </a:solidFill>
              <a:ln>
                <a:noFill/>
              </a:ln>
            </p:spPr>
            <p:txBody>
              <a:bodyPr wrap="square" lIns="91440" tIns="45720" rIns="91440" bIns="45720" anchor="t" anchorCtr="0">
                <a:noAutofit/>
              </a:bodyPr>
              <a:lstStyle/>
              <a:p>
                <a:pPr algn="l"/>
              </a:p>
            </p:txBody>
          </p:sp>
        </p:grpSp>
        <p:cxnSp>
          <p:nvCxnSpPr>
            <p:cNvPr id="16" name="íṩ1ïdé" descr="36097636-cf89-4794-a75b-dff451a5d921"/>
            <p:cNvCxnSpPr/>
            <p:nvPr/>
          </p:nvCxnSpPr>
          <p:spPr>
            <a:xfrm>
              <a:off x="3255830" y="2018060"/>
              <a:ext cx="0" cy="2297083"/>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7" name="iśḻidê" descr="83d87fcf-ad45-4b38-a87c-a1b88a3deb0c"/>
            <p:cNvCxnSpPr/>
            <p:nvPr/>
          </p:nvCxnSpPr>
          <p:spPr>
            <a:xfrm>
              <a:off x="6072433" y="2018060"/>
              <a:ext cx="0" cy="2297083"/>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8" name="iŝľîḋè" descr="111cdd84-ea37-4c12-b712-407d7c8f8653"/>
            <p:cNvCxnSpPr/>
            <p:nvPr/>
          </p:nvCxnSpPr>
          <p:spPr>
            <a:xfrm>
              <a:off x="8889037" y="2018060"/>
              <a:ext cx="0" cy="2297083"/>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110" name="组合 109" descr="64bedcb3-a74f-4824-915b-d6258d24883a"/>
            <p:cNvGrpSpPr/>
            <p:nvPr/>
          </p:nvGrpSpPr>
          <p:grpSpPr>
            <a:xfrm>
              <a:off x="683073" y="1778000"/>
              <a:ext cx="2376048" cy="4026218"/>
              <a:chOff x="683073" y="1778000"/>
              <a:chExt cx="2376048" cy="4026218"/>
            </a:xfrm>
          </p:grpSpPr>
          <p:sp>
            <p:nvSpPr>
              <p:cNvPr id="7" name="Icon1" descr="09f46a3c-567e-4092-9efe-413d28a2f2cb"/>
              <p:cNvSpPr/>
              <p:nvPr/>
            </p:nvSpPr>
            <p:spPr>
              <a:xfrm>
                <a:off x="1748275" y="5458494"/>
                <a:ext cx="345724" cy="345724"/>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wrap="square" lIns="91440" tIns="45720" rIns="91440" bIns="45720" anchor="ctr" anchorCtr="0">
                <a:normAutofit lnSpcReduction="10000"/>
              </a:bodyPr>
              <a:lstStyle/>
              <a:p>
                <a:pPr algn="l"/>
              </a:p>
            </p:txBody>
          </p:sp>
          <p:grpSp>
            <p:nvGrpSpPr>
              <p:cNvPr id="106" name="组合 105" descr="5376754a-93be-41c4-b76d-d6693ee988c4"/>
              <p:cNvGrpSpPr/>
              <p:nvPr/>
            </p:nvGrpSpPr>
            <p:grpSpPr>
              <a:xfrm>
                <a:off x="683073" y="1778000"/>
                <a:ext cx="2376048" cy="2543997"/>
                <a:chOff x="683073" y="1778000"/>
                <a:chExt cx="2376048" cy="2543997"/>
              </a:xfrm>
            </p:grpSpPr>
            <p:sp>
              <p:nvSpPr>
                <p:cNvPr id="21" name="Text1" descr="92d30c43-eca4-473b-ada0-c415b43e129b"/>
                <p:cNvSpPr txBox="1"/>
                <p:nvPr/>
              </p:nvSpPr>
              <p:spPr>
                <a:xfrm>
                  <a:off x="683073" y="2389578"/>
                  <a:ext cx="2376048" cy="1932419"/>
                </a:xfrm>
                <a:prstGeom prst="rect">
                  <a:avLst/>
                </a:prstGeom>
                <a:noFill/>
              </p:spPr>
              <p:txBody>
                <a:bodyPr wrap="square" lIns="91440" tIns="45720" rIns="91440" bIns="45720" rtlCol="0" anchor="t" anchorCtr="1">
                  <a:normAutofit/>
                </a:bodyPr>
                <a:lstStyle/>
                <a:p>
                  <a:pPr algn="ctr">
                    <a:lnSpc>
                      <a:spcPct val="120000"/>
                    </a:lnSpc>
                    <a:spcBef>
                      <a:spcPct val="0"/>
                    </a:spcBef>
                  </a:pPr>
                  <a:r>
                    <a:rPr lang="en-US" sz="1200" b="0" i="0" u="none">
                      <a:solidFill>
                        <a:srgbClr val="FFFFFF"/>
                      </a:solidFill>
                      <a:ea typeface="微软雅黑" panose="020B0503020204020204" charset="-122"/>
                    </a:rPr>
                    <a:t>开发“万里茶道文化带护照”，集满33城印章可兑换跨境文旅消费券，鼓励游客深入探索万里茶道沿线城市。</a:t>
                  </a:r>
                  <a:endParaRPr lang="en-US" sz="1200" b="0" i="0" u="none">
                    <a:solidFill>
                      <a:srgbClr val="FFFFFF"/>
                    </a:solidFill>
                    <a:ea typeface="微软雅黑" panose="020B0503020204020204" charset="-122"/>
                  </a:endParaRPr>
                </a:p>
              </p:txBody>
            </p:sp>
            <p:sp>
              <p:nvSpPr>
                <p:cNvPr id="22" name="Bullet1" descr="728c46be-0fc7-46b6-8736-8080b6420343"/>
                <p:cNvSpPr txBox="1"/>
                <p:nvPr/>
              </p:nvSpPr>
              <p:spPr>
                <a:xfrm>
                  <a:off x="683073" y="1778000"/>
                  <a:ext cx="2376048" cy="611578"/>
                </a:xfrm>
                <a:prstGeom prst="rect">
                  <a:avLst/>
                </a:prstGeom>
                <a:noFill/>
              </p:spPr>
              <p:txBody>
                <a:bodyPr wrap="square" lIns="91440" tIns="45720" rIns="91440" bIns="45720" rtlCol="0" anchor="b" anchorCtr="1">
                  <a:normAutofit/>
                </a:bodyPr>
                <a:lstStyle>
                  <a:defPPr>
                    <a:defRPr lang="zh-CN"/>
                  </a:defPPr>
                  <a:lvl1pPr>
                    <a:defRPr sz="1400" b="1">
                      <a:solidFill>
                        <a:schemeClr val="accent1"/>
                      </a:solidFill>
                    </a:defRPr>
                  </a:lvl1pPr>
                </a:lstStyle>
                <a:p>
                  <a:pPr algn="ctr">
                    <a:spcBef>
                      <a:spcPct val="0"/>
                    </a:spcBef>
                  </a:pPr>
                  <a:r>
                    <a:rPr lang="en-US" sz="1800" b="1" i="0" u="none">
                      <a:solidFill>
                        <a:srgbClr val="FFFFFF"/>
                      </a:solidFill>
                      <a:ea typeface="微软雅黑" panose="020B0503020204020204" charset="-122"/>
                    </a:rPr>
                    <a:t>文化带护照开发</a:t>
                  </a:r>
                  <a:endParaRPr lang="en-US" sz="1800" b="1" i="0" u="none">
                    <a:solidFill>
                      <a:srgbClr val="FFFFFF"/>
                    </a:solidFill>
                    <a:ea typeface="微软雅黑" panose="020B0503020204020204" charset="-122"/>
                  </a:endParaRPr>
                </a:p>
              </p:txBody>
            </p:sp>
          </p:grpSp>
        </p:grpSp>
        <p:grpSp>
          <p:nvGrpSpPr>
            <p:cNvPr id="111" name="组合 110" descr="8e3208b6-3d5c-4eef-8ca7-2d62a7738b9f"/>
            <p:cNvGrpSpPr/>
            <p:nvPr/>
          </p:nvGrpSpPr>
          <p:grpSpPr>
            <a:xfrm>
              <a:off x="3452540" y="1778000"/>
              <a:ext cx="2423184" cy="3328500"/>
              <a:chOff x="3452540" y="1778000"/>
              <a:chExt cx="2423184" cy="3328500"/>
            </a:xfrm>
          </p:grpSpPr>
          <p:sp>
            <p:nvSpPr>
              <p:cNvPr id="10" name="Icon2" descr="2a4c686a-80c6-456a-90fb-8f6b2957c409"/>
              <p:cNvSpPr/>
              <p:nvPr/>
            </p:nvSpPr>
            <p:spPr>
              <a:xfrm>
                <a:off x="4473837" y="4761298"/>
                <a:ext cx="345724" cy="345202"/>
              </a:xfrm>
              <a:custGeom>
                <a:avLst/>
                <a:gdLst>
                  <a:gd name="connsiteX0" fmla="*/ 303775 w 607639"/>
                  <a:gd name="connsiteY0" fmla="*/ 525007 h 606722"/>
                  <a:gd name="connsiteX1" fmla="*/ 315710 w 607639"/>
                  <a:gd name="connsiteY1" fmla="*/ 536902 h 606722"/>
                  <a:gd name="connsiteX2" fmla="*/ 315710 w 607639"/>
                  <a:gd name="connsiteY2" fmla="*/ 552347 h 606722"/>
                  <a:gd name="connsiteX3" fmla="*/ 303775 w 607639"/>
                  <a:gd name="connsiteY3" fmla="*/ 564241 h 606722"/>
                  <a:gd name="connsiteX4" fmla="*/ 291929 w 607639"/>
                  <a:gd name="connsiteY4" fmla="*/ 552347 h 606722"/>
                  <a:gd name="connsiteX5" fmla="*/ 291929 w 607639"/>
                  <a:gd name="connsiteY5" fmla="*/ 536902 h 606722"/>
                  <a:gd name="connsiteX6" fmla="*/ 303775 w 607639"/>
                  <a:gd name="connsiteY6" fmla="*/ 525007 h 606722"/>
                  <a:gd name="connsiteX7" fmla="*/ 429885 w 607639"/>
                  <a:gd name="connsiteY7" fmla="*/ 509483 h 606722"/>
                  <a:gd name="connsiteX8" fmla="*/ 441811 w 607639"/>
                  <a:gd name="connsiteY8" fmla="*/ 521409 h 606722"/>
                  <a:gd name="connsiteX9" fmla="*/ 429885 w 607639"/>
                  <a:gd name="connsiteY9" fmla="*/ 533335 h 606722"/>
                  <a:gd name="connsiteX10" fmla="*/ 417959 w 607639"/>
                  <a:gd name="connsiteY10" fmla="*/ 521409 h 606722"/>
                  <a:gd name="connsiteX11" fmla="*/ 429885 w 607639"/>
                  <a:gd name="connsiteY11" fmla="*/ 509483 h 606722"/>
                  <a:gd name="connsiteX12" fmla="*/ 177720 w 607639"/>
                  <a:gd name="connsiteY12" fmla="*/ 509483 h 606722"/>
                  <a:gd name="connsiteX13" fmla="*/ 189611 w 607639"/>
                  <a:gd name="connsiteY13" fmla="*/ 521409 h 606722"/>
                  <a:gd name="connsiteX14" fmla="*/ 177720 w 607639"/>
                  <a:gd name="connsiteY14" fmla="*/ 533335 h 606722"/>
                  <a:gd name="connsiteX15" fmla="*/ 165829 w 607639"/>
                  <a:gd name="connsiteY15" fmla="*/ 521409 h 606722"/>
                  <a:gd name="connsiteX16" fmla="*/ 177720 w 607639"/>
                  <a:gd name="connsiteY16" fmla="*/ 509483 h 606722"/>
                  <a:gd name="connsiteX17" fmla="*/ 522185 w 607639"/>
                  <a:gd name="connsiteY17" fmla="*/ 417324 h 606722"/>
                  <a:gd name="connsiteX18" fmla="*/ 534111 w 607639"/>
                  <a:gd name="connsiteY18" fmla="*/ 429250 h 606722"/>
                  <a:gd name="connsiteX19" fmla="*/ 522185 w 607639"/>
                  <a:gd name="connsiteY19" fmla="*/ 441176 h 606722"/>
                  <a:gd name="connsiteX20" fmla="*/ 510259 w 607639"/>
                  <a:gd name="connsiteY20" fmla="*/ 429250 h 606722"/>
                  <a:gd name="connsiteX21" fmla="*/ 522185 w 607639"/>
                  <a:gd name="connsiteY21" fmla="*/ 417324 h 606722"/>
                  <a:gd name="connsiteX22" fmla="*/ 85420 w 607639"/>
                  <a:gd name="connsiteY22" fmla="*/ 417324 h 606722"/>
                  <a:gd name="connsiteX23" fmla="*/ 97311 w 607639"/>
                  <a:gd name="connsiteY23" fmla="*/ 429250 h 606722"/>
                  <a:gd name="connsiteX24" fmla="*/ 85420 w 607639"/>
                  <a:gd name="connsiteY24" fmla="*/ 441176 h 606722"/>
                  <a:gd name="connsiteX25" fmla="*/ 73529 w 607639"/>
                  <a:gd name="connsiteY25" fmla="*/ 429250 h 606722"/>
                  <a:gd name="connsiteX26" fmla="*/ 85420 w 607639"/>
                  <a:gd name="connsiteY26" fmla="*/ 417324 h 606722"/>
                  <a:gd name="connsiteX27" fmla="*/ 537643 w 607639"/>
                  <a:gd name="connsiteY27" fmla="*/ 291506 h 606722"/>
                  <a:gd name="connsiteX28" fmla="*/ 555628 w 607639"/>
                  <a:gd name="connsiteY28" fmla="*/ 291506 h 606722"/>
                  <a:gd name="connsiteX29" fmla="*/ 567558 w 607639"/>
                  <a:gd name="connsiteY29" fmla="*/ 303316 h 606722"/>
                  <a:gd name="connsiteX30" fmla="*/ 555628 w 607639"/>
                  <a:gd name="connsiteY30" fmla="*/ 315216 h 606722"/>
                  <a:gd name="connsiteX31" fmla="*/ 537643 w 607639"/>
                  <a:gd name="connsiteY31" fmla="*/ 315216 h 606722"/>
                  <a:gd name="connsiteX32" fmla="*/ 525713 w 607639"/>
                  <a:gd name="connsiteY32" fmla="*/ 303316 h 606722"/>
                  <a:gd name="connsiteX33" fmla="*/ 537643 w 607639"/>
                  <a:gd name="connsiteY33" fmla="*/ 291506 h 606722"/>
                  <a:gd name="connsiteX34" fmla="*/ 51991 w 607639"/>
                  <a:gd name="connsiteY34" fmla="*/ 291506 h 606722"/>
                  <a:gd name="connsiteX35" fmla="*/ 69946 w 607639"/>
                  <a:gd name="connsiteY35" fmla="*/ 291506 h 606722"/>
                  <a:gd name="connsiteX36" fmla="*/ 81856 w 607639"/>
                  <a:gd name="connsiteY36" fmla="*/ 303316 h 606722"/>
                  <a:gd name="connsiteX37" fmla="*/ 69946 w 607639"/>
                  <a:gd name="connsiteY37" fmla="*/ 315216 h 606722"/>
                  <a:gd name="connsiteX38" fmla="*/ 51991 w 607639"/>
                  <a:gd name="connsiteY38" fmla="*/ 315216 h 606722"/>
                  <a:gd name="connsiteX39" fmla="*/ 40081 w 607639"/>
                  <a:gd name="connsiteY39" fmla="*/ 303316 h 606722"/>
                  <a:gd name="connsiteX40" fmla="*/ 51991 w 607639"/>
                  <a:gd name="connsiteY40" fmla="*/ 291506 h 606722"/>
                  <a:gd name="connsiteX41" fmla="*/ 412608 w 607639"/>
                  <a:gd name="connsiteY41" fmla="*/ 222096 h 606722"/>
                  <a:gd name="connsiteX42" fmla="*/ 345491 w 607639"/>
                  <a:gd name="connsiteY42" fmla="*/ 334245 h 606722"/>
                  <a:gd name="connsiteX43" fmla="*/ 412608 w 607639"/>
                  <a:gd name="connsiteY43" fmla="*/ 334245 h 606722"/>
                  <a:gd name="connsiteX44" fmla="*/ 427651 w 607639"/>
                  <a:gd name="connsiteY44" fmla="*/ 167533 h 606722"/>
                  <a:gd name="connsiteX45" fmla="*/ 436375 w 607639"/>
                  <a:gd name="connsiteY45" fmla="*/ 178996 h 606722"/>
                  <a:gd name="connsiteX46" fmla="*/ 436375 w 607639"/>
                  <a:gd name="connsiteY46" fmla="*/ 334245 h 606722"/>
                  <a:gd name="connsiteX47" fmla="*/ 469399 w 607639"/>
                  <a:gd name="connsiteY47" fmla="*/ 334245 h 606722"/>
                  <a:gd name="connsiteX48" fmla="*/ 481327 w 607639"/>
                  <a:gd name="connsiteY48" fmla="*/ 346153 h 606722"/>
                  <a:gd name="connsiteX49" fmla="*/ 469399 w 607639"/>
                  <a:gd name="connsiteY49" fmla="*/ 357973 h 606722"/>
                  <a:gd name="connsiteX50" fmla="*/ 436375 w 607639"/>
                  <a:gd name="connsiteY50" fmla="*/ 357973 h 606722"/>
                  <a:gd name="connsiteX51" fmla="*/ 436375 w 607639"/>
                  <a:gd name="connsiteY51" fmla="*/ 427733 h 606722"/>
                  <a:gd name="connsiteX52" fmla="*/ 424536 w 607639"/>
                  <a:gd name="connsiteY52" fmla="*/ 439552 h 606722"/>
                  <a:gd name="connsiteX53" fmla="*/ 412608 w 607639"/>
                  <a:gd name="connsiteY53" fmla="*/ 427733 h 606722"/>
                  <a:gd name="connsiteX54" fmla="*/ 412608 w 607639"/>
                  <a:gd name="connsiteY54" fmla="*/ 357973 h 606722"/>
                  <a:gd name="connsiteX55" fmla="*/ 324573 w 607639"/>
                  <a:gd name="connsiteY55" fmla="*/ 357973 h 606722"/>
                  <a:gd name="connsiteX56" fmla="*/ 314158 w 607639"/>
                  <a:gd name="connsiteY56" fmla="*/ 352019 h 606722"/>
                  <a:gd name="connsiteX57" fmla="*/ 314336 w 607639"/>
                  <a:gd name="connsiteY57" fmla="*/ 340022 h 606722"/>
                  <a:gd name="connsiteX58" fmla="*/ 414299 w 607639"/>
                  <a:gd name="connsiteY58" fmla="*/ 172953 h 606722"/>
                  <a:gd name="connsiteX59" fmla="*/ 427651 w 607639"/>
                  <a:gd name="connsiteY59" fmla="*/ 167533 h 606722"/>
                  <a:gd name="connsiteX60" fmla="*/ 216270 w 607639"/>
                  <a:gd name="connsiteY60" fmla="*/ 167099 h 606722"/>
                  <a:gd name="connsiteX61" fmla="*/ 290518 w 607639"/>
                  <a:gd name="connsiteY61" fmla="*/ 241210 h 606722"/>
                  <a:gd name="connsiteX62" fmla="*/ 242978 w 607639"/>
                  <a:gd name="connsiteY62" fmla="*/ 355754 h 606722"/>
                  <a:gd name="connsiteX63" fmla="*/ 182707 w 607639"/>
                  <a:gd name="connsiteY63" fmla="*/ 415825 h 606722"/>
                  <a:gd name="connsiteX64" fmla="*/ 278588 w 607639"/>
                  <a:gd name="connsiteY64" fmla="*/ 415825 h 606722"/>
                  <a:gd name="connsiteX65" fmla="*/ 290518 w 607639"/>
                  <a:gd name="connsiteY65" fmla="*/ 427734 h 606722"/>
                  <a:gd name="connsiteX66" fmla="*/ 278588 w 607639"/>
                  <a:gd name="connsiteY66" fmla="*/ 439552 h 606722"/>
                  <a:gd name="connsiteX67" fmla="*/ 154040 w 607639"/>
                  <a:gd name="connsiteY67" fmla="*/ 439552 h 606722"/>
                  <a:gd name="connsiteX68" fmla="*/ 143001 w 607639"/>
                  <a:gd name="connsiteY68" fmla="*/ 432265 h 606722"/>
                  <a:gd name="connsiteX69" fmla="*/ 145582 w 607639"/>
                  <a:gd name="connsiteY69" fmla="*/ 419292 h 606722"/>
                  <a:gd name="connsiteX70" fmla="*/ 226152 w 607639"/>
                  <a:gd name="connsiteY70" fmla="*/ 338959 h 606722"/>
                  <a:gd name="connsiteX71" fmla="*/ 266659 w 607639"/>
                  <a:gd name="connsiteY71" fmla="*/ 241210 h 606722"/>
                  <a:gd name="connsiteX72" fmla="*/ 216270 w 607639"/>
                  <a:gd name="connsiteY72" fmla="*/ 190914 h 606722"/>
                  <a:gd name="connsiteX73" fmla="*/ 165880 w 607639"/>
                  <a:gd name="connsiteY73" fmla="*/ 241210 h 606722"/>
                  <a:gd name="connsiteX74" fmla="*/ 154040 w 607639"/>
                  <a:gd name="connsiteY74" fmla="*/ 253029 h 606722"/>
                  <a:gd name="connsiteX75" fmla="*/ 142110 w 607639"/>
                  <a:gd name="connsiteY75" fmla="*/ 241210 h 606722"/>
                  <a:gd name="connsiteX76" fmla="*/ 216270 w 607639"/>
                  <a:gd name="connsiteY76" fmla="*/ 167099 h 606722"/>
                  <a:gd name="connsiteX77" fmla="*/ 522185 w 607639"/>
                  <a:gd name="connsiteY77" fmla="*/ 165547 h 606722"/>
                  <a:gd name="connsiteX78" fmla="*/ 534111 w 607639"/>
                  <a:gd name="connsiteY78" fmla="*/ 177438 h 606722"/>
                  <a:gd name="connsiteX79" fmla="*/ 522185 w 607639"/>
                  <a:gd name="connsiteY79" fmla="*/ 189329 h 606722"/>
                  <a:gd name="connsiteX80" fmla="*/ 510259 w 607639"/>
                  <a:gd name="connsiteY80" fmla="*/ 177438 h 606722"/>
                  <a:gd name="connsiteX81" fmla="*/ 522185 w 607639"/>
                  <a:gd name="connsiteY81" fmla="*/ 165547 h 606722"/>
                  <a:gd name="connsiteX82" fmla="*/ 85420 w 607639"/>
                  <a:gd name="connsiteY82" fmla="*/ 165547 h 606722"/>
                  <a:gd name="connsiteX83" fmla="*/ 97311 w 607639"/>
                  <a:gd name="connsiteY83" fmla="*/ 177438 h 606722"/>
                  <a:gd name="connsiteX84" fmla="*/ 85420 w 607639"/>
                  <a:gd name="connsiteY84" fmla="*/ 189329 h 606722"/>
                  <a:gd name="connsiteX85" fmla="*/ 73529 w 607639"/>
                  <a:gd name="connsiteY85" fmla="*/ 177438 h 606722"/>
                  <a:gd name="connsiteX86" fmla="*/ 85420 w 607639"/>
                  <a:gd name="connsiteY86" fmla="*/ 165547 h 606722"/>
                  <a:gd name="connsiteX87" fmla="*/ 429885 w 607639"/>
                  <a:gd name="connsiteY87" fmla="*/ 73388 h 606722"/>
                  <a:gd name="connsiteX88" fmla="*/ 441811 w 607639"/>
                  <a:gd name="connsiteY88" fmla="*/ 85279 h 606722"/>
                  <a:gd name="connsiteX89" fmla="*/ 429885 w 607639"/>
                  <a:gd name="connsiteY89" fmla="*/ 97170 h 606722"/>
                  <a:gd name="connsiteX90" fmla="*/ 417959 w 607639"/>
                  <a:gd name="connsiteY90" fmla="*/ 85279 h 606722"/>
                  <a:gd name="connsiteX91" fmla="*/ 429885 w 607639"/>
                  <a:gd name="connsiteY91" fmla="*/ 73388 h 606722"/>
                  <a:gd name="connsiteX92" fmla="*/ 177720 w 607639"/>
                  <a:gd name="connsiteY92" fmla="*/ 73388 h 606722"/>
                  <a:gd name="connsiteX93" fmla="*/ 189611 w 607639"/>
                  <a:gd name="connsiteY93" fmla="*/ 85279 h 606722"/>
                  <a:gd name="connsiteX94" fmla="*/ 177720 w 607639"/>
                  <a:gd name="connsiteY94" fmla="*/ 97170 h 606722"/>
                  <a:gd name="connsiteX95" fmla="*/ 165829 w 607639"/>
                  <a:gd name="connsiteY95" fmla="*/ 85279 h 606722"/>
                  <a:gd name="connsiteX96" fmla="*/ 177720 w 607639"/>
                  <a:gd name="connsiteY96" fmla="*/ 73388 h 606722"/>
                  <a:gd name="connsiteX97" fmla="*/ 303775 w 607639"/>
                  <a:gd name="connsiteY97" fmla="*/ 42480 h 606722"/>
                  <a:gd name="connsiteX98" fmla="*/ 315710 w 607639"/>
                  <a:gd name="connsiteY98" fmla="*/ 54396 h 606722"/>
                  <a:gd name="connsiteX99" fmla="*/ 315710 w 607639"/>
                  <a:gd name="connsiteY99" fmla="*/ 69869 h 606722"/>
                  <a:gd name="connsiteX100" fmla="*/ 303775 w 607639"/>
                  <a:gd name="connsiteY100" fmla="*/ 81785 h 606722"/>
                  <a:gd name="connsiteX101" fmla="*/ 291929 w 607639"/>
                  <a:gd name="connsiteY101" fmla="*/ 69869 h 606722"/>
                  <a:gd name="connsiteX102" fmla="*/ 291929 w 607639"/>
                  <a:gd name="connsiteY102" fmla="*/ 54396 h 606722"/>
                  <a:gd name="connsiteX103" fmla="*/ 303775 w 607639"/>
                  <a:gd name="connsiteY103" fmla="*/ 42480 h 606722"/>
                  <a:gd name="connsiteX104" fmla="*/ 303775 w 607639"/>
                  <a:gd name="connsiteY104" fmla="*/ 0 h 606722"/>
                  <a:gd name="connsiteX105" fmla="*/ 537058 w 607639"/>
                  <a:gd name="connsiteY105" fmla="*/ 108956 h 606722"/>
                  <a:gd name="connsiteX106" fmla="*/ 537058 w 607639"/>
                  <a:gd name="connsiteY106" fmla="*/ 93048 h 606722"/>
                  <a:gd name="connsiteX107" fmla="*/ 548895 w 607639"/>
                  <a:gd name="connsiteY107" fmla="*/ 81139 h 606722"/>
                  <a:gd name="connsiteX108" fmla="*/ 560822 w 607639"/>
                  <a:gd name="connsiteY108" fmla="*/ 93048 h 606722"/>
                  <a:gd name="connsiteX109" fmla="*/ 560822 w 607639"/>
                  <a:gd name="connsiteY109" fmla="*/ 138994 h 606722"/>
                  <a:gd name="connsiteX110" fmla="*/ 548895 w 607639"/>
                  <a:gd name="connsiteY110" fmla="*/ 150903 h 606722"/>
                  <a:gd name="connsiteX111" fmla="*/ 502880 w 607639"/>
                  <a:gd name="connsiteY111" fmla="*/ 150903 h 606722"/>
                  <a:gd name="connsiteX112" fmla="*/ 490953 w 607639"/>
                  <a:gd name="connsiteY112" fmla="*/ 138994 h 606722"/>
                  <a:gd name="connsiteX113" fmla="*/ 502880 w 607639"/>
                  <a:gd name="connsiteY113" fmla="*/ 127174 h 606722"/>
                  <a:gd name="connsiteX114" fmla="*/ 521126 w 607639"/>
                  <a:gd name="connsiteY114" fmla="*/ 127174 h 606722"/>
                  <a:gd name="connsiteX115" fmla="*/ 303775 w 607639"/>
                  <a:gd name="connsiteY115" fmla="*/ 23728 h 606722"/>
                  <a:gd name="connsiteX116" fmla="*/ 23764 w 607639"/>
                  <a:gd name="connsiteY116" fmla="*/ 303316 h 606722"/>
                  <a:gd name="connsiteX117" fmla="*/ 303775 w 607639"/>
                  <a:gd name="connsiteY117" fmla="*/ 582905 h 606722"/>
                  <a:gd name="connsiteX118" fmla="*/ 583786 w 607639"/>
                  <a:gd name="connsiteY118" fmla="*/ 303316 h 606722"/>
                  <a:gd name="connsiteX119" fmla="*/ 573906 w 607639"/>
                  <a:gd name="connsiteY119" fmla="*/ 229376 h 606722"/>
                  <a:gd name="connsiteX120" fmla="*/ 582273 w 607639"/>
                  <a:gd name="connsiteY120" fmla="*/ 214801 h 606722"/>
                  <a:gd name="connsiteX121" fmla="*/ 596869 w 607639"/>
                  <a:gd name="connsiteY121" fmla="*/ 223066 h 606722"/>
                  <a:gd name="connsiteX122" fmla="*/ 607639 w 607639"/>
                  <a:gd name="connsiteY122" fmla="*/ 303316 h 606722"/>
                  <a:gd name="connsiteX123" fmla="*/ 303775 w 607639"/>
                  <a:gd name="connsiteY123" fmla="*/ 606722 h 606722"/>
                  <a:gd name="connsiteX124" fmla="*/ 0 w 607639"/>
                  <a:gd name="connsiteY124" fmla="*/ 303316 h 606722"/>
                  <a:gd name="connsiteX125" fmla="*/ 303775 w 607639"/>
                  <a:gd name="connsiteY12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07639" h="606722">
                    <a:moveTo>
                      <a:pt x="303775" y="525007"/>
                    </a:moveTo>
                    <a:cubicBezTo>
                      <a:pt x="310366" y="525007"/>
                      <a:pt x="315710" y="530333"/>
                      <a:pt x="315710" y="536902"/>
                    </a:cubicBezTo>
                    <a:lnTo>
                      <a:pt x="315710" y="552347"/>
                    </a:lnTo>
                    <a:cubicBezTo>
                      <a:pt x="315710" y="558915"/>
                      <a:pt x="310366" y="564241"/>
                      <a:pt x="303775" y="564241"/>
                    </a:cubicBezTo>
                    <a:cubicBezTo>
                      <a:pt x="297184" y="564241"/>
                      <a:pt x="291929" y="558915"/>
                      <a:pt x="291929" y="552347"/>
                    </a:cubicBezTo>
                    <a:lnTo>
                      <a:pt x="291929" y="536902"/>
                    </a:lnTo>
                    <a:cubicBezTo>
                      <a:pt x="291929" y="530333"/>
                      <a:pt x="297184" y="525007"/>
                      <a:pt x="303775" y="525007"/>
                    </a:cubicBezTo>
                    <a:close/>
                    <a:moveTo>
                      <a:pt x="429885" y="509483"/>
                    </a:moveTo>
                    <a:cubicBezTo>
                      <a:pt x="436472" y="509483"/>
                      <a:pt x="441811" y="514822"/>
                      <a:pt x="441811" y="521409"/>
                    </a:cubicBezTo>
                    <a:cubicBezTo>
                      <a:pt x="441811" y="527996"/>
                      <a:pt x="436472" y="533335"/>
                      <a:pt x="429885" y="533335"/>
                    </a:cubicBezTo>
                    <a:cubicBezTo>
                      <a:pt x="423298" y="533335"/>
                      <a:pt x="417959" y="527996"/>
                      <a:pt x="417959" y="521409"/>
                    </a:cubicBezTo>
                    <a:cubicBezTo>
                      <a:pt x="417959" y="514822"/>
                      <a:pt x="423298" y="509483"/>
                      <a:pt x="429885" y="509483"/>
                    </a:cubicBezTo>
                    <a:close/>
                    <a:moveTo>
                      <a:pt x="177720" y="509483"/>
                    </a:moveTo>
                    <a:cubicBezTo>
                      <a:pt x="184287" y="509483"/>
                      <a:pt x="189611" y="514822"/>
                      <a:pt x="189611" y="521409"/>
                    </a:cubicBezTo>
                    <a:cubicBezTo>
                      <a:pt x="189611" y="527996"/>
                      <a:pt x="184287" y="533335"/>
                      <a:pt x="177720" y="533335"/>
                    </a:cubicBezTo>
                    <a:cubicBezTo>
                      <a:pt x="171153" y="533335"/>
                      <a:pt x="165829" y="527996"/>
                      <a:pt x="165829" y="521409"/>
                    </a:cubicBezTo>
                    <a:cubicBezTo>
                      <a:pt x="165829" y="514822"/>
                      <a:pt x="171153" y="509483"/>
                      <a:pt x="177720" y="509483"/>
                    </a:cubicBezTo>
                    <a:close/>
                    <a:moveTo>
                      <a:pt x="522185" y="417324"/>
                    </a:moveTo>
                    <a:cubicBezTo>
                      <a:pt x="528772" y="417324"/>
                      <a:pt x="534111" y="422663"/>
                      <a:pt x="534111" y="429250"/>
                    </a:cubicBezTo>
                    <a:cubicBezTo>
                      <a:pt x="534111" y="435837"/>
                      <a:pt x="528772" y="441176"/>
                      <a:pt x="522185" y="441176"/>
                    </a:cubicBezTo>
                    <a:cubicBezTo>
                      <a:pt x="515598" y="441176"/>
                      <a:pt x="510259" y="435837"/>
                      <a:pt x="510259" y="429250"/>
                    </a:cubicBezTo>
                    <a:cubicBezTo>
                      <a:pt x="510259" y="422663"/>
                      <a:pt x="515598" y="417324"/>
                      <a:pt x="522185" y="417324"/>
                    </a:cubicBezTo>
                    <a:close/>
                    <a:moveTo>
                      <a:pt x="85420" y="417324"/>
                    </a:moveTo>
                    <a:cubicBezTo>
                      <a:pt x="91987" y="417324"/>
                      <a:pt x="97311" y="422663"/>
                      <a:pt x="97311" y="429250"/>
                    </a:cubicBezTo>
                    <a:cubicBezTo>
                      <a:pt x="97311" y="435837"/>
                      <a:pt x="91987" y="441176"/>
                      <a:pt x="85420" y="441176"/>
                    </a:cubicBezTo>
                    <a:cubicBezTo>
                      <a:pt x="78853" y="441176"/>
                      <a:pt x="73529" y="435837"/>
                      <a:pt x="73529" y="429250"/>
                    </a:cubicBezTo>
                    <a:cubicBezTo>
                      <a:pt x="73529" y="422663"/>
                      <a:pt x="78853" y="417324"/>
                      <a:pt x="85420" y="417324"/>
                    </a:cubicBezTo>
                    <a:close/>
                    <a:moveTo>
                      <a:pt x="537643" y="291506"/>
                    </a:moveTo>
                    <a:lnTo>
                      <a:pt x="555628" y="291506"/>
                    </a:lnTo>
                    <a:cubicBezTo>
                      <a:pt x="562216" y="291506"/>
                      <a:pt x="567558" y="296745"/>
                      <a:pt x="567558" y="303316"/>
                    </a:cubicBezTo>
                    <a:cubicBezTo>
                      <a:pt x="567558" y="309888"/>
                      <a:pt x="562216" y="315216"/>
                      <a:pt x="555628" y="315216"/>
                    </a:cubicBezTo>
                    <a:lnTo>
                      <a:pt x="537643" y="315216"/>
                    </a:lnTo>
                    <a:cubicBezTo>
                      <a:pt x="531055" y="315216"/>
                      <a:pt x="525713" y="309888"/>
                      <a:pt x="525713" y="303316"/>
                    </a:cubicBezTo>
                    <a:cubicBezTo>
                      <a:pt x="525713" y="296745"/>
                      <a:pt x="531055" y="291506"/>
                      <a:pt x="537643" y="291506"/>
                    </a:cubicBezTo>
                    <a:close/>
                    <a:moveTo>
                      <a:pt x="51991" y="291506"/>
                    </a:moveTo>
                    <a:lnTo>
                      <a:pt x="69946" y="291506"/>
                    </a:lnTo>
                    <a:cubicBezTo>
                      <a:pt x="76523" y="291506"/>
                      <a:pt x="81856" y="296745"/>
                      <a:pt x="81856" y="303316"/>
                    </a:cubicBezTo>
                    <a:cubicBezTo>
                      <a:pt x="81856" y="309888"/>
                      <a:pt x="76523" y="315216"/>
                      <a:pt x="69946" y="315216"/>
                    </a:cubicBezTo>
                    <a:lnTo>
                      <a:pt x="51991" y="315216"/>
                    </a:lnTo>
                    <a:cubicBezTo>
                      <a:pt x="45414" y="315216"/>
                      <a:pt x="40081" y="309888"/>
                      <a:pt x="40081" y="303316"/>
                    </a:cubicBezTo>
                    <a:cubicBezTo>
                      <a:pt x="40081" y="296745"/>
                      <a:pt x="45414" y="291506"/>
                      <a:pt x="51991" y="291506"/>
                    </a:cubicBezTo>
                    <a:close/>
                    <a:moveTo>
                      <a:pt x="412608" y="222096"/>
                    </a:moveTo>
                    <a:lnTo>
                      <a:pt x="345491" y="334245"/>
                    </a:lnTo>
                    <a:lnTo>
                      <a:pt x="412608" y="334245"/>
                    </a:lnTo>
                    <a:close/>
                    <a:moveTo>
                      <a:pt x="427651" y="167533"/>
                    </a:moveTo>
                    <a:cubicBezTo>
                      <a:pt x="432814" y="168954"/>
                      <a:pt x="436375" y="173664"/>
                      <a:pt x="436375" y="178996"/>
                    </a:cubicBezTo>
                    <a:lnTo>
                      <a:pt x="436375" y="334245"/>
                    </a:lnTo>
                    <a:lnTo>
                      <a:pt x="469399" y="334245"/>
                    </a:lnTo>
                    <a:cubicBezTo>
                      <a:pt x="475986" y="334245"/>
                      <a:pt x="481327" y="339577"/>
                      <a:pt x="481327" y="346153"/>
                    </a:cubicBezTo>
                    <a:cubicBezTo>
                      <a:pt x="481327" y="352641"/>
                      <a:pt x="475986" y="357973"/>
                      <a:pt x="469399" y="357973"/>
                    </a:cubicBezTo>
                    <a:lnTo>
                      <a:pt x="436375" y="357973"/>
                    </a:lnTo>
                    <a:lnTo>
                      <a:pt x="436375" y="427733"/>
                    </a:lnTo>
                    <a:cubicBezTo>
                      <a:pt x="436375" y="434220"/>
                      <a:pt x="431123" y="439552"/>
                      <a:pt x="424536" y="439552"/>
                    </a:cubicBezTo>
                    <a:cubicBezTo>
                      <a:pt x="417949" y="439552"/>
                      <a:pt x="412608" y="434220"/>
                      <a:pt x="412608" y="427733"/>
                    </a:cubicBezTo>
                    <a:lnTo>
                      <a:pt x="412608" y="357973"/>
                    </a:lnTo>
                    <a:lnTo>
                      <a:pt x="324573" y="357973"/>
                    </a:lnTo>
                    <a:cubicBezTo>
                      <a:pt x="320300" y="357973"/>
                      <a:pt x="316295" y="355662"/>
                      <a:pt x="314158" y="352019"/>
                    </a:cubicBezTo>
                    <a:cubicBezTo>
                      <a:pt x="312111" y="348286"/>
                      <a:pt x="312111" y="343665"/>
                      <a:pt x="314336" y="340022"/>
                    </a:cubicBezTo>
                    <a:lnTo>
                      <a:pt x="414299" y="172953"/>
                    </a:lnTo>
                    <a:cubicBezTo>
                      <a:pt x="417059" y="168332"/>
                      <a:pt x="422489" y="166111"/>
                      <a:pt x="427651" y="167533"/>
                    </a:cubicBezTo>
                    <a:close/>
                    <a:moveTo>
                      <a:pt x="216270" y="167099"/>
                    </a:moveTo>
                    <a:cubicBezTo>
                      <a:pt x="257222" y="167099"/>
                      <a:pt x="290518" y="200333"/>
                      <a:pt x="290518" y="241210"/>
                    </a:cubicBezTo>
                    <a:cubicBezTo>
                      <a:pt x="290518" y="284486"/>
                      <a:pt x="273603" y="325097"/>
                      <a:pt x="242978" y="355754"/>
                    </a:cubicBezTo>
                    <a:lnTo>
                      <a:pt x="182707" y="415825"/>
                    </a:lnTo>
                    <a:lnTo>
                      <a:pt x="278588" y="415825"/>
                    </a:lnTo>
                    <a:cubicBezTo>
                      <a:pt x="285176" y="415825"/>
                      <a:pt x="290518" y="421158"/>
                      <a:pt x="290518" y="427734"/>
                    </a:cubicBezTo>
                    <a:cubicBezTo>
                      <a:pt x="290518" y="434220"/>
                      <a:pt x="285176" y="439552"/>
                      <a:pt x="278588" y="439552"/>
                    </a:cubicBezTo>
                    <a:lnTo>
                      <a:pt x="154040" y="439552"/>
                    </a:lnTo>
                    <a:cubicBezTo>
                      <a:pt x="149232" y="439552"/>
                      <a:pt x="144870" y="436709"/>
                      <a:pt x="143001" y="432265"/>
                    </a:cubicBezTo>
                    <a:cubicBezTo>
                      <a:pt x="141131" y="427822"/>
                      <a:pt x="142199" y="422668"/>
                      <a:pt x="145582" y="419292"/>
                    </a:cubicBezTo>
                    <a:lnTo>
                      <a:pt x="226152" y="338959"/>
                    </a:lnTo>
                    <a:cubicBezTo>
                      <a:pt x="252236" y="312834"/>
                      <a:pt x="266659" y="278088"/>
                      <a:pt x="266659" y="241210"/>
                    </a:cubicBezTo>
                    <a:cubicBezTo>
                      <a:pt x="266659" y="213485"/>
                      <a:pt x="244046" y="190914"/>
                      <a:pt x="216270" y="190914"/>
                    </a:cubicBezTo>
                    <a:cubicBezTo>
                      <a:pt x="188493" y="190914"/>
                      <a:pt x="165880" y="213485"/>
                      <a:pt x="165880" y="241210"/>
                    </a:cubicBezTo>
                    <a:cubicBezTo>
                      <a:pt x="165880" y="247786"/>
                      <a:pt x="160539" y="253029"/>
                      <a:pt x="154040" y="253029"/>
                    </a:cubicBezTo>
                    <a:cubicBezTo>
                      <a:pt x="147452" y="253029"/>
                      <a:pt x="142110" y="247786"/>
                      <a:pt x="142110" y="241210"/>
                    </a:cubicBezTo>
                    <a:cubicBezTo>
                      <a:pt x="142110" y="200333"/>
                      <a:pt x="175406" y="167099"/>
                      <a:pt x="216270" y="167099"/>
                    </a:cubicBezTo>
                    <a:close/>
                    <a:moveTo>
                      <a:pt x="522185" y="165547"/>
                    </a:moveTo>
                    <a:cubicBezTo>
                      <a:pt x="528772" y="165547"/>
                      <a:pt x="534111" y="170871"/>
                      <a:pt x="534111" y="177438"/>
                    </a:cubicBezTo>
                    <a:cubicBezTo>
                      <a:pt x="534111" y="184005"/>
                      <a:pt x="528772" y="189329"/>
                      <a:pt x="522185" y="189329"/>
                    </a:cubicBezTo>
                    <a:cubicBezTo>
                      <a:pt x="515598" y="189329"/>
                      <a:pt x="510259" y="184005"/>
                      <a:pt x="510259" y="177438"/>
                    </a:cubicBezTo>
                    <a:cubicBezTo>
                      <a:pt x="510259" y="170871"/>
                      <a:pt x="515598" y="165547"/>
                      <a:pt x="522185" y="165547"/>
                    </a:cubicBezTo>
                    <a:close/>
                    <a:moveTo>
                      <a:pt x="85420" y="165547"/>
                    </a:moveTo>
                    <a:cubicBezTo>
                      <a:pt x="91987" y="165547"/>
                      <a:pt x="97311" y="170871"/>
                      <a:pt x="97311" y="177438"/>
                    </a:cubicBezTo>
                    <a:cubicBezTo>
                      <a:pt x="97311" y="184005"/>
                      <a:pt x="91987" y="189329"/>
                      <a:pt x="85420" y="189329"/>
                    </a:cubicBezTo>
                    <a:cubicBezTo>
                      <a:pt x="78853" y="189329"/>
                      <a:pt x="73529" y="184005"/>
                      <a:pt x="73529" y="177438"/>
                    </a:cubicBezTo>
                    <a:cubicBezTo>
                      <a:pt x="73529" y="170871"/>
                      <a:pt x="78853" y="165547"/>
                      <a:pt x="85420" y="165547"/>
                    </a:cubicBezTo>
                    <a:close/>
                    <a:moveTo>
                      <a:pt x="429885" y="73388"/>
                    </a:moveTo>
                    <a:cubicBezTo>
                      <a:pt x="436472" y="73388"/>
                      <a:pt x="441811" y="78712"/>
                      <a:pt x="441811" y="85279"/>
                    </a:cubicBezTo>
                    <a:cubicBezTo>
                      <a:pt x="441811" y="91846"/>
                      <a:pt x="436472" y="97170"/>
                      <a:pt x="429885" y="97170"/>
                    </a:cubicBezTo>
                    <a:cubicBezTo>
                      <a:pt x="423298" y="97170"/>
                      <a:pt x="417959" y="91846"/>
                      <a:pt x="417959" y="85279"/>
                    </a:cubicBezTo>
                    <a:cubicBezTo>
                      <a:pt x="417959" y="78712"/>
                      <a:pt x="423298" y="73388"/>
                      <a:pt x="429885" y="73388"/>
                    </a:cubicBezTo>
                    <a:close/>
                    <a:moveTo>
                      <a:pt x="177720" y="73388"/>
                    </a:moveTo>
                    <a:cubicBezTo>
                      <a:pt x="184287" y="73388"/>
                      <a:pt x="189611" y="78712"/>
                      <a:pt x="189611" y="85279"/>
                    </a:cubicBezTo>
                    <a:cubicBezTo>
                      <a:pt x="189611" y="91846"/>
                      <a:pt x="184287" y="97170"/>
                      <a:pt x="177720" y="97170"/>
                    </a:cubicBezTo>
                    <a:cubicBezTo>
                      <a:pt x="171153" y="97170"/>
                      <a:pt x="165829" y="91846"/>
                      <a:pt x="165829" y="85279"/>
                    </a:cubicBezTo>
                    <a:cubicBezTo>
                      <a:pt x="165829" y="78712"/>
                      <a:pt x="171153" y="73388"/>
                      <a:pt x="177720" y="73388"/>
                    </a:cubicBezTo>
                    <a:close/>
                    <a:moveTo>
                      <a:pt x="303775" y="42480"/>
                    </a:moveTo>
                    <a:cubicBezTo>
                      <a:pt x="310366" y="42480"/>
                      <a:pt x="315710" y="47815"/>
                      <a:pt x="315710" y="54396"/>
                    </a:cubicBezTo>
                    <a:lnTo>
                      <a:pt x="315710" y="69869"/>
                    </a:lnTo>
                    <a:cubicBezTo>
                      <a:pt x="315710" y="76449"/>
                      <a:pt x="310366" y="81785"/>
                      <a:pt x="303775" y="81785"/>
                    </a:cubicBezTo>
                    <a:cubicBezTo>
                      <a:pt x="297184" y="81785"/>
                      <a:pt x="291929" y="76449"/>
                      <a:pt x="291929" y="69869"/>
                    </a:cubicBezTo>
                    <a:lnTo>
                      <a:pt x="291929" y="54396"/>
                    </a:lnTo>
                    <a:cubicBezTo>
                      <a:pt x="291929" y="47815"/>
                      <a:pt x="297184" y="42480"/>
                      <a:pt x="303775" y="42480"/>
                    </a:cubicBezTo>
                    <a:close/>
                    <a:moveTo>
                      <a:pt x="303775" y="0"/>
                    </a:moveTo>
                    <a:cubicBezTo>
                      <a:pt x="394204" y="0"/>
                      <a:pt x="479560" y="40347"/>
                      <a:pt x="537058" y="108956"/>
                    </a:cubicBezTo>
                    <a:lnTo>
                      <a:pt x="537058" y="93048"/>
                    </a:lnTo>
                    <a:cubicBezTo>
                      <a:pt x="537058" y="86471"/>
                      <a:pt x="542309" y="81139"/>
                      <a:pt x="548895" y="81139"/>
                    </a:cubicBezTo>
                    <a:cubicBezTo>
                      <a:pt x="555482" y="81139"/>
                      <a:pt x="560822" y="86471"/>
                      <a:pt x="560822" y="93048"/>
                    </a:cubicBezTo>
                    <a:lnTo>
                      <a:pt x="560822" y="138994"/>
                    </a:lnTo>
                    <a:cubicBezTo>
                      <a:pt x="560822" y="145570"/>
                      <a:pt x="555482" y="150903"/>
                      <a:pt x="548895" y="150903"/>
                    </a:cubicBezTo>
                    <a:lnTo>
                      <a:pt x="502880" y="150903"/>
                    </a:lnTo>
                    <a:cubicBezTo>
                      <a:pt x="496293" y="150903"/>
                      <a:pt x="490953" y="145570"/>
                      <a:pt x="490953" y="138994"/>
                    </a:cubicBezTo>
                    <a:cubicBezTo>
                      <a:pt x="490953" y="132417"/>
                      <a:pt x="496293" y="127174"/>
                      <a:pt x="502880" y="127174"/>
                    </a:cubicBezTo>
                    <a:lnTo>
                      <a:pt x="521126" y="127174"/>
                    </a:lnTo>
                    <a:cubicBezTo>
                      <a:pt x="468168" y="62032"/>
                      <a:pt x="388419" y="23728"/>
                      <a:pt x="303775" y="23728"/>
                    </a:cubicBezTo>
                    <a:cubicBezTo>
                      <a:pt x="149440" y="23728"/>
                      <a:pt x="23764" y="149214"/>
                      <a:pt x="23764" y="303316"/>
                    </a:cubicBezTo>
                    <a:cubicBezTo>
                      <a:pt x="23764" y="457508"/>
                      <a:pt x="149440" y="582905"/>
                      <a:pt x="303775" y="582905"/>
                    </a:cubicBezTo>
                    <a:cubicBezTo>
                      <a:pt x="458199" y="582905"/>
                      <a:pt x="583786" y="457508"/>
                      <a:pt x="583786" y="303316"/>
                    </a:cubicBezTo>
                    <a:cubicBezTo>
                      <a:pt x="583786" y="278255"/>
                      <a:pt x="580492" y="253371"/>
                      <a:pt x="573906" y="229376"/>
                    </a:cubicBezTo>
                    <a:cubicBezTo>
                      <a:pt x="572126" y="223066"/>
                      <a:pt x="575864" y="216489"/>
                      <a:pt x="582273" y="214801"/>
                    </a:cubicBezTo>
                    <a:cubicBezTo>
                      <a:pt x="588592" y="213023"/>
                      <a:pt x="595089" y="216756"/>
                      <a:pt x="596869" y="223066"/>
                    </a:cubicBezTo>
                    <a:cubicBezTo>
                      <a:pt x="603990" y="249194"/>
                      <a:pt x="607639" y="276122"/>
                      <a:pt x="607639" y="303316"/>
                    </a:cubicBezTo>
                    <a:cubicBezTo>
                      <a:pt x="607639" y="470572"/>
                      <a:pt x="471283" y="606722"/>
                      <a:pt x="303775" y="606722"/>
                    </a:cubicBezTo>
                    <a:cubicBezTo>
                      <a:pt x="136267" y="606722"/>
                      <a:pt x="0" y="470572"/>
                      <a:pt x="0" y="303316"/>
                    </a:cubicBezTo>
                    <a:cubicBezTo>
                      <a:pt x="0" y="136061"/>
                      <a:pt x="136267" y="0"/>
                      <a:pt x="303775" y="0"/>
                    </a:cubicBezTo>
                    <a:close/>
                  </a:path>
                </a:pathLst>
              </a:custGeom>
              <a:solidFill>
                <a:schemeClr val="bg1"/>
              </a:solidFill>
              <a:ln w="12700">
                <a:miter lim="400000"/>
              </a:ln>
            </p:spPr>
            <p:txBody>
              <a:bodyPr wrap="square" lIns="91440" tIns="45720" rIns="91440" bIns="45720" anchor="ctr"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p>
            </p:txBody>
          </p:sp>
          <p:grpSp>
            <p:nvGrpSpPr>
              <p:cNvPr id="107" name="组合 106" descr="8713a42e-2edd-47e1-aa8c-bbf14c17ee79"/>
              <p:cNvGrpSpPr/>
              <p:nvPr/>
            </p:nvGrpSpPr>
            <p:grpSpPr>
              <a:xfrm>
                <a:off x="3452540" y="1778000"/>
                <a:ext cx="2423184" cy="2543997"/>
                <a:chOff x="3452540" y="1778000"/>
                <a:chExt cx="2423184" cy="2543997"/>
              </a:xfrm>
            </p:grpSpPr>
            <p:sp>
              <p:nvSpPr>
                <p:cNvPr id="23" name="Text2" descr="201102c7-dd3c-4204-9639-d1c97ac344a2"/>
                <p:cNvSpPr txBox="1"/>
                <p:nvPr/>
              </p:nvSpPr>
              <p:spPr>
                <a:xfrm>
                  <a:off x="3452540" y="2389578"/>
                  <a:ext cx="2423184" cy="1932419"/>
                </a:xfrm>
                <a:prstGeom prst="rect">
                  <a:avLst/>
                </a:prstGeom>
                <a:noFill/>
              </p:spPr>
              <p:txBody>
                <a:bodyPr wrap="square" lIns="91440" tIns="45720" rIns="91440" bIns="45720" rtlCol="0" anchor="t" anchorCtr="1">
                  <a:normAutofit/>
                </a:bodyPr>
                <a:lstStyle/>
                <a:p>
                  <a:pPr algn="ctr">
                    <a:lnSpc>
                      <a:spcPct val="120000"/>
                    </a:lnSpc>
                    <a:spcBef>
                      <a:spcPct val="0"/>
                    </a:spcBef>
                  </a:pPr>
                  <a:r>
                    <a:rPr lang="en-US" sz="1200" b="0" i="0" u="none">
                      <a:solidFill>
                        <a:srgbClr val="FFFFFF"/>
                      </a:solidFill>
                      <a:ea typeface="微软雅黑" panose="020B0503020204020204" charset="-122"/>
                    </a:rPr>
                    <a:t>成立“欧亚万里茶道青年创业基金”，扶持沿线国小微文旅企业的发展，促进沿线国家的经济繁荣。</a:t>
                  </a:r>
                  <a:endParaRPr lang="en-US" sz="1200" b="0" i="0" u="none">
                    <a:solidFill>
                      <a:srgbClr val="FFFFFF"/>
                    </a:solidFill>
                    <a:ea typeface="微软雅黑" panose="020B0503020204020204" charset="-122"/>
                  </a:endParaRPr>
                </a:p>
              </p:txBody>
            </p:sp>
            <p:sp>
              <p:nvSpPr>
                <p:cNvPr id="24" name="Bullet2" descr="52a57029-d2a6-4a0f-8ef7-6595b5a7d9ca"/>
                <p:cNvSpPr txBox="1"/>
                <p:nvPr/>
              </p:nvSpPr>
              <p:spPr>
                <a:xfrm>
                  <a:off x="3452540" y="1778000"/>
                  <a:ext cx="2423184" cy="611578"/>
                </a:xfrm>
                <a:prstGeom prst="rect">
                  <a:avLst/>
                </a:prstGeom>
                <a:noFill/>
              </p:spPr>
              <p:txBody>
                <a:bodyPr wrap="square" lIns="91440" tIns="45720" rIns="91440" bIns="45720" rtlCol="0" anchor="b" anchorCtr="1">
                  <a:normAutofit/>
                </a:bodyPr>
                <a:lstStyle>
                  <a:defPPr>
                    <a:defRPr lang="zh-CN"/>
                  </a:defPPr>
                  <a:lvl1pPr>
                    <a:defRPr sz="1400" b="1">
                      <a:solidFill>
                        <a:schemeClr val="accent1"/>
                      </a:solidFill>
                    </a:defRPr>
                  </a:lvl1pPr>
                </a:lstStyle>
                <a:p>
                  <a:pPr algn="ctr">
                    <a:spcBef>
                      <a:spcPct val="0"/>
                    </a:spcBef>
                  </a:pPr>
                  <a:r>
                    <a:rPr lang="en-US" sz="1800" b="1" i="0" u="none">
                      <a:solidFill>
                        <a:srgbClr val="FFFFFF"/>
                      </a:solidFill>
                      <a:ea typeface="微软雅黑" panose="020B0503020204020204" charset="-122"/>
                    </a:rPr>
                    <a:t>青年创业基金</a:t>
                  </a:r>
                  <a:endParaRPr lang="en-US" sz="1800" b="1" i="0" u="none">
                    <a:solidFill>
                      <a:srgbClr val="FFFFFF"/>
                    </a:solidFill>
                    <a:ea typeface="微软雅黑" panose="020B0503020204020204" charset="-122"/>
                  </a:endParaRPr>
                </a:p>
              </p:txBody>
            </p:sp>
          </p:grpSp>
        </p:grpSp>
        <p:grpSp>
          <p:nvGrpSpPr>
            <p:cNvPr id="112" name="组合 111" descr="d72bf373-8d2d-4044-a104-4d00412021fb"/>
            <p:cNvGrpSpPr/>
            <p:nvPr/>
          </p:nvGrpSpPr>
          <p:grpSpPr>
            <a:xfrm>
              <a:off x="6269144" y="1778000"/>
              <a:ext cx="2423184" cy="4033117"/>
              <a:chOff x="6269144" y="1778000"/>
              <a:chExt cx="2423184" cy="4033117"/>
            </a:xfrm>
          </p:grpSpPr>
          <p:sp>
            <p:nvSpPr>
              <p:cNvPr id="13" name="Icon3" descr="306e8042-b869-4716-a811-825d778e9f66"/>
              <p:cNvSpPr/>
              <p:nvPr/>
            </p:nvSpPr>
            <p:spPr>
              <a:xfrm>
                <a:off x="7464752" y="5465609"/>
                <a:ext cx="345724" cy="345508"/>
              </a:xfrm>
              <a:custGeom>
                <a:avLst/>
                <a:gdLst>
                  <a:gd name="connsiteX0" fmla="*/ 482620 w 607097"/>
                  <a:gd name="connsiteY0" fmla="*/ 381169 h 606722"/>
                  <a:gd name="connsiteX1" fmla="*/ 496768 w 607097"/>
                  <a:gd name="connsiteY1" fmla="*/ 381169 h 606722"/>
                  <a:gd name="connsiteX2" fmla="*/ 510916 w 607097"/>
                  <a:gd name="connsiteY2" fmla="*/ 395381 h 606722"/>
                  <a:gd name="connsiteX3" fmla="*/ 510916 w 607097"/>
                  <a:gd name="connsiteY3" fmla="*/ 409505 h 606722"/>
                  <a:gd name="connsiteX4" fmla="*/ 503887 w 607097"/>
                  <a:gd name="connsiteY4" fmla="*/ 412525 h 606722"/>
                  <a:gd name="connsiteX5" fmla="*/ 496768 w 607097"/>
                  <a:gd name="connsiteY5" fmla="*/ 409505 h 606722"/>
                  <a:gd name="connsiteX6" fmla="*/ 482620 w 607097"/>
                  <a:gd name="connsiteY6" fmla="*/ 395381 h 606722"/>
                  <a:gd name="connsiteX7" fmla="*/ 482620 w 607097"/>
                  <a:gd name="connsiteY7" fmla="*/ 381169 h 606722"/>
                  <a:gd name="connsiteX8" fmla="*/ 546398 w 607097"/>
                  <a:gd name="connsiteY8" fmla="*/ 242745 h 606722"/>
                  <a:gd name="connsiteX9" fmla="*/ 566606 w 607097"/>
                  <a:gd name="connsiteY9" fmla="*/ 242745 h 606722"/>
                  <a:gd name="connsiteX10" fmla="*/ 576754 w 607097"/>
                  <a:gd name="connsiteY10" fmla="*/ 252756 h 606722"/>
                  <a:gd name="connsiteX11" fmla="*/ 566606 w 607097"/>
                  <a:gd name="connsiteY11" fmla="*/ 262856 h 606722"/>
                  <a:gd name="connsiteX12" fmla="*/ 546398 w 607097"/>
                  <a:gd name="connsiteY12" fmla="*/ 262856 h 606722"/>
                  <a:gd name="connsiteX13" fmla="*/ 536249 w 607097"/>
                  <a:gd name="connsiteY13" fmla="*/ 252756 h 606722"/>
                  <a:gd name="connsiteX14" fmla="*/ 546398 w 607097"/>
                  <a:gd name="connsiteY14" fmla="*/ 242745 h 606722"/>
                  <a:gd name="connsiteX15" fmla="*/ 353968 w 607097"/>
                  <a:gd name="connsiteY15" fmla="*/ 101120 h 606722"/>
                  <a:gd name="connsiteX16" fmla="*/ 364118 w 607097"/>
                  <a:gd name="connsiteY16" fmla="*/ 111251 h 606722"/>
                  <a:gd name="connsiteX17" fmla="*/ 364118 w 607097"/>
                  <a:gd name="connsiteY17" fmla="*/ 242683 h 606722"/>
                  <a:gd name="connsiteX18" fmla="*/ 424838 w 607097"/>
                  <a:gd name="connsiteY18" fmla="*/ 242683 h 606722"/>
                  <a:gd name="connsiteX19" fmla="*/ 434988 w 607097"/>
                  <a:gd name="connsiteY19" fmla="*/ 252725 h 606722"/>
                  <a:gd name="connsiteX20" fmla="*/ 424838 w 607097"/>
                  <a:gd name="connsiteY20" fmla="*/ 262856 h 606722"/>
                  <a:gd name="connsiteX21" fmla="*/ 353968 w 607097"/>
                  <a:gd name="connsiteY21" fmla="*/ 262856 h 606722"/>
                  <a:gd name="connsiteX22" fmla="*/ 343818 w 607097"/>
                  <a:gd name="connsiteY22" fmla="*/ 252725 h 606722"/>
                  <a:gd name="connsiteX23" fmla="*/ 343818 w 607097"/>
                  <a:gd name="connsiteY23" fmla="*/ 111251 h 606722"/>
                  <a:gd name="connsiteX24" fmla="*/ 353968 w 607097"/>
                  <a:gd name="connsiteY24" fmla="*/ 101120 h 606722"/>
                  <a:gd name="connsiteX25" fmla="*/ 496768 w 607097"/>
                  <a:gd name="connsiteY25" fmla="*/ 96101 h 606722"/>
                  <a:gd name="connsiteX26" fmla="*/ 510916 w 607097"/>
                  <a:gd name="connsiteY26" fmla="*/ 96101 h 606722"/>
                  <a:gd name="connsiteX27" fmla="*/ 510916 w 607097"/>
                  <a:gd name="connsiteY27" fmla="*/ 110217 h 606722"/>
                  <a:gd name="connsiteX28" fmla="*/ 496768 w 607097"/>
                  <a:gd name="connsiteY28" fmla="*/ 124334 h 606722"/>
                  <a:gd name="connsiteX29" fmla="*/ 489650 w 607097"/>
                  <a:gd name="connsiteY29" fmla="*/ 127441 h 606722"/>
                  <a:gd name="connsiteX30" fmla="*/ 482620 w 607097"/>
                  <a:gd name="connsiteY30" fmla="*/ 124334 h 606722"/>
                  <a:gd name="connsiteX31" fmla="*/ 482620 w 607097"/>
                  <a:gd name="connsiteY31" fmla="*/ 110217 h 606722"/>
                  <a:gd name="connsiteX32" fmla="*/ 196955 w 607097"/>
                  <a:gd name="connsiteY32" fmla="*/ 96101 h 606722"/>
                  <a:gd name="connsiteX33" fmla="*/ 211110 w 607097"/>
                  <a:gd name="connsiteY33" fmla="*/ 96101 h 606722"/>
                  <a:gd name="connsiteX34" fmla="*/ 225355 w 607097"/>
                  <a:gd name="connsiteY34" fmla="*/ 110217 h 606722"/>
                  <a:gd name="connsiteX35" fmla="*/ 225355 w 607097"/>
                  <a:gd name="connsiteY35" fmla="*/ 124334 h 606722"/>
                  <a:gd name="connsiteX36" fmla="*/ 218233 w 607097"/>
                  <a:gd name="connsiteY36" fmla="*/ 127441 h 606722"/>
                  <a:gd name="connsiteX37" fmla="*/ 211110 w 607097"/>
                  <a:gd name="connsiteY37" fmla="*/ 124334 h 606722"/>
                  <a:gd name="connsiteX38" fmla="*/ 196955 w 607097"/>
                  <a:gd name="connsiteY38" fmla="*/ 110217 h 606722"/>
                  <a:gd name="connsiteX39" fmla="*/ 196955 w 607097"/>
                  <a:gd name="connsiteY39" fmla="*/ 96101 h 606722"/>
                  <a:gd name="connsiteX40" fmla="*/ 103963 w 607097"/>
                  <a:gd name="connsiteY40" fmla="*/ 81761 h 606722"/>
                  <a:gd name="connsiteX41" fmla="*/ 87598 w 607097"/>
                  <a:gd name="connsiteY41" fmla="*/ 90026 h 606722"/>
                  <a:gd name="connsiteX42" fmla="*/ 62322 w 607097"/>
                  <a:gd name="connsiteY42" fmla="*/ 115266 h 606722"/>
                  <a:gd name="connsiteX43" fmla="*/ 34998 w 607097"/>
                  <a:gd name="connsiteY43" fmla="*/ 265902 h 606722"/>
                  <a:gd name="connsiteX44" fmla="*/ 75494 w 607097"/>
                  <a:gd name="connsiteY44" fmla="*/ 322602 h 606722"/>
                  <a:gd name="connsiteX45" fmla="*/ 283044 w 607097"/>
                  <a:gd name="connsiteY45" fmla="*/ 530826 h 606722"/>
                  <a:gd name="connsiteX46" fmla="*/ 327634 w 607097"/>
                  <a:gd name="connsiteY46" fmla="*/ 565219 h 606722"/>
                  <a:gd name="connsiteX47" fmla="*/ 490684 w 607097"/>
                  <a:gd name="connsiteY47" fmla="*/ 545046 h 606722"/>
                  <a:gd name="connsiteX48" fmla="*/ 515960 w 607097"/>
                  <a:gd name="connsiteY48" fmla="*/ 519717 h 606722"/>
                  <a:gd name="connsiteX49" fmla="*/ 521033 w 607097"/>
                  <a:gd name="connsiteY49" fmla="*/ 485324 h 606722"/>
                  <a:gd name="connsiteX50" fmla="*/ 434969 w 607097"/>
                  <a:gd name="connsiteY50" fmla="*/ 411561 h 606722"/>
                  <a:gd name="connsiteX51" fmla="*/ 414321 w 607097"/>
                  <a:gd name="connsiteY51" fmla="*/ 406318 h 606722"/>
                  <a:gd name="connsiteX52" fmla="*/ 413698 w 607097"/>
                  <a:gd name="connsiteY52" fmla="*/ 406496 h 606722"/>
                  <a:gd name="connsiteX53" fmla="*/ 405599 w 607097"/>
                  <a:gd name="connsiteY53" fmla="*/ 413605 h 606722"/>
                  <a:gd name="connsiteX54" fmla="*/ 404620 w 607097"/>
                  <a:gd name="connsiteY54" fmla="*/ 414583 h 606722"/>
                  <a:gd name="connsiteX55" fmla="*/ 373202 w 607097"/>
                  <a:gd name="connsiteY55" fmla="*/ 447910 h 606722"/>
                  <a:gd name="connsiteX56" fmla="*/ 349528 w 607097"/>
                  <a:gd name="connsiteY56" fmla="*/ 459552 h 606722"/>
                  <a:gd name="connsiteX57" fmla="*/ 405599 w 607097"/>
                  <a:gd name="connsiteY57" fmla="*/ 475282 h 606722"/>
                  <a:gd name="connsiteX58" fmla="*/ 414677 w 607097"/>
                  <a:gd name="connsiteY58" fmla="*/ 486391 h 606722"/>
                  <a:gd name="connsiteX59" fmla="*/ 404620 w 607097"/>
                  <a:gd name="connsiteY59" fmla="*/ 495456 h 606722"/>
                  <a:gd name="connsiteX60" fmla="*/ 403552 w 607097"/>
                  <a:gd name="connsiteY60" fmla="*/ 495456 h 606722"/>
                  <a:gd name="connsiteX61" fmla="*/ 287138 w 607097"/>
                  <a:gd name="connsiteY61" fmla="*/ 441866 h 606722"/>
                  <a:gd name="connsiteX62" fmla="*/ 286426 w 607097"/>
                  <a:gd name="connsiteY62" fmla="*/ 441067 h 606722"/>
                  <a:gd name="connsiteX63" fmla="*/ 284112 w 607097"/>
                  <a:gd name="connsiteY63" fmla="*/ 438845 h 606722"/>
                  <a:gd name="connsiteX64" fmla="*/ 176777 w 607097"/>
                  <a:gd name="connsiteY64" fmla="*/ 331666 h 606722"/>
                  <a:gd name="connsiteX65" fmla="*/ 111895 w 607097"/>
                  <a:gd name="connsiteY65" fmla="*/ 213379 h 606722"/>
                  <a:gd name="connsiteX66" fmla="*/ 121062 w 607097"/>
                  <a:gd name="connsiteY66" fmla="*/ 202270 h 606722"/>
                  <a:gd name="connsiteX67" fmla="*/ 132188 w 607097"/>
                  <a:gd name="connsiteY67" fmla="*/ 211335 h 606722"/>
                  <a:gd name="connsiteX68" fmla="*/ 146428 w 607097"/>
                  <a:gd name="connsiteY68" fmla="*/ 259325 h 606722"/>
                  <a:gd name="connsiteX69" fmla="*/ 158532 w 607097"/>
                  <a:gd name="connsiteY69" fmla="*/ 233553 h 606722"/>
                  <a:gd name="connsiteX70" fmla="*/ 191907 w 607097"/>
                  <a:gd name="connsiteY70" fmla="*/ 202270 h 606722"/>
                  <a:gd name="connsiteX71" fmla="*/ 192975 w 607097"/>
                  <a:gd name="connsiteY71" fmla="*/ 201204 h 606722"/>
                  <a:gd name="connsiteX72" fmla="*/ 200006 w 607097"/>
                  <a:gd name="connsiteY72" fmla="*/ 193117 h 606722"/>
                  <a:gd name="connsiteX73" fmla="*/ 194933 w 607097"/>
                  <a:gd name="connsiteY73" fmla="*/ 170899 h 606722"/>
                  <a:gd name="connsiteX74" fmla="*/ 121062 w 607097"/>
                  <a:gd name="connsiteY74" fmla="*/ 84961 h 606722"/>
                  <a:gd name="connsiteX75" fmla="*/ 103963 w 607097"/>
                  <a:gd name="connsiteY75" fmla="*/ 81761 h 606722"/>
                  <a:gd name="connsiteX76" fmla="*/ 353980 w 607097"/>
                  <a:gd name="connsiteY76" fmla="*/ 30273 h 606722"/>
                  <a:gd name="connsiteX77" fmla="*/ 364141 w 607097"/>
                  <a:gd name="connsiteY77" fmla="*/ 40422 h 606722"/>
                  <a:gd name="connsiteX78" fmla="*/ 364141 w 607097"/>
                  <a:gd name="connsiteY78" fmla="*/ 60719 h 606722"/>
                  <a:gd name="connsiteX79" fmla="*/ 353980 w 607097"/>
                  <a:gd name="connsiteY79" fmla="*/ 70778 h 606722"/>
                  <a:gd name="connsiteX80" fmla="*/ 343818 w 607097"/>
                  <a:gd name="connsiteY80" fmla="*/ 60719 h 606722"/>
                  <a:gd name="connsiteX81" fmla="*/ 343818 w 607097"/>
                  <a:gd name="connsiteY81" fmla="*/ 40422 h 606722"/>
                  <a:gd name="connsiteX82" fmla="*/ 353980 w 607097"/>
                  <a:gd name="connsiteY82" fmla="*/ 30273 h 606722"/>
                  <a:gd name="connsiteX83" fmla="*/ 353978 w 607097"/>
                  <a:gd name="connsiteY83" fmla="*/ 20263 h 606722"/>
                  <a:gd name="connsiteX84" fmla="*/ 174819 w 607097"/>
                  <a:gd name="connsiteY84" fmla="*/ 104957 h 606722"/>
                  <a:gd name="connsiteX85" fmla="*/ 214246 w 607097"/>
                  <a:gd name="connsiteY85" fmla="*/ 160768 h 606722"/>
                  <a:gd name="connsiteX86" fmla="*/ 221278 w 607097"/>
                  <a:gd name="connsiteY86" fmla="*/ 198182 h 606722"/>
                  <a:gd name="connsiteX87" fmla="*/ 215938 w 607097"/>
                  <a:gd name="connsiteY87" fmla="*/ 209025 h 606722"/>
                  <a:gd name="connsiteX88" fmla="*/ 210152 w 607097"/>
                  <a:gd name="connsiteY88" fmla="*/ 215157 h 606722"/>
                  <a:gd name="connsiteX89" fmla="*/ 206147 w 607097"/>
                  <a:gd name="connsiteY89" fmla="*/ 218445 h 606722"/>
                  <a:gd name="connsiteX90" fmla="*/ 176777 w 607097"/>
                  <a:gd name="connsiteY90" fmla="*/ 244662 h 606722"/>
                  <a:gd name="connsiteX91" fmla="*/ 182829 w 607097"/>
                  <a:gd name="connsiteY91" fmla="*/ 308382 h 606722"/>
                  <a:gd name="connsiteX92" fmla="*/ 189504 w 607097"/>
                  <a:gd name="connsiteY92" fmla="*/ 315136 h 606722"/>
                  <a:gd name="connsiteX93" fmla="*/ 189949 w 607097"/>
                  <a:gd name="connsiteY93" fmla="*/ 315492 h 606722"/>
                  <a:gd name="connsiteX94" fmla="*/ 191640 w 607097"/>
                  <a:gd name="connsiteY94" fmla="*/ 317269 h 606722"/>
                  <a:gd name="connsiteX95" fmla="*/ 298263 w 607097"/>
                  <a:gd name="connsiteY95" fmla="*/ 424714 h 606722"/>
                  <a:gd name="connsiteX96" fmla="*/ 362077 w 607097"/>
                  <a:gd name="connsiteY96" fmla="*/ 430758 h 606722"/>
                  <a:gd name="connsiteX97" fmla="*/ 388422 w 607097"/>
                  <a:gd name="connsiteY97" fmla="*/ 401430 h 606722"/>
                  <a:gd name="connsiteX98" fmla="*/ 408625 w 607097"/>
                  <a:gd name="connsiteY98" fmla="*/ 386233 h 606722"/>
                  <a:gd name="connsiteX99" fmla="*/ 419661 w 607097"/>
                  <a:gd name="connsiteY99" fmla="*/ 384900 h 606722"/>
                  <a:gd name="connsiteX100" fmla="*/ 446094 w 607097"/>
                  <a:gd name="connsiteY100" fmla="*/ 392365 h 606722"/>
                  <a:gd name="connsiteX101" fmla="*/ 501987 w 607097"/>
                  <a:gd name="connsiteY101" fmla="*/ 431646 h 606722"/>
                  <a:gd name="connsiteX102" fmla="*/ 586894 w 607097"/>
                  <a:gd name="connsiteY102" fmla="*/ 252749 h 606722"/>
                  <a:gd name="connsiteX103" fmla="*/ 353978 w 607097"/>
                  <a:gd name="connsiteY103" fmla="*/ 20263 h 606722"/>
                  <a:gd name="connsiteX104" fmla="*/ 353978 w 607097"/>
                  <a:gd name="connsiteY104" fmla="*/ 0 h 606722"/>
                  <a:gd name="connsiteX105" fmla="*/ 607097 w 607097"/>
                  <a:gd name="connsiteY105" fmla="*/ 252749 h 606722"/>
                  <a:gd name="connsiteX106" fmla="*/ 517384 w 607097"/>
                  <a:gd name="connsiteY106" fmla="*/ 445421 h 606722"/>
                  <a:gd name="connsiteX107" fmla="*/ 540257 w 607097"/>
                  <a:gd name="connsiteY107" fmla="*/ 474215 h 606722"/>
                  <a:gd name="connsiteX108" fmla="*/ 531179 w 607097"/>
                  <a:gd name="connsiteY108" fmla="*/ 532870 h 606722"/>
                  <a:gd name="connsiteX109" fmla="*/ 505814 w 607097"/>
                  <a:gd name="connsiteY109" fmla="*/ 559176 h 606722"/>
                  <a:gd name="connsiteX110" fmla="*/ 401505 w 607097"/>
                  <a:gd name="connsiteY110" fmla="*/ 606722 h 606722"/>
                  <a:gd name="connsiteX111" fmla="*/ 318556 w 607097"/>
                  <a:gd name="connsiteY111" fmla="*/ 582460 h 606722"/>
                  <a:gd name="connsiteX112" fmla="*/ 268893 w 607097"/>
                  <a:gd name="connsiteY112" fmla="*/ 543979 h 606722"/>
                  <a:gd name="connsiteX113" fmla="*/ 61343 w 607097"/>
                  <a:gd name="connsiteY113" fmla="*/ 336732 h 606722"/>
                  <a:gd name="connsiteX114" fmla="*/ 16753 w 607097"/>
                  <a:gd name="connsiteY114" fmla="*/ 275056 h 606722"/>
                  <a:gd name="connsiteX115" fmla="*/ 48171 w 607097"/>
                  <a:gd name="connsiteY115" fmla="*/ 101135 h 606722"/>
                  <a:gd name="connsiteX116" fmla="*/ 73447 w 607097"/>
                  <a:gd name="connsiteY116" fmla="*/ 75807 h 606722"/>
                  <a:gd name="connsiteX117" fmla="*/ 132188 w 607097"/>
                  <a:gd name="connsiteY117" fmla="*/ 66742 h 606722"/>
                  <a:gd name="connsiteX118" fmla="*/ 160757 w 607097"/>
                  <a:gd name="connsiteY118" fmla="*/ 89315 h 606722"/>
                  <a:gd name="connsiteX119" fmla="*/ 353978 w 607097"/>
                  <a:gd name="connsiteY11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07097" h="606722">
                    <a:moveTo>
                      <a:pt x="482620" y="381169"/>
                    </a:moveTo>
                    <a:cubicBezTo>
                      <a:pt x="486624" y="377172"/>
                      <a:pt x="492675" y="377172"/>
                      <a:pt x="496768" y="381169"/>
                    </a:cubicBezTo>
                    <a:lnTo>
                      <a:pt x="510916" y="395381"/>
                    </a:lnTo>
                    <a:cubicBezTo>
                      <a:pt x="515009" y="399379"/>
                      <a:pt x="515009" y="405419"/>
                      <a:pt x="510916" y="409505"/>
                    </a:cubicBezTo>
                    <a:cubicBezTo>
                      <a:pt x="509937" y="412525"/>
                      <a:pt x="506912" y="412525"/>
                      <a:pt x="503887" y="412525"/>
                    </a:cubicBezTo>
                    <a:cubicBezTo>
                      <a:pt x="500861" y="412525"/>
                      <a:pt x="498815" y="411548"/>
                      <a:pt x="496768" y="409505"/>
                    </a:cubicBezTo>
                    <a:lnTo>
                      <a:pt x="482620" y="395381"/>
                    </a:lnTo>
                    <a:cubicBezTo>
                      <a:pt x="478527" y="391295"/>
                      <a:pt x="478527" y="385255"/>
                      <a:pt x="482620" y="381169"/>
                    </a:cubicBezTo>
                    <a:close/>
                    <a:moveTo>
                      <a:pt x="546398" y="242745"/>
                    </a:moveTo>
                    <a:lnTo>
                      <a:pt x="566606" y="242745"/>
                    </a:lnTo>
                    <a:cubicBezTo>
                      <a:pt x="572659" y="242745"/>
                      <a:pt x="576754" y="246732"/>
                      <a:pt x="576754" y="252756"/>
                    </a:cubicBezTo>
                    <a:cubicBezTo>
                      <a:pt x="576754" y="258869"/>
                      <a:pt x="572659" y="262856"/>
                      <a:pt x="566606" y="262856"/>
                    </a:cubicBezTo>
                    <a:lnTo>
                      <a:pt x="546398" y="262856"/>
                    </a:lnTo>
                    <a:cubicBezTo>
                      <a:pt x="540255" y="262856"/>
                      <a:pt x="536249" y="258869"/>
                      <a:pt x="536249" y="252756"/>
                    </a:cubicBezTo>
                    <a:cubicBezTo>
                      <a:pt x="536249" y="246732"/>
                      <a:pt x="540255" y="242745"/>
                      <a:pt x="546398" y="242745"/>
                    </a:cubicBezTo>
                    <a:close/>
                    <a:moveTo>
                      <a:pt x="353968" y="101120"/>
                    </a:moveTo>
                    <a:cubicBezTo>
                      <a:pt x="360022" y="101120"/>
                      <a:pt x="364118" y="105119"/>
                      <a:pt x="364118" y="111251"/>
                    </a:cubicBezTo>
                    <a:lnTo>
                      <a:pt x="364118" y="242683"/>
                    </a:lnTo>
                    <a:lnTo>
                      <a:pt x="424838" y="242683"/>
                    </a:lnTo>
                    <a:cubicBezTo>
                      <a:pt x="430893" y="242683"/>
                      <a:pt x="434988" y="246682"/>
                      <a:pt x="434988" y="252725"/>
                    </a:cubicBezTo>
                    <a:cubicBezTo>
                      <a:pt x="434988" y="258857"/>
                      <a:pt x="430893" y="262856"/>
                      <a:pt x="424838" y="262856"/>
                    </a:cubicBezTo>
                    <a:lnTo>
                      <a:pt x="353968" y="262856"/>
                    </a:lnTo>
                    <a:cubicBezTo>
                      <a:pt x="347825" y="262856"/>
                      <a:pt x="343818" y="258857"/>
                      <a:pt x="343818" y="252725"/>
                    </a:cubicBezTo>
                    <a:lnTo>
                      <a:pt x="343818" y="111251"/>
                    </a:lnTo>
                    <a:cubicBezTo>
                      <a:pt x="343818" y="105119"/>
                      <a:pt x="347825" y="101120"/>
                      <a:pt x="353968" y="101120"/>
                    </a:cubicBezTo>
                    <a:close/>
                    <a:moveTo>
                      <a:pt x="496768" y="96101"/>
                    </a:moveTo>
                    <a:cubicBezTo>
                      <a:pt x="500861" y="92017"/>
                      <a:pt x="506912" y="92017"/>
                      <a:pt x="510916" y="96101"/>
                    </a:cubicBezTo>
                    <a:cubicBezTo>
                      <a:pt x="515009" y="100096"/>
                      <a:pt x="515009" y="106222"/>
                      <a:pt x="510916" y="110217"/>
                    </a:cubicBezTo>
                    <a:lnTo>
                      <a:pt x="496768" y="124334"/>
                    </a:lnTo>
                    <a:cubicBezTo>
                      <a:pt x="494722" y="126376"/>
                      <a:pt x="492675" y="127441"/>
                      <a:pt x="489650" y="127441"/>
                    </a:cubicBezTo>
                    <a:cubicBezTo>
                      <a:pt x="486624" y="127441"/>
                      <a:pt x="484578" y="126376"/>
                      <a:pt x="482620" y="124334"/>
                    </a:cubicBezTo>
                    <a:cubicBezTo>
                      <a:pt x="478527" y="120338"/>
                      <a:pt x="478527" y="114301"/>
                      <a:pt x="482620" y="110217"/>
                    </a:cubicBezTo>
                    <a:close/>
                    <a:moveTo>
                      <a:pt x="196955" y="96101"/>
                    </a:moveTo>
                    <a:cubicBezTo>
                      <a:pt x="201050" y="92017"/>
                      <a:pt x="207104" y="92017"/>
                      <a:pt x="211110" y="96101"/>
                    </a:cubicBezTo>
                    <a:lnTo>
                      <a:pt x="225355" y="110217"/>
                    </a:lnTo>
                    <a:cubicBezTo>
                      <a:pt x="229361" y="114301"/>
                      <a:pt x="229361" y="120338"/>
                      <a:pt x="225355" y="124334"/>
                    </a:cubicBezTo>
                    <a:cubicBezTo>
                      <a:pt x="223307" y="126376"/>
                      <a:pt x="220280" y="127441"/>
                      <a:pt x="218233" y="127441"/>
                    </a:cubicBezTo>
                    <a:cubicBezTo>
                      <a:pt x="215206" y="127441"/>
                      <a:pt x="213158" y="126376"/>
                      <a:pt x="211110" y="124334"/>
                    </a:cubicBezTo>
                    <a:lnTo>
                      <a:pt x="196955" y="110217"/>
                    </a:lnTo>
                    <a:cubicBezTo>
                      <a:pt x="192949" y="106222"/>
                      <a:pt x="192949" y="100096"/>
                      <a:pt x="196955" y="96101"/>
                    </a:cubicBezTo>
                    <a:close/>
                    <a:moveTo>
                      <a:pt x="103963" y="81761"/>
                    </a:moveTo>
                    <a:cubicBezTo>
                      <a:pt x="98011" y="82650"/>
                      <a:pt x="92182" y="85449"/>
                      <a:pt x="87598" y="90026"/>
                    </a:cubicBezTo>
                    <a:lnTo>
                      <a:pt x="62322" y="115266"/>
                    </a:lnTo>
                    <a:cubicBezTo>
                      <a:pt x="17732" y="159790"/>
                      <a:pt x="8654" y="209291"/>
                      <a:pt x="34998" y="265902"/>
                    </a:cubicBezTo>
                    <a:cubicBezTo>
                      <a:pt x="44077" y="285187"/>
                      <a:pt x="57249" y="304383"/>
                      <a:pt x="75494" y="322602"/>
                    </a:cubicBezTo>
                    <a:lnTo>
                      <a:pt x="283044" y="530826"/>
                    </a:lnTo>
                    <a:cubicBezTo>
                      <a:pt x="297284" y="545046"/>
                      <a:pt x="312415" y="557132"/>
                      <a:pt x="327634" y="565219"/>
                    </a:cubicBezTo>
                    <a:cubicBezTo>
                      <a:pt x="389401" y="599612"/>
                      <a:pt x="443068" y="592503"/>
                      <a:pt x="490684" y="545046"/>
                    </a:cubicBezTo>
                    <a:lnTo>
                      <a:pt x="515960" y="519717"/>
                    </a:lnTo>
                    <a:cubicBezTo>
                      <a:pt x="525127" y="510653"/>
                      <a:pt x="527085" y="496433"/>
                      <a:pt x="521033" y="485324"/>
                    </a:cubicBezTo>
                    <a:cubicBezTo>
                      <a:pt x="503856" y="451998"/>
                      <a:pt x="434969" y="411561"/>
                      <a:pt x="434969" y="411561"/>
                    </a:cubicBezTo>
                    <a:cubicBezTo>
                      <a:pt x="427582" y="407829"/>
                      <a:pt x="420195" y="405874"/>
                      <a:pt x="414321" y="406318"/>
                    </a:cubicBezTo>
                    <a:cubicBezTo>
                      <a:pt x="414143" y="406318"/>
                      <a:pt x="413876" y="406407"/>
                      <a:pt x="413698" y="406496"/>
                    </a:cubicBezTo>
                    <a:cubicBezTo>
                      <a:pt x="409604" y="407473"/>
                      <a:pt x="407646" y="409517"/>
                      <a:pt x="405599" y="413605"/>
                    </a:cubicBezTo>
                    <a:lnTo>
                      <a:pt x="404620" y="414583"/>
                    </a:lnTo>
                    <a:cubicBezTo>
                      <a:pt x="397500" y="423648"/>
                      <a:pt x="380323" y="443910"/>
                      <a:pt x="373202" y="447910"/>
                    </a:cubicBezTo>
                    <a:cubicBezTo>
                      <a:pt x="365548" y="453242"/>
                      <a:pt x="357538" y="457152"/>
                      <a:pt x="349528" y="459552"/>
                    </a:cubicBezTo>
                    <a:cubicBezTo>
                      <a:pt x="365281" y="466839"/>
                      <a:pt x="384328" y="473149"/>
                      <a:pt x="405599" y="475282"/>
                    </a:cubicBezTo>
                    <a:cubicBezTo>
                      <a:pt x="410672" y="476259"/>
                      <a:pt x="414677" y="480259"/>
                      <a:pt x="414677" y="486391"/>
                    </a:cubicBezTo>
                    <a:cubicBezTo>
                      <a:pt x="413698" y="491456"/>
                      <a:pt x="409604" y="495456"/>
                      <a:pt x="404620" y="495456"/>
                    </a:cubicBezTo>
                    <a:lnTo>
                      <a:pt x="403552" y="495456"/>
                    </a:lnTo>
                    <a:cubicBezTo>
                      <a:pt x="333686" y="488346"/>
                      <a:pt x="288117" y="443910"/>
                      <a:pt x="287138" y="441866"/>
                    </a:cubicBezTo>
                    <a:cubicBezTo>
                      <a:pt x="286871" y="441600"/>
                      <a:pt x="286604" y="441333"/>
                      <a:pt x="286426" y="441067"/>
                    </a:cubicBezTo>
                    <a:cubicBezTo>
                      <a:pt x="285625" y="440356"/>
                      <a:pt x="284824" y="439645"/>
                      <a:pt x="284112" y="438845"/>
                    </a:cubicBezTo>
                    <a:lnTo>
                      <a:pt x="176777" y="331666"/>
                    </a:lnTo>
                    <a:cubicBezTo>
                      <a:pt x="174730" y="329622"/>
                      <a:pt x="119015" y="284120"/>
                      <a:pt x="111895" y="213379"/>
                    </a:cubicBezTo>
                    <a:cubicBezTo>
                      <a:pt x="110916" y="208314"/>
                      <a:pt x="115010" y="203248"/>
                      <a:pt x="121062" y="202270"/>
                    </a:cubicBezTo>
                    <a:cubicBezTo>
                      <a:pt x="127115" y="201204"/>
                      <a:pt x="131209" y="205292"/>
                      <a:pt x="132188" y="211335"/>
                    </a:cubicBezTo>
                    <a:cubicBezTo>
                      <a:pt x="133968" y="229109"/>
                      <a:pt x="139486" y="245284"/>
                      <a:pt x="146428" y="259325"/>
                    </a:cubicBezTo>
                    <a:cubicBezTo>
                      <a:pt x="148653" y="250794"/>
                      <a:pt x="152658" y="242262"/>
                      <a:pt x="158532" y="233553"/>
                    </a:cubicBezTo>
                    <a:cubicBezTo>
                      <a:pt x="162537" y="227510"/>
                      <a:pt x="183808" y="210358"/>
                      <a:pt x="191907" y="202270"/>
                    </a:cubicBezTo>
                    <a:lnTo>
                      <a:pt x="192975" y="201204"/>
                    </a:lnTo>
                    <a:cubicBezTo>
                      <a:pt x="196980" y="199160"/>
                      <a:pt x="199027" y="196138"/>
                      <a:pt x="200006" y="193117"/>
                    </a:cubicBezTo>
                    <a:cubicBezTo>
                      <a:pt x="202053" y="187073"/>
                      <a:pt x="200006" y="178986"/>
                      <a:pt x="194933" y="170899"/>
                    </a:cubicBezTo>
                    <a:cubicBezTo>
                      <a:pt x="194933" y="169832"/>
                      <a:pt x="154438" y="102113"/>
                      <a:pt x="121062" y="84961"/>
                    </a:cubicBezTo>
                    <a:cubicBezTo>
                      <a:pt x="115989" y="81895"/>
                      <a:pt x="109915" y="80873"/>
                      <a:pt x="103963" y="81761"/>
                    </a:cubicBezTo>
                    <a:close/>
                    <a:moveTo>
                      <a:pt x="353980" y="30273"/>
                    </a:moveTo>
                    <a:cubicBezTo>
                      <a:pt x="360041" y="30273"/>
                      <a:pt x="364141" y="34368"/>
                      <a:pt x="364141" y="40422"/>
                    </a:cubicBezTo>
                    <a:lnTo>
                      <a:pt x="364141" y="60719"/>
                    </a:lnTo>
                    <a:cubicBezTo>
                      <a:pt x="364141" y="66772"/>
                      <a:pt x="360041" y="70778"/>
                      <a:pt x="353980" y="70778"/>
                    </a:cubicBezTo>
                    <a:cubicBezTo>
                      <a:pt x="347829" y="70778"/>
                      <a:pt x="343818" y="66772"/>
                      <a:pt x="343818" y="60719"/>
                    </a:cubicBezTo>
                    <a:lnTo>
                      <a:pt x="343818" y="40422"/>
                    </a:lnTo>
                    <a:cubicBezTo>
                      <a:pt x="343818" y="34368"/>
                      <a:pt x="347829" y="30273"/>
                      <a:pt x="353980" y="30273"/>
                    </a:cubicBezTo>
                    <a:close/>
                    <a:moveTo>
                      <a:pt x="353978" y="20263"/>
                    </a:moveTo>
                    <a:cubicBezTo>
                      <a:pt x="284112" y="20263"/>
                      <a:pt x="219409" y="50479"/>
                      <a:pt x="174819" y="104957"/>
                    </a:cubicBezTo>
                    <a:cubicBezTo>
                      <a:pt x="196446" y="130818"/>
                      <a:pt x="212911" y="158901"/>
                      <a:pt x="214246" y="160768"/>
                    </a:cubicBezTo>
                    <a:cubicBezTo>
                      <a:pt x="221278" y="173920"/>
                      <a:pt x="224304" y="187073"/>
                      <a:pt x="221278" y="198182"/>
                    </a:cubicBezTo>
                    <a:cubicBezTo>
                      <a:pt x="220299" y="202093"/>
                      <a:pt x="218430" y="205736"/>
                      <a:pt x="215938" y="209025"/>
                    </a:cubicBezTo>
                    <a:cubicBezTo>
                      <a:pt x="214336" y="211335"/>
                      <a:pt x="212466" y="213379"/>
                      <a:pt x="210152" y="215157"/>
                    </a:cubicBezTo>
                    <a:cubicBezTo>
                      <a:pt x="208906" y="216312"/>
                      <a:pt x="207482" y="217378"/>
                      <a:pt x="206147" y="218445"/>
                    </a:cubicBezTo>
                    <a:cubicBezTo>
                      <a:pt x="193954" y="228487"/>
                      <a:pt x="179803" y="241640"/>
                      <a:pt x="176777" y="244662"/>
                    </a:cubicBezTo>
                    <a:cubicBezTo>
                      <a:pt x="160579" y="269012"/>
                      <a:pt x="162537" y="287142"/>
                      <a:pt x="182829" y="308382"/>
                    </a:cubicBezTo>
                    <a:lnTo>
                      <a:pt x="189504" y="315136"/>
                    </a:lnTo>
                    <a:cubicBezTo>
                      <a:pt x="189771" y="315403"/>
                      <a:pt x="189949" y="315492"/>
                      <a:pt x="189949" y="315492"/>
                    </a:cubicBezTo>
                    <a:cubicBezTo>
                      <a:pt x="190572" y="316025"/>
                      <a:pt x="191195" y="316647"/>
                      <a:pt x="191640" y="317269"/>
                    </a:cubicBezTo>
                    <a:lnTo>
                      <a:pt x="298263" y="424714"/>
                    </a:lnTo>
                    <a:cubicBezTo>
                      <a:pt x="318556" y="444888"/>
                      <a:pt x="337780" y="446932"/>
                      <a:pt x="362077" y="430758"/>
                    </a:cubicBezTo>
                    <a:cubicBezTo>
                      <a:pt x="365103" y="428713"/>
                      <a:pt x="378275" y="414583"/>
                      <a:pt x="388422" y="401430"/>
                    </a:cubicBezTo>
                    <a:cubicBezTo>
                      <a:pt x="393406" y="393343"/>
                      <a:pt x="400526" y="388277"/>
                      <a:pt x="408625" y="386233"/>
                    </a:cubicBezTo>
                    <a:cubicBezTo>
                      <a:pt x="412096" y="385344"/>
                      <a:pt x="415834" y="384900"/>
                      <a:pt x="419661" y="384900"/>
                    </a:cubicBezTo>
                    <a:cubicBezTo>
                      <a:pt x="428294" y="384989"/>
                      <a:pt x="437728" y="387477"/>
                      <a:pt x="446094" y="392365"/>
                    </a:cubicBezTo>
                    <a:cubicBezTo>
                      <a:pt x="447963" y="393609"/>
                      <a:pt x="476088" y="410051"/>
                      <a:pt x="501987" y="431646"/>
                    </a:cubicBezTo>
                    <a:cubicBezTo>
                      <a:pt x="556545" y="387122"/>
                      <a:pt x="586894" y="322513"/>
                      <a:pt x="586894" y="252749"/>
                    </a:cubicBezTo>
                    <a:cubicBezTo>
                      <a:pt x="586894" y="124330"/>
                      <a:pt x="482585" y="20263"/>
                      <a:pt x="353978" y="20263"/>
                    </a:cubicBezTo>
                    <a:close/>
                    <a:moveTo>
                      <a:pt x="353978" y="0"/>
                    </a:moveTo>
                    <a:cubicBezTo>
                      <a:pt x="493710" y="0"/>
                      <a:pt x="607097" y="113222"/>
                      <a:pt x="607097" y="252749"/>
                    </a:cubicBezTo>
                    <a:cubicBezTo>
                      <a:pt x="607097" y="327578"/>
                      <a:pt x="574345" y="397786"/>
                      <a:pt x="517384" y="445421"/>
                    </a:cubicBezTo>
                    <a:cubicBezTo>
                      <a:pt x="526907" y="454753"/>
                      <a:pt x="535184" y="464617"/>
                      <a:pt x="540257" y="474215"/>
                    </a:cubicBezTo>
                    <a:cubicBezTo>
                      <a:pt x="550403" y="493412"/>
                      <a:pt x="547377" y="517673"/>
                      <a:pt x="531179" y="532870"/>
                    </a:cubicBezTo>
                    <a:lnTo>
                      <a:pt x="505814" y="559176"/>
                    </a:lnTo>
                    <a:cubicBezTo>
                      <a:pt x="474486" y="590548"/>
                      <a:pt x="438974" y="606722"/>
                      <a:pt x="401505" y="606722"/>
                    </a:cubicBezTo>
                    <a:cubicBezTo>
                      <a:pt x="375249" y="606722"/>
                      <a:pt x="346858" y="598635"/>
                      <a:pt x="318556" y="582460"/>
                    </a:cubicBezTo>
                    <a:cubicBezTo>
                      <a:pt x="301289" y="573307"/>
                      <a:pt x="285091" y="560154"/>
                      <a:pt x="268893" y="543979"/>
                    </a:cubicBezTo>
                    <a:lnTo>
                      <a:pt x="61343" y="336732"/>
                    </a:lnTo>
                    <a:cubicBezTo>
                      <a:pt x="42030" y="317536"/>
                      <a:pt x="26899" y="296296"/>
                      <a:pt x="16753" y="275056"/>
                    </a:cubicBezTo>
                    <a:cubicBezTo>
                      <a:pt x="-13596" y="210358"/>
                      <a:pt x="-2471" y="151703"/>
                      <a:pt x="48171" y="101135"/>
                    </a:cubicBezTo>
                    <a:lnTo>
                      <a:pt x="73447" y="75807"/>
                    </a:lnTo>
                    <a:cubicBezTo>
                      <a:pt x="88666" y="60699"/>
                      <a:pt x="112963" y="56611"/>
                      <a:pt x="132188" y="66742"/>
                    </a:cubicBezTo>
                    <a:cubicBezTo>
                      <a:pt x="141711" y="71719"/>
                      <a:pt x="151412" y="79895"/>
                      <a:pt x="160757" y="89315"/>
                    </a:cubicBezTo>
                    <a:cubicBezTo>
                      <a:pt x="209173" y="32971"/>
                      <a:pt x="278772" y="0"/>
                      <a:pt x="353978" y="0"/>
                    </a:cubicBezTo>
                    <a:close/>
                  </a:path>
                </a:pathLst>
              </a:custGeom>
              <a:solidFill>
                <a:schemeClr val="bg1"/>
              </a:solidFill>
              <a:ln w="12700">
                <a:miter lim="400000"/>
              </a:ln>
            </p:spPr>
            <p:txBody>
              <a:bodyPr wrap="square" lIns="91440" tIns="45720" rIns="91440" bIns="45720" anchor="ctr"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p>
            </p:txBody>
          </p:sp>
          <p:grpSp>
            <p:nvGrpSpPr>
              <p:cNvPr id="108" name="组合 107" descr="2a91d21d-57e5-491e-b538-92c83308915f"/>
              <p:cNvGrpSpPr/>
              <p:nvPr/>
            </p:nvGrpSpPr>
            <p:grpSpPr>
              <a:xfrm>
                <a:off x="6269144" y="1778000"/>
                <a:ext cx="2423184" cy="2543997"/>
                <a:chOff x="6269144" y="1778000"/>
                <a:chExt cx="2423184" cy="2543997"/>
              </a:xfrm>
            </p:grpSpPr>
            <p:sp>
              <p:nvSpPr>
                <p:cNvPr id="25" name="Text3" descr="913d52da-5533-4cd5-b44b-341041e3937f"/>
                <p:cNvSpPr txBox="1"/>
                <p:nvPr/>
              </p:nvSpPr>
              <p:spPr>
                <a:xfrm>
                  <a:off x="6269144" y="2389578"/>
                  <a:ext cx="2423184" cy="1932419"/>
                </a:xfrm>
                <a:prstGeom prst="rect">
                  <a:avLst/>
                </a:prstGeom>
                <a:noFill/>
              </p:spPr>
              <p:txBody>
                <a:bodyPr wrap="square" lIns="91440" tIns="45720" rIns="91440" bIns="45720" rtlCol="0" anchor="t" anchorCtr="1">
                  <a:normAutofit/>
                </a:bodyPr>
                <a:lstStyle/>
                <a:p>
                  <a:pPr algn="ctr">
                    <a:lnSpc>
                      <a:spcPct val="120000"/>
                    </a:lnSpc>
                    <a:spcBef>
                      <a:spcPct val="0"/>
                    </a:spcBef>
                  </a:pPr>
                  <a:r>
                    <a:rPr lang="en-US" sz="1200" b="0" i="0" u="none">
                      <a:solidFill>
                        <a:srgbClr val="FFFFFF"/>
                      </a:solidFill>
                      <a:ea typeface="微软雅黑" panose="020B0503020204020204" charset="-122"/>
                    </a:rPr>
                    <a:t>建设万里茶道数字博物馆，为游客提供便捷的线上参观体验，同时保存和传承万里茶道的文化遗产。</a:t>
                  </a:r>
                  <a:endParaRPr lang="en-US" sz="1200" b="0" i="0" u="none">
                    <a:solidFill>
                      <a:srgbClr val="FFFFFF"/>
                    </a:solidFill>
                    <a:ea typeface="微软雅黑" panose="020B0503020204020204" charset="-122"/>
                  </a:endParaRPr>
                </a:p>
              </p:txBody>
            </p:sp>
            <p:sp>
              <p:nvSpPr>
                <p:cNvPr id="26" name="Bullet3" descr="5e3f2258-de1d-4161-843f-ebf4d132c9e7"/>
                <p:cNvSpPr txBox="1"/>
                <p:nvPr/>
              </p:nvSpPr>
              <p:spPr>
                <a:xfrm>
                  <a:off x="6269144" y="1778000"/>
                  <a:ext cx="2423184" cy="611578"/>
                </a:xfrm>
                <a:prstGeom prst="rect">
                  <a:avLst/>
                </a:prstGeom>
                <a:noFill/>
              </p:spPr>
              <p:txBody>
                <a:bodyPr wrap="square" lIns="91440" tIns="45720" rIns="91440" bIns="45720" rtlCol="0" anchor="b" anchorCtr="1">
                  <a:normAutofit/>
                </a:bodyPr>
                <a:lstStyle>
                  <a:defPPr>
                    <a:defRPr lang="zh-CN"/>
                  </a:defPPr>
                  <a:lvl1pPr>
                    <a:defRPr sz="1400" b="1">
                      <a:solidFill>
                        <a:schemeClr val="accent1"/>
                      </a:solidFill>
                    </a:defRPr>
                  </a:lvl1pPr>
                </a:lstStyle>
                <a:p>
                  <a:pPr algn="ctr">
                    <a:spcBef>
                      <a:spcPct val="0"/>
                    </a:spcBef>
                  </a:pPr>
                  <a:r>
                    <a:rPr lang="en-US" sz="1800" b="1" i="0" u="none">
                      <a:solidFill>
                        <a:srgbClr val="FFFFFF"/>
                      </a:solidFill>
                      <a:ea typeface="微软雅黑" panose="020B0503020204020204" charset="-122"/>
                    </a:rPr>
                    <a:t>数字博物馆建设</a:t>
                  </a:r>
                  <a:endParaRPr lang="en-US" sz="1800" b="1" i="0" u="none">
                    <a:solidFill>
                      <a:srgbClr val="FFFFFF"/>
                    </a:solidFill>
                    <a:ea typeface="微软雅黑" panose="020B0503020204020204" charset="-122"/>
                  </a:endParaRPr>
                </a:p>
              </p:txBody>
            </p:sp>
          </p:grpSp>
        </p:grpSp>
        <p:grpSp>
          <p:nvGrpSpPr>
            <p:cNvPr id="113" name="组合 112" descr="68d89a0d-f548-4376-a327-b46338f0bd62"/>
            <p:cNvGrpSpPr/>
            <p:nvPr/>
          </p:nvGrpSpPr>
          <p:grpSpPr>
            <a:xfrm>
              <a:off x="9085746" y="1778000"/>
              <a:ext cx="2423184" cy="3725206"/>
              <a:chOff x="9085746" y="1778000"/>
              <a:chExt cx="2423184" cy="3725206"/>
            </a:xfrm>
          </p:grpSpPr>
          <p:sp>
            <p:nvSpPr>
              <p:cNvPr id="19" name="Icon4" descr="360ee5f1-d1cc-47b7-9485-3f929800162d"/>
              <p:cNvSpPr/>
              <p:nvPr/>
            </p:nvSpPr>
            <p:spPr>
              <a:xfrm>
                <a:off x="10014428" y="5158014"/>
                <a:ext cx="345724" cy="345192"/>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7535" h="606604">
                    <a:moveTo>
                      <a:pt x="394900" y="353768"/>
                    </a:moveTo>
                    <a:cubicBezTo>
                      <a:pt x="400507" y="353768"/>
                      <a:pt x="405045" y="358301"/>
                      <a:pt x="405045" y="363900"/>
                    </a:cubicBezTo>
                    <a:lnTo>
                      <a:pt x="405045" y="515616"/>
                    </a:lnTo>
                    <a:cubicBezTo>
                      <a:pt x="405045" y="543435"/>
                      <a:pt x="382353" y="566099"/>
                      <a:pt x="354410" y="566099"/>
                    </a:cubicBezTo>
                    <a:lnTo>
                      <a:pt x="212649" y="566099"/>
                    </a:lnTo>
                    <a:cubicBezTo>
                      <a:pt x="207131" y="566099"/>
                      <a:pt x="202593" y="561566"/>
                      <a:pt x="202593" y="556056"/>
                    </a:cubicBezTo>
                    <a:cubicBezTo>
                      <a:pt x="202593" y="550457"/>
                      <a:pt x="207131" y="545924"/>
                      <a:pt x="212649" y="545924"/>
                    </a:cubicBezTo>
                    <a:lnTo>
                      <a:pt x="354410" y="545924"/>
                    </a:lnTo>
                    <a:cubicBezTo>
                      <a:pt x="371140" y="545924"/>
                      <a:pt x="384845" y="532325"/>
                      <a:pt x="384845" y="515616"/>
                    </a:cubicBezTo>
                    <a:lnTo>
                      <a:pt x="384845" y="363900"/>
                    </a:lnTo>
                    <a:cubicBezTo>
                      <a:pt x="384845" y="358301"/>
                      <a:pt x="389294" y="353768"/>
                      <a:pt x="394900" y="353768"/>
                    </a:cubicBezTo>
                    <a:close/>
                    <a:moveTo>
                      <a:pt x="131640" y="262739"/>
                    </a:moveTo>
                    <a:cubicBezTo>
                      <a:pt x="137236" y="262739"/>
                      <a:pt x="141766" y="267271"/>
                      <a:pt x="141766" y="272870"/>
                    </a:cubicBezTo>
                    <a:lnTo>
                      <a:pt x="141766" y="333565"/>
                    </a:lnTo>
                    <a:cubicBezTo>
                      <a:pt x="141766" y="339075"/>
                      <a:pt x="137236" y="343607"/>
                      <a:pt x="131640" y="343607"/>
                    </a:cubicBezTo>
                    <a:cubicBezTo>
                      <a:pt x="126044" y="343607"/>
                      <a:pt x="121514" y="339075"/>
                      <a:pt x="121514" y="333565"/>
                    </a:cubicBezTo>
                    <a:lnTo>
                      <a:pt x="121514" y="272870"/>
                    </a:lnTo>
                    <a:cubicBezTo>
                      <a:pt x="121514" y="267271"/>
                      <a:pt x="126044" y="262739"/>
                      <a:pt x="131640" y="262739"/>
                    </a:cubicBezTo>
                    <a:close/>
                    <a:moveTo>
                      <a:pt x="489057" y="194973"/>
                    </a:moveTo>
                    <a:cubicBezTo>
                      <a:pt x="492973" y="190974"/>
                      <a:pt x="499381" y="190974"/>
                      <a:pt x="503386" y="194973"/>
                    </a:cubicBezTo>
                    <a:lnTo>
                      <a:pt x="604576" y="296095"/>
                    </a:lnTo>
                    <a:cubicBezTo>
                      <a:pt x="605555" y="296983"/>
                      <a:pt x="606267" y="298138"/>
                      <a:pt x="606801" y="299383"/>
                    </a:cubicBezTo>
                    <a:cubicBezTo>
                      <a:pt x="607780" y="301871"/>
                      <a:pt x="607780" y="304625"/>
                      <a:pt x="606801" y="307113"/>
                    </a:cubicBezTo>
                    <a:cubicBezTo>
                      <a:pt x="606267" y="308357"/>
                      <a:pt x="605555" y="309424"/>
                      <a:pt x="604576" y="310401"/>
                    </a:cubicBezTo>
                    <a:lnTo>
                      <a:pt x="503386" y="411434"/>
                    </a:lnTo>
                    <a:cubicBezTo>
                      <a:pt x="501339" y="413478"/>
                      <a:pt x="498758" y="414455"/>
                      <a:pt x="496177" y="414455"/>
                    </a:cubicBezTo>
                    <a:cubicBezTo>
                      <a:pt x="493596" y="414455"/>
                      <a:pt x="491015" y="413478"/>
                      <a:pt x="489057" y="411434"/>
                    </a:cubicBezTo>
                    <a:cubicBezTo>
                      <a:pt x="485052" y="407524"/>
                      <a:pt x="485052" y="401126"/>
                      <a:pt x="489057" y="397217"/>
                    </a:cubicBezTo>
                    <a:lnTo>
                      <a:pt x="572982" y="313333"/>
                    </a:lnTo>
                    <a:lnTo>
                      <a:pt x="232921" y="313333"/>
                    </a:lnTo>
                    <a:cubicBezTo>
                      <a:pt x="227314" y="313333"/>
                      <a:pt x="222775" y="308802"/>
                      <a:pt x="222775" y="303203"/>
                    </a:cubicBezTo>
                    <a:cubicBezTo>
                      <a:pt x="222775" y="297605"/>
                      <a:pt x="227314" y="293074"/>
                      <a:pt x="232921" y="293074"/>
                    </a:cubicBezTo>
                    <a:lnTo>
                      <a:pt x="572982" y="293074"/>
                    </a:lnTo>
                    <a:lnTo>
                      <a:pt x="489057" y="209279"/>
                    </a:lnTo>
                    <a:cubicBezTo>
                      <a:pt x="485052" y="205281"/>
                      <a:pt x="485052" y="198883"/>
                      <a:pt x="489057" y="194973"/>
                    </a:cubicBezTo>
                    <a:close/>
                    <a:moveTo>
                      <a:pt x="211398" y="40317"/>
                    </a:moveTo>
                    <a:lnTo>
                      <a:pt x="354409" y="40317"/>
                    </a:lnTo>
                    <a:cubicBezTo>
                      <a:pt x="382353" y="40317"/>
                      <a:pt x="405046" y="62981"/>
                      <a:pt x="405046" y="90889"/>
                    </a:cubicBezTo>
                    <a:lnTo>
                      <a:pt x="405046" y="242605"/>
                    </a:lnTo>
                    <a:cubicBezTo>
                      <a:pt x="405046" y="248115"/>
                      <a:pt x="400508" y="252648"/>
                      <a:pt x="394901" y="252648"/>
                    </a:cubicBezTo>
                    <a:cubicBezTo>
                      <a:pt x="389295" y="252648"/>
                      <a:pt x="384845" y="248115"/>
                      <a:pt x="384845" y="242605"/>
                    </a:cubicBezTo>
                    <a:lnTo>
                      <a:pt x="384845" y="90889"/>
                    </a:lnTo>
                    <a:cubicBezTo>
                      <a:pt x="384845" y="74180"/>
                      <a:pt x="371140" y="60581"/>
                      <a:pt x="354409" y="60581"/>
                    </a:cubicBezTo>
                    <a:lnTo>
                      <a:pt x="211398" y="60581"/>
                    </a:lnTo>
                    <a:cubicBezTo>
                      <a:pt x="205791" y="60581"/>
                      <a:pt x="201253" y="56048"/>
                      <a:pt x="201253" y="50449"/>
                    </a:cubicBezTo>
                    <a:cubicBezTo>
                      <a:pt x="201253" y="44850"/>
                      <a:pt x="205791" y="40317"/>
                      <a:pt x="211398" y="40317"/>
                    </a:cubicBezTo>
                    <a:close/>
                    <a:moveTo>
                      <a:pt x="147115" y="20146"/>
                    </a:moveTo>
                    <a:cubicBezTo>
                      <a:pt x="144890" y="20146"/>
                      <a:pt x="142576" y="20590"/>
                      <a:pt x="140084" y="21568"/>
                    </a:cubicBezTo>
                    <a:lnTo>
                      <a:pt x="44232" y="59782"/>
                    </a:lnTo>
                    <a:cubicBezTo>
                      <a:pt x="24919" y="66981"/>
                      <a:pt x="20292" y="73024"/>
                      <a:pt x="20292" y="90887"/>
                    </a:cubicBezTo>
                    <a:lnTo>
                      <a:pt x="20292" y="515689"/>
                    </a:lnTo>
                    <a:cubicBezTo>
                      <a:pt x="20292" y="533464"/>
                      <a:pt x="24919" y="539596"/>
                      <a:pt x="44054" y="546616"/>
                    </a:cubicBezTo>
                    <a:lnTo>
                      <a:pt x="140262" y="585098"/>
                    </a:lnTo>
                    <a:cubicBezTo>
                      <a:pt x="142576" y="585897"/>
                      <a:pt x="144890" y="586431"/>
                      <a:pt x="147115" y="586431"/>
                    </a:cubicBezTo>
                    <a:cubicBezTo>
                      <a:pt x="156015" y="586431"/>
                      <a:pt x="161978" y="578254"/>
                      <a:pt x="161978" y="566257"/>
                    </a:cubicBezTo>
                    <a:lnTo>
                      <a:pt x="161978" y="40319"/>
                    </a:lnTo>
                    <a:cubicBezTo>
                      <a:pt x="161978" y="28233"/>
                      <a:pt x="156015" y="20146"/>
                      <a:pt x="147115" y="20146"/>
                    </a:cubicBezTo>
                    <a:close/>
                    <a:moveTo>
                      <a:pt x="151669" y="315"/>
                    </a:moveTo>
                    <a:cubicBezTo>
                      <a:pt x="169354" y="2727"/>
                      <a:pt x="182270" y="18724"/>
                      <a:pt x="182270" y="40319"/>
                    </a:cubicBezTo>
                    <a:lnTo>
                      <a:pt x="182270" y="566257"/>
                    </a:lnTo>
                    <a:cubicBezTo>
                      <a:pt x="182270" y="589630"/>
                      <a:pt x="167496" y="606604"/>
                      <a:pt x="147115" y="606604"/>
                    </a:cubicBezTo>
                    <a:cubicBezTo>
                      <a:pt x="142487" y="606604"/>
                      <a:pt x="137681" y="605716"/>
                      <a:pt x="132964" y="603938"/>
                    </a:cubicBezTo>
                    <a:lnTo>
                      <a:pt x="36756" y="565457"/>
                    </a:lnTo>
                    <a:cubicBezTo>
                      <a:pt x="10057" y="555592"/>
                      <a:pt x="0" y="542084"/>
                      <a:pt x="0" y="515689"/>
                    </a:cubicBezTo>
                    <a:lnTo>
                      <a:pt x="0" y="90887"/>
                    </a:lnTo>
                    <a:cubicBezTo>
                      <a:pt x="0" y="64492"/>
                      <a:pt x="10057" y="50895"/>
                      <a:pt x="37023" y="40942"/>
                    </a:cubicBezTo>
                    <a:lnTo>
                      <a:pt x="132697" y="2727"/>
                    </a:lnTo>
                    <a:cubicBezTo>
                      <a:pt x="139350" y="217"/>
                      <a:pt x="145774" y="-489"/>
                      <a:pt x="151669" y="315"/>
                    </a:cubicBezTo>
                    <a:close/>
                  </a:path>
                </a:pathLst>
              </a:custGeom>
              <a:solidFill>
                <a:schemeClr val="bg1"/>
              </a:solidFill>
              <a:ln w="12700">
                <a:miter lim="400000"/>
              </a:ln>
            </p:spPr>
            <p:txBody>
              <a:bodyPr wrap="square" lIns="91440" tIns="45720" rIns="91440" bIns="45720" anchor="ctr"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p>
            </p:txBody>
          </p:sp>
          <p:grpSp>
            <p:nvGrpSpPr>
              <p:cNvPr id="109" name="组合 108" descr="3beb49f1-fcf9-4d63-9297-52c16fbab057"/>
              <p:cNvGrpSpPr/>
              <p:nvPr/>
            </p:nvGrpSpPr>
            <p:grpSpPr>
              <a:xfrm>
                <a:off x="9085746" y="1778000"/>
                <a:ext cx="2423184" cy="2543997"/>
                <a:chOff x="9085746" y="1778000"/>
                <a:chExt cx="2423184" cy="2543997"/>
              </a:xfrm>
            </p:grpSpPr>
            <p:sp>
              <p:nvSpPr>
                <p:cNvPr id="27" name="Text4" descr="293f23d2-1b40-4d86-9290-a7c3ff4954f3"/>
                <p:cNvSpPr txBox="1"/>
                <p:nvPr/>
              </p:nvSpPr>
              <p:spPr>
                <a:xfrm>
                  <a:off x="9085746" y="2389578"/>
                  <a:ext cx="2423184" cy="1932419"/>
                </a:xfrm>
                <a:prstGeom prst="rect">
                  <a:avLst/>
                </a:prstGeom>
                <a:noFill/>
              </p:spPr>
              <p:txBody>
                <a:bodyPr wrap="square" lIns="91440" tIns="45720" rIns="91440" bIns="45720" rtlCol="0" anchor="t" anchorCtr="1">
                  <a:normAutofit/>
                </a:bodyPr>
                <a:lstStyle/>
                <a:p>
                  <a:pPr algn="ctr">
                    <a:lnSpc>
                      <a:spcPct val="120000"/>
                    </a:lnSpc>
                    <a:spcBef>
                      <a:spcPct val="0"/>
                    </a:spcBef>
                  </a:pPr>
                  <a:r>
                    <a:rPr lang="en-US" sz="1200" b="0" i="0" u="none">
                      <a:solidFill>
                        <a:srgbClr val="FFFFFF"/>
                      </a:solidFill>
                      <a:ea typeface="微软雅黑" panose="020B0503020204020204" charset="-122"/>
                    </a:rPr>
                    <a:t>交流使者可优先参与沿线城市文旅项目投资，为交流使者提供更多的发展机会和收益。</a:t>
                  </a:r>
                  <a:endParaRPr lang="en-US" sz="1200" b="0" i="0" u="none">
                    <a:solidFill>
                      <a:srgbClr val="FFFFFF"/>
                    </a:solidFill>
                    <a:ea typeface="微软雅黑" panose="020B0503020204020204" charset="-122"/>
                  </a:endParaRPr>
                </a:p>
              </p:txBody>
            </p:sp>
            <p:sp>
              <p:nvSpPr>
                <p:cNvPr id="28" name="Bullet4" descr="fdf286bc-5874-42a4-8253-b591383fe77b"/>
                <p:cNvSpPr txBox="1"/>
                <p:nvPr/>
              </p:nvSpPr>
              <p:spPr>
                <a:xfrm>
                  <a:off x="9085746" y="1778000"/>
                  <a:ext cx="2423184" cy="611578"/>
                </a:xfrm>
                <a:prstGeom prst="rect">
                  <a:avLst/>
                </a:prstGeom>
                <a:noFill/>
              </p:spPr>
              <p:txBody>
                <a:bodyPr wrap="square" lIns="91440" tIns="45720" rIns="91440" bIns="45720" rtlCol="0" anchor="b" anchorCtr="1">
                  <a:normAutofit/>
                </a:bodyPr>
                <a:lstStyle>
                  <a:defPPr>
                    <a:defRPr lang="zh-CN"/>
                  </a:defPPr>
                  <a:lvl1pPr>
                    <a:defRPr sz="1400" b="1">
                      <a:solidFill>
                        <a:schemeClr val="accent1"/>
                      </a:solidFill>
                    </a:defRPr>
                  </a:lvl1pPr>
                </a:lstStyle>
                <a:p>
                  <a:pPr algn="ctr">
                    <a:spcBef>
                      <a:spcPct val="0"/>
                    </a:spcBef>
                  </a:pPr>
                  <a:r>
                    <a:rPr lang="en-US" sz="1800" b="1" i="0" u="none">
                      <a:solidFill>
                        <a:srgbClr val="FFFFFF"/>
                      </a:solidFill>
                      <a:ea typeface="微软雅黑" panose="020B0503020204020204" charset="-122"/>
                    </a:rPr>
                    <a:t>新增权益</a:t>
                  </a:r>
                  <a:endParaRPr lang="en-US" sz="1800" b="1" i="0" u="none">
                    <a:solidFill>
                      <a:srgbClr val="FFFFFF"/>
                    </a:solidFill>
                    <a:ea typeface="微软雅黑" panose="020B0503020204020204" charset="-122"/>
                  </a:endParaRPr>
                </a:p>
              </p:txBody>
            </p:sp>
          </p:grpSp>
        </p:grpSp>
        <p:sp>
          <p:nvSpPr>
            <p:cNvPr id="105" name="Title" descr="8ec79b83-9999-4d09-89b7-a50cce12ce79"/>
            <p:cNvSpPr txBox="1"/>
            <p:nvPr/>
          </p:nvSpPr>
          <p:spPr>
            <a:xfrm>
              <a:off x="660400" y="1130300"/>
              <a:ext cx="10858500" cy="461665"/>
            </a:xfrm>
            <a:prstGeom prst="rect">
              <a:avLst/>
            </a:prstGeom>
            <a:noFill/>
          </p:spPr>
          <p:txBody>
            <a:bodyPr vert="horz" wrap="square" rtlCol="0" anchor="t" anchorCtr="1">
              <a:normAutofit/>
            </a:bodyPr>
            <a:lstStyle/>
            <a:p>
              <a:pPr algn="ctr"/>
              <a:r>
                <a:rPr lang="en-US" sz="2400" b="1" i="0" u="none">
                  <a:solidFill>
                    <a:srgbClr val="FFFFFF"/>
                  </a:solidFill>
                  <a:ea typeface="微软雅黑" panose="020B0503020204020204" charset="-122"/>
                </a:rPr>
                <a:t>说明开发护照、成立创业基金及新增项目</a:t>
              </a:r>
              <a:endParaRPr lang="en-US" sz="2400" b="1" i="0" u="none">
                <a:solidFill>
                  <a:srgbClr val="FFFFFF"/>
                </a:solidFill>
                <a:ea typeface="微软雅黑" panose="020B0503020204020204" charset="-122"/>
              </a:endParaRPr>
            </a:p>
          </p:txBody>
        </p:sp>
      </p:gr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descr="92e82e55-45ac-40ee-a5c3-51eb35de2b69"/>
          <p:cNvSpPr>
            <a:spLocks noGrp="1"/>
          </p:cNvSpPr>
          <p:nvPr>
            <p:ph type="title" hasCustomPrompt="1"/>
          </p:nvPr>
        </p:nvSpPr>
        <p:spPr/>
        <p:txBody>
          <a:bodyPr anchorCtr="0">
            <a:normAutofit/>
          </a:bodyPr>
          <a:lstStyle/>
          <a:p>
            <a:pPr algn="ctr">
              <a:lnSpc>
                <a:spcPct val="100000"/>
              </a:lnSpc>
              <a:spcBef>
                <a:spcPct val="0"/>
              </a:spcBef>
            </a:pPr>
            <a:r>
              <a:rPr lang="en-US" sz="3200" b="1" i="0" u="none">
                <a:solidFill>
                  <a:srgbClr val="FFFFFF"/>
                </a:solidFill>
                <a:ea typeface="微软雅黑" panose="020B0503020204020204" charset="-122"/>
              </a:rPr>
              <a:t>可行性保障机制</a:t>
            </a:r>
            <a:br>
              <a:rPr lang="en-US" sz="32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Механизм</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обеспечения</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осуществимости</a:t>
            </a:r>
            <a:endParaRPr lang="en-US" sz="2000" b="1" i="0" u="none">
              <a:solidFill>
                <a:srgbClr val="FFFFFF"/>
              </a:solidFill>
              <a:ea typeface="微软雅黑" panose="020B0503020204020204" charset="-122"/>
            </a:endParaRPr>
          </a:p>
        </p:txBody>
      </p:sp>
      <p:sp>
        <p:nvSpPr>
          <p:cNvPr id="25" name="文本占位符 24" descr="453cb2ca-0b3f-48d3-b77e-c8b0c2bbb197"/>
          <p:cNvSpPr>
            <a:spLocks noGrp="1"/>
          </p:cNvSpPr>
          <p:nvPr>
            <p:ph type="body" sz="quarter" idx="1" hasCustomPrompt="1"/>
          </p:nvPr>
        </p:nvSpPr>
        <p:spPr/>
        <p:txBody>
          <a:bodyPr anchorCtr="0"/>
          <a:lstStyle/>
          <a:p>
            <a:pPr algn="ctr">
              <a:lnSpc>
                <a:spcPct val="120000"/>
              </a:lnSpc>
              <a:spcBef>
                <a:spcPts val="1000"/>
              </a:spcBef>
            </a:pPr>
            <a:r>
              <a:rPr lang="en-US" sz="2000" b="0" i="0" u="none">
                <a:solidFill>
                  <a:srgbClr val="FFFFFF"/>
                </a:solidFill>
                <a:ea typeface="微软雅黑" panose="020B0503020204020204" charset="-122"/>
              </a:rPr>
              <a:t>介绍活动的政策支持、风险预案和商业闭环等保障措施</a:t>
            </a:r>
            <a:endParaRPr lang="en-US" sz="2000" b="0" i="0" u="none">
              <a:solidFill>
                <a:srgbClr val="FFFFFF"/>
              </a:solidFill>
              <a:ea typeface="微软雅黑" panose="020B0503020204020204" charset="-122"/>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政策支持</a:t>
            </a:r>
            <a:br>
              <a:rPr lang="en-US" sz="28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политическое</a:t>
            </a:r>
            <a:r>
              <a:rPr lang="en-US" altLang="zh-CN" sz="2000">
                <a:solidFill>
                  <a:srgbClr val="FFFFFF"/>
                </a:solidFill>
                <a:ea typeface="微软雅黑" panose="020B0503020204020204" charset="-122"/>
                <a:sym typeface="+mn-ea"/>
              </a:rPr>
              <a:t> unterst</a:t>
            </a:r>
            <a:r>
              <a:rPr lang="en-US" altLang="en-US" sz="2000">
                <a:solidFill>
                  <a:srgbClr val="FFFFFF"/>
                </a:solidFill>
                <a:ea typeface="微软雅黑" panose="020B0503020204020204" charset="-122"/>
                <a:sym typeface="+mn-ea"/>
              </a:rPr>
              <a:t>ü</a:t>
            </a:r>
            <a:r>
              <a:rPr lang="en-US" altLang="zh-CN" sz="2000">
                <a:solidFill>
                  <a:srgbClr val="FFFFFF"/>
                </a:solidFill>
                <a:ea typeface="微软雅黑" panose="020B0503020204020204" charset="-122"/>
                <a:sym typeface="+mn-ea"/>
              </a:rPr>
              <a:t>tzt</a:t>
            </a:r>
            <a:r>
              <a:rPr lang="en-US" altLang="en-US" sz="2000">
                <a:solidFill>
                  <a:srgbClr val="FFFFFF"/>
                </a:solidFill>
                <a:ea typeface="微软雅黑" panose="020B0503020204020204" charset="-122"/>
                <a:sym typeface="+mn-ea"/>
              </a:rPr>
              <a:t>ение</a:t>
            </a:r>
            <a:endParaRPr lang="en-US" sz="2000" b="1" i="0" u="none">
              <a:solidFill>
                <a:srgbClr val="FFFFFF"/>
              </a:solidFill>
              <a:ea typeface="微软雅黑" panose="020B0503020204020204" charset="-122"/>
            </a:endParaRPr>
          </a:p>
        </p:txBody>
      </p:sp>
      <p:grpSp>
        <p:nvGrpSpPr>
          <p:cNvPr id="5" name="aacdfafa-4579-4046-a91a-1d1750f9d38a.source.2.zh-Hans.pptx" descr="884a8df0-f7a6-4fa6-84a6-2a590065ad1d"/>
          <p:cNvGrpSpPr/>
          <p:nvPr/>
        </p:nvGrpSpPr>
        <p:grpSpPr>
          <a:xfrm>
            <a:off x="660399" y="1369732"/>
            <a:ext cx="10858501" cy="4764368"/>
            <a:chOff x="660399" y="1369732"/>
            <a:chExt cx="10858501" cy="4764368"/>
          </a:xfrm>
        </p:grpSpPr>
        <p:sp>
          <p:nvSpPr>
            <p:cNvPr id="3" name="i$ľiḍé" descr="d8a081b0-2309-4db4-b16e-2c8c4d402b37"/>
            <p:cNvSpPr/>
            <p:nvPr/>
          </p:nvSpPr>
          <p:spPr>
            <a:xfrm>
              <a:off x="6267217" y="1735388"/>
              <a:ext cx="1321217" cy="2656621"/>
            </a:xfrm>
            <a:custGeom>
              <a:avLst/>
              <a:gdLst>
                <a:gd name="connsiteX0" fmla="*/ 1503802 w 3007605"/>
                <a:gd name="connsiteY0" fmla="*/ 0 h 3007605"/>
                <a:gd name="connsiteX1" fmla="*/ 3007601 w 3007605"/>
                <a:gd name="connsiteY1" fmla="*/ 1500383 h 3007605"/>
                <a:gd name="connsiteX2" fmla="*/ 1510643 w 3007605"/>
                <a:gd name="connsiteY2" fmla="*/ 3007591 h 3007605"/>
                <a:gd name="connsiteX3" fmla="*/ 1503803 w 3007605"/>
                <a:gd name="connsiteY3" fmla="*/ 1503803 h 3007605"/>
                <a:gd name="connsiteX4" fmla="*/ 1503802 w 3007605"/>
                <a:gd name="connsiteY4" fmla="*/ 0 h 3007605"/>
                <a:gd name="connsiteX0-1" fmla="*/ 1503802 w 3007605"/>
                <a:gd name="connsiteY0-2" fmla="*/ 0 h 3007605"/>
                <a:gd name="connsiteX1-3" fmla="*/ 3007601 w 3007605"/>
                <a:gd name="connsiteY1-4" fmla="*/ 1500383 h 3007605"/>
                <a:gd name="connsiteX2-5" fmla="*/ 1510643 w 3007605"/>
                <a:gd name="connsiteY2-6" fmla="*/ 3007591 h 3007605"/>
                <a:gd name="connsiteX0-7" fmla="*/ 4037681 w 5541483"/>
                <a:gd name="connsiteY0-8" fmla="*/ 2187087 h 5194678"/>
                <a:gd name="connsiteX1-9" fmla="*/ 0 w 5541483"/>
                <a:gd name="connsiteY1-10" fmla="*/ 0 h 5194678"/>
                <a:gd name="connsiteX2-11" fmla="*/ 5541480 w 5541483"/>
                <a:gd name="connsiteY2-12" fmla="*/ 3687470 h 5194678"/>
                <a:gd name="connsiteX3-13" fmla="*/ 4044522 w 5541483"/>
                <a:gd name="connsiteY3-14" fmla="*/ 5194678 h 5194678"/>
                <a:gd name="connsiteX4-15" fmla="*/ 4037682 w 5541483"/>
                <a:gd name="connsiteY4-16" fmla="*/ 3690890 h 5194678"/>
                <a:gd name="connsiteX5" fmla="*/ 4037681 w 5541483"/>
                <a:gd name="connsiteY5" fmla="*/ 2187087 h 5194678"/>
                <a:gd name="connsiteX0-17" fmla="*/ 4037681 w 5541483"/>
                <a:gd name="connsiteY0-18" fmla="*/ 2187087 h 5194678"/>
                <a:gd name="connsiteX1-19" fmla="*/ 5541480 w 5541483"/>
                <a:gd name="connsiteY1-20" fmla="*/ 3687470 h 5194678"/>
                <a:gd name="connsiteX2-21" fmla="*/ 4044522 w 5541483"/>
                <a:gd name="connsiteY2-22" fmla="*/ 5194678 h 5194678"/>
                <a:gd name="connsiteX0-23" fmla="*/ 0 w 1503802"/>
                <a:gd name="connsiteY0-24" fmla="*/ 0 h 3007591"/>
                <a:gd name="connsiteX1-25" fmla="*/ 1503799 w 1503802"/>
                <a:gd name="connsiteY1-26" fmla="*/ 1500383 h 3007591"/>
                <a:gd name="connsiteX2-27" fmla="*/ 6841 w 1503802"/>
                <a:gd name="connsiteY2-28" fmla="*/ 3007591 h 3007591"/>
                <a:gd name="connsiteX3-29" fmla="*/ 1 w 1503802"/>
                <a:gd name="connsiteY3-30" fmla="*/ 1503803 h 3007591"/>
                <a:gd name="connsiteX4-31" fmla="*/ 0 w 1503802"/>
                <a:gd name="connsiteY4-32" fmla="*/ 0 h 3007591"/>
                <a:gd name="connsiteX0-33" fmla="*/ 0 w 1503802"/>
                <a:gd name="connsiteY0-34" fmla="*/ 0 h 3007591"/>
                <a:gd name="connsiteX1-35" fmla="*/ 1503799 w 1503802"/>
                <a:gd name="connsiteY1-36" fmla="*/ 1500383 h 3007591"/>
                <a:gd name="connsiteX2-37" fmla="*/ 6841 w 1503802"/>
                <a:gd name="connsiteY2-38" fmla="*/ 3007591 h 3007591"/>
              </a:gdLst>
              <a:ahLst/>
              <a:cxnLst>
                <a:cxn ang="0">
                  <a:pos x="connsiteX0-1" y="connsiteY0-2"/>
                </a:cxn>
                <a:cxn ang="0">
                  <a:pos x="connsiteX1-3" y="connsiteY1-4"/>
                </a:cxn>
                <a:cxn ang="0">
                  <a:pos x="connsiteX2-5" y="connsiteY2-6"/>
                </a:cxn>
              </a:cxnLst>
              <a:rect l="l" t="t" r="r" b="b"/>
              <a:pathLst>
                <a:path w="1503802" h="3007591" stroke="0" extrusionOk="0">
                  <a:moveTo>
                    <a:pt x="0" y="0"/>
                  </a:moveTo>
                  <a:cubicBezTo>
                    <a:pt x="829192" y="0"/>
                    <a:pt x="1501913" y="671193"/>
                    <a:pt x="1503799" y="1500383"/>
                  </a:cubicBezTo>
                  <a:cubicBezTo>
                    <a:pt x="1505685" y="2329573"/>
                    <a:pt x="836024" y="3003819"/>
                    <a:pt x="6841" y="3007591"/>
                  </a:cubicBezTo>
                  <a:lnTo>
                    <a:pt x="1" y="1503803"/>
                  </a:lnTo>
                  <a:cubicBezTo>
                    <a:pt x="1" y="1002535"/>
                    <a:pt x="0" y="501268"/>
                    <a:pt x="0" y="0"/>
                  </a:cubicBezTo>
                  <a:close/>
                </a:path>
                <a:path w="1503802" h="3007591" fill="none">
                  <a:moveTo>
                    <a:pt x="0" y="0"/>
                  </a:moveTo>
                  <a:cubicBezTo>
                    <a:pt x="829192" y="0"/>
                    <a:pt x="1501913" y="671193"/>
                    <a:pt x="1503799" y="1500383"/>
                  </a:cubicBezTo>
                  <a:cubicBezTo>
                    <a:pt x="1505685" y="2329573"/>
                    <a:pt x="836024" y="3003819"/>
                    <a:pt x="6841" y="3007591"/>
                  </a:cubicBezTo>
                </a:path>
              </a:pathLst>
            </a:custGeom>
            <a:ln w="12700" cap="rnd">
              <a:solidFill>
                <a:schemeClr val="tx1">
                  <a:lumMod val="50000"/>
                  <a:lumOff val="50000"/>
                  <a:alpha val="20000"/>
                </a:schemeClr>
              </a:solidFill>
              <a:round/>
            </a:ln>
          </p:spPr>
          <p:style>
            <a:lnRef idx="1">
              <a:schemeClr val="accent1"/>
            </a:lnRef>
            <a:fillRef idx="0">
              <a:schemeClr val="accent1"/>
            </a:fillRef>
            <a:effectRef idx="0">
              <a:schemeClr val="accent1"/>
            </a:effectRef>
            <a:fontRef idx="minor">
              <a:schemeClr val="tx1"/>
            </a:fontRef>
          </p:style>
          <p:txBody>
            <a:bodyPr rtlCol="0" anchor="ctr" anchorCtr="0"/>
            <a:lstStyle/>
            <a:p>
              <a:pPr algn="l"/>
            </a:p>
          </p:txBody>
        </p:sp>
        <p:sp>
          <p:nvSpPr>
            <p:cNvPr id="17" name="Title" descr="80c376a7-b9c8-4b54-a150-ae3dcab894ae"/>
            <p:cNvSpPr/>
            <p:nvPr/>
          </p:nvSpPr>
          <p:spPr>
            <a:xfrm>
              <a:off x="7083233" y="2372710"/>
              <a:ext cx="4435667" cy="1728942"/>
            </a:xfrm>
            <a:prstGeom prst="roundRect">
              <a:avLst>
                <a:gd name="adj" fmla="val 6662"/>
              </a:avLst>
            </a:prstGeom>
            <a:solidFill>
              <a:schemeClr val="accent1"/>
            </a:soli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l"/>
              <a:r>
                <a:rPr lang="en-US" sz="2400" b="1" i="0" u="none">
                  <a:solidFill>
                    <a:srgbClr val="FFFFFF"/>
                  </a:solidFill>
                  <a:ea typeface="微软雅黑" panose="020B0503020204020204" charset="-122"/>
                </a:rPr>
                <a:t>说明联动的部门及新增的支持部门</a:t>
              </a:r>
              <a:endParaRPr lang="en-US" sz="2400" b="1" i="0" u="none">
                <a:solidFill>
                  <a:srgbClr val="FFFFFF"/>
                </a:solidFill>
                <a:ea typeface="微软雅黑" panose="020B0503020204020204" charset="-122"/>
              </a:endParaRPr>
            </a:p>
          </p:txBody>
        </p:sp>
        <p:grpSp>
          <p:nvGrpSpPr>
            <p:cNvPr id="9" name="组合 1" descr="7a9eb91b-c6dc-439c-97de-bdf6faf86bc9"/>
            <p:cNvGrpSpPr/>
            <p:nvPr/>
          </p:nvGrpSpPr>
          <p:grpSpPr>
            <a:xfrm>
              <a:off x="660399" y="1369732"/>
              <a:ext cx="5650295" cy="2095512"/>
              <a:chOff x="660399" y="1511622"/>
              <a:chExt cx="5650295" cy="2095512"/>
            </a:xfrm>
          </p:grpSpPr>
          <p:sp>
            <p:nvSpPr>
              <p:cNvPr id="6" name="Bullet1" descr="acbf0e73-5796-462e-800d-0b76a7ff31b3"/>
              <p:cNvSpPr txBox="1"/>
              <p:nvPr/>
            </p:nvSpPr>
            <p:spPr>
              <a:xfrm>
                <a:off x="660399" y="1511622"/>
                <a:ext cx="5400907" cy="496800"/>
              </a:xfrm>
              <a:prstGeom prst="roundRect">
                <a:avLst>
                  <a:gd name="adj" fmla="val 50000"/>
                </a:avLst>
              </a:prstGeom>
              <a:solidFill>
                <a:schemeClr val="tx1">
                  <a:lumMod val="50000"/>
                  <a:lumOff val="50000"/>
                  <a:alpha val="14000"/>
                </a:schemeClr>
              </a:solidFill>
            </p:spPr>
            <p:txBody>
              <a:bodyPr wrap="square" lIns="0" tIns="0" rIns="0" bIns="0" rtlCol="0" anchor="ctr" anchorCtr="0">
                <a:normAutofit/>
              </a:bodyPr>
              <a:lstStyle/>
              <a:p>
                <a:pPr algn="l">
                  <a:lnSpc>
                    <a:spcPct val="120000"/>
                  </a:lnSpc>
                </a:pPr>
                <a:r>
                  <a:rPr lang="en-US" sz="1800" b="1" i="0" u="none">
                    <a:solidFill>
                      <a:srgbClr val="FFFFFF"/>
                    </a:solidFill>
                    <a:ea typeface="微软雅黑" panose="020B0503020204020204" charset="-122"/>
                  </a:rPr>
                  <a:t>联动协调组</a:t>
                </a:r>
                <a:endParaRPr lang="en-US" sz="1800" b="1" i="0" u="none">
                  <a:solidFill>
                    <a:srgbClr val="FFFFFF"/>
                  </a:solidFill>
                  <a:ea typeface="微软雅黑" panose="020B0503020204020204" charset="-122"/>
                </a:endParaRPr>
              </a:p>
            </p:txBody>
          </p:sp>
          <p:sp>
            <p:nvSpPr>
              <p:cNvPr id="7" name="Text1" descr="edb88deb-60b5-4c66-9d4b-b5d6d2e385f0"/>
              <p:cNvSpPr/>
              <p:nvPr/>
            </p:nvSpPr>
            <p:spPr>
              <a:xfrm>
                <a:off x="673100" y="2085389"/>
                <a:ext cx="5594117" cy="1521745"/>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l">
                  <a:lnSpc>
                    <a:spcPct val="120000"/>
                  </a:lnSpc>
                </a:pPr>
                <a:r>
                  <a:rPr lang="en-US" sz="1200" b="0" i="0" u="none">
                    <a:solidFill>
                      <a:srgbClr val="FFFFFF"/>
                    </a:solidFill>
                    <a:ea typeface="微软雅黑" panose="020B0503020204020204" charset="-122"/>
                  </a:rPr>
                  <a:t>联动中国文旅部、俄罗斯文化部、蒙古国旅游局成立跨国协调组，加强三国之间的沟通与合作，保障活动的顺利开展。</a:t>
                </a:r>
                <a:endParaRPr lang="en-US" sz="1200" b="0" i="0" u="none">
                  <a:solidFill>
                    <a:srgbClr val="FFFFFF"/>
                  </a:solidFill>
                  <a:ea typeface="微软雅黑" panose="020B0503020204020204" charset="-122"/>
                </a:endParaRPr>
              </a:p>
            </p:txBody>
          </p:sp>
          <p:sp>
            <p:nvSpPr>
              <p:cNvPr id="8" name="Icon1" descr="5864ab25-cac5-44c0-ac5d-7063d6dec441"/>
              <p:cNvSpPr/>
              <p:nvPr/>
            </p:nvSpPr>
            <p:spPr>
              <a:xfrm>
                <a:off x="6130694" y="1779359"/>
                <a:ext cx="180000" cy="180000"/>
              </a:xfrm>
              <a:prstGeom prst="ellipse">
                <a:avLst/>
              </a:prstGeom>
              <a:solidFill>
                <a:schemeClr val="accent1"/>
              </a:soli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fontScale="55000" lnSpcReduction="20000"/>
              </a:bodyPr>
              <a:lstStyle/>
              <a:p>
                <a:pPr algn="l"/>
              </a:p>
            </p:txBody>
          </p:sp>
        </p:grpSp>
        <p:grpSp>
          <p:nvGrpSpPr>
            <p:cNvPr id="4" name="组合 3" descr="5195bb30-66e2-4769-b710-3a4b5936f7c0"/>
            <p:cNvGrpSpPr/>
            <p:nvPr/>
          </p:nvGrpSpPr>
          <p:grpSpPr>
            <a:xfrm>
              <a:off x="660399" y="4038588"/>
              <a:ext cx="5650295" cy="2095512"/>
              <a:chOff x="660399" y="4180478"/>
              <a:chExt cx="5650295" cy="2095512"/>
            </a:xfrm>
          </p:grpSpPr>
          <p:sp>
            <p:nvSpPr>
              <p:cNvPr id="10" name="Bullet2" descr="d96f138a-0b56-4644-a641-d90a4a836872"/>
              <p:cNvSpPr txBox="1"/>
              <p:nvPr/>
            </p:nvSpPr>
            <p:spPr>
              <a:xfrm>
                <a:off x="660399" y="4180478"/>
                <a:ext cx="5400907" cy="496800"/>
              </a:xfrm>
              <a:prstGeom prst="roundRect">
                <a:avLst>
                  <a:gd name="adj" fmla="val 50000"/>
                </a:avLst>
              </a:prstGeom>
              <a:solidFill>
                <a:schemeClr val="tx1">
                  <a:lumMod val="50000"/>
                  <a:lumOff val="50000"/>
                  <a:alpha val="14000"/>
                </a:schemeClr>
              </a:solidFill>
            </p:spPr>
            <p:txBody>
              <a:bodyPr wrap="square" lIns="0" tIns="0" rIns="0" bIns="0" rtlCol="0" anchor="ctr" anchorCtr="0">
                <a:normAutofit/>
              </a:bodyPr>
              <a:lstStyle/>
              <a:p>
                <a:pPr algn="l">
                  <a:lnSpc>
                    <a:spcPct val="120000"/>
                  </a:lnSpc>
                </a:pPr>
                <a:r>
                  <a:rPr lang="en-US" sz="1800" b="1" i="0" u="none">
                    <a:solidFill>
                      <a:srgbClr val="FFFFFF"/>
                    </a:solidFill>
                    <a:ea typeface="微软雅黑" panose="020B0503020204020204" charset="-122"/>
                  </a:rPr>
                  <a:t>政策支持扩大</a:t>
                </a:r>
                <a:endParaRPr lang="en-US" sz="1800" b="1" i="0" u="none">
                  <a:solidFill>
                    <a:srgbClr val="FFFFFF"/>
                  </a:solidFill>
                  <a:ea typeface="微软雅黑" panose="020B0503020204020204" charset="-122"/>
                </a:endParaRPr>
              </a:p>
            </p:txBody>
          </p:sp>
          <p:sp>
            <p:nvSpPr>
              <p:cNvPr id="11" name="Text2" descr="0afeda9d-b369-4734-a706-495983204b57"/>
              <p:cNvSpPr/>
              <p:nvPr/>
            </p:nvSpPr>
            <p:spPr>
              <a:xfrm>
                <a:off x="673100" y="4754245"/>
                <a:ext cx="5594117" cy="1521745"/>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l">
                  <a:lnSpc>
                    <a:spcPct val="120000"/>
                  </a:lnSpc>
                </a:pPr>
                <a:r>
                  <a:rPr lang="en-US" sz="1200" b="0" i="0" u="none">
                    <a:solidFill>
                      <a:srgbClr val="FFFFFF"/>
                    </a:solidFill>
                    <a:ea typeface="微软雅黑" panose="020B0503020204020204" charset="-122"/>
                  </a:rPr>
                  <a:t>新增中国农业农村部、商务部、国际贸易促进委员会的支持，为活动提供更全面的政策保障和资源支持。</a:t>
                </a:r>
                <a:endParaRPr lang="en-US" sz="1200" b="0" i="0" u="none">
                  <a:solidFill>
                    <a:srgbClr val="FFFFFF"/>
                  </a:solidFill>
                  <a:ea typeface="微软雅黑" panose="020B0503020204020204" charset="-122"/>
                </a:endParaRPr>
              </a:p>
            </p:txBody>
          </p:sp>
          <p:sp>
            <p:nvSpPr>
              <p:cNvPr id="12" name="Icon2" descr="12388c07-3d86-4693-8c44-3008cf555fe3"/>
              <p:cNvSpPr/>
              <p:nvPr/>
            </p:nvSpPr>
            <p:spPr>
              <a:xfrm>
                <a:off x="6130694" y="4448215"/>
                <a:ext cx="180000" cy="180000"/>
              </a:xfrm>
              <a:prstGeom prst="ellipse">
                <a:avLst/>
              </a:prstGeom>
              <a:solidFill>
                <a:schemeClr val="accent1"/>
              </a:solidFill>
              <a:ln w="57150" cap="rnd">
                <a:noFill/>
                <a:prstDash val="solid"/>
                <a:round/>
              </a:ln>
              <a:effectLst>
                <a:outerShdw blurRad="76200" dist="50800" dir="5400000" algn="ctr"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fontScale="55000" lnSpcReduction="20000"/>
              </a:bodyPr>
              <a:lstStyle/>
              <a:p>
                <a:pPr algn="l"/>
              </a:p>
            </p:txBody>
          </p:sp>
        </p:grpSp>
      </p:gr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风险预案</a:t>
            </a:r>
            <a:br>
              <a:rPr lang="en-US" sz="28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План</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мер</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по</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предотвращению</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и</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ликвидации</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рисков</a:t>
            </a:r>
            <a:endParaRPr lang="en-US" sz="2000" b="1" i="0" u="none">
              <a:solidFill>
                <a:srgbClr val="FFFFFF"/>
              </a:solidFill>
              <a:ea typeface="微软雅黑" panose="020B0503020204020204" charset="-122"/>
            </a:endParaRPr>
          </a:p>
        </p:txBody>
      </p:sp>
      <p:grpSp>
        <p:nvGrpSpPr>
          <p:cNvPr id="3" name="350c8189-04ed-4e6f-9d77-1056a4fd55a1.source.2.zh-Hans.pptx" descr="1275142b-d815-4a58-b058-0d6eecfec70c"/>
          <p:cNvGrpSpPr/>
          <p:nvPr/>
        </p:nvGrpSpPr>
        <p:grpSpPr>
          <a:xfrm>
            <a:off x="673102" y="1150374"/>
            <a:ext cx="10864921" cy="4942451"/>
            <a:chOff x="673102" y="1150374"/>
            <a:chExt cx="10864921" cy="4942451"/>
          </a:xfrm>
        </p:grpSpPr>
        <p:sp>
          <p:nvSpPr>
            <p:cNvPr id="14" name="Title" descr="2a8fe367-f6f7-46bf-aa75-e2961545dfc9"/>
            <p:cNvSpPr txBox="1"/>
            <p:nvPr/>
          </p:nvSpPr>
          <p:spPr>
            <a:xfrm>
              <a:off x="673102" y="1150374"/>
              <a:ext cx="3395977" cy="4942451"/>
            </a:xfrm>
            <a:prstGeom prst="rect">
              <a:avLst/>
            </a:prstGeom>
            <a:noFill/>
            <a:ln>
              <a:noFill/>
            </a:ln>
          </p:spPr>
          <p:txBody>
            <a:bodyPr wrap="square" lIns="90000" tIns="46800" rIns="90000" bIns="46800" anchor="ctr" anchorCtr="0">
              <a:normAutofit/>
            </a:bodyPr>
            <a:lstStyle/>
            <a:p>
              <a:pPr algn="l"/>
              <a:r>
                <a:rPr lang="en-US" sz="2400" b="1" i="0" u="none">
                  <a:solidFill>
                    <a:srgbClr val="FFFFFF"/>
                  </a:solidFill>
                  <a:ea typeface="微软雅黑" panose="020B0503020204020204" charset="-122"/>
                </a:rPr>
                <a:t>阐述应对偏远地区信号中断和提供应急服务的措施</a:t>
              </a:r>
              <a:endParaRPr lang="en-US" sz="2400" b="1" i="0" u="none">
                <a:solidFill>
                  <a:srgbClr val="FFFFFF"/>
                </a:solidFill>
                <a:ea typeface="微软雅黑" panose="020B0503020204020204" charset="-122"/>
              </a:endParaRPr>
            </a:p>
          </p:txBody>
        </p:sp>
        <p:grpSp>
          <p:nvGrpSpPr>
            <p:cNvPr id="30" name="组合 29" descr="f313db54-6f9a-410b-9272-269e635c289b"/>
            <p:cNvGrpSpPr/>
            <p:nvPr/>
          </p:nvGrpSpPr>
          <p:grpSpPr>
            <a:xfrm>
              <a:off x="4594578" y="1543079"/>
              <a:ext cx="6938610" cy="2088291"/>
              <a:chOff x="4594578" y="1543079"/>
              <a:chExt cx="6938610" cy="2088291"/>
            </a:xfrm>
          </p:grpSpPr>
          <p:sp>
            <p:nvSpPr>
              <p:cNvPr id="26" name="IconBackground1" descr="195678c8-8b96-42ea-86b1-0f220c123194"/>
              <p:cNvSpPr/>
              <p:nvPr/>
            </p:nvSpPr>
            <p:spPr>
              <a:xfrm>
                <a:off x="7798466" y="1543079"/>
                <a:ext cx="621960" cy="621960"/>
              </a:xfrm>
              <a:prstGeom prst="ellipse">
                <a:avLst/>
              </a:prstGeom>
              <a:solidFill>
                <a:schemeClr val="accent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chorCtr="0">
                <a:normAutofit/>
              </a:bodyPr>
              <a:lstStyle/>
              <a:p>
                <a:pPr algn="ctr"/>
              </a:p>
            </p:txBody>
          </p:sp>
          <p:sp>
            <p:nvSpPr>
              <p:cNvPr id="27" name="Icon1" descr="dfd40207-69ba-4bd4-b6fa-be9a74c77d2a"/>
              <p:cNvSpPr/>
              <p:nvPr/>
            </p:nvSpPr>
            <p:spPr>
              <a:xfrm>
                <a:off x="7980101" y="1757063"/>
                <a:ext cx="258690" cy="217439"/>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solidFill>
                <a:srgbClr val="FFFFFF"/>
              </a:solidFill>
              <a:ln>
                <a:noFill/>
              </a:ln>
              <a:effectLst/>
            </p:spPr>
            <p:txBody>
              <a:bodyPr wrap="square" lIns="91440" tIns="45720" rIns="91440" bIns="45720" anchor="ctr" anchorCtr="0">
                <a:normAutofit fontScale="5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28" name="Text1" descr="4c5b88f9-364e-4030-9ced-5a952f155341"/>
              <p:cNvSpPr/>
              <p:nvPr/>
            </p:nvSpPr>
            <p:spPr bwMode="auto">
              <a:xfrm flipH="1">
                <a:off x="4594581" y="2661133"/>
                <a:ext cx="6938604" cy="9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r>
                  <a:rPr lang="en-US" sz="1200" b="0" i="0" u="none">
                    <a:solidFill>
                      <a:srgbClr val="FFFFFF"/>
                    </a:solidFill>
                    <a:ea typeface="微软雅黑" panose="020B0503020204020204" charset="-122"/>
                  </a:rPr>
                  <a:t>设立卫星直播备用系统，应对偏远地区信号中断问题，确保活动的实时直播和传播。</a:t>
                </a:r>
                <a:endParaRPr lang="en-US" sz="1200" b="0" i="0" u="none">
                  <a:solidFill>
                    <a:srgbClr val="FFFFFF"/>
                  </a:solidFill>
                  <a:ea typeface="微软雅黑" panose="020B0503020204020204" charset="-122"/>
                </a:endParaRPr>
              </a:p>
            </p:txBody>
          </p:sp>
          <p:sp>
            <p:nvSpPr>
              <p:cNvPr id="29" name="Bullet1" descr="e77356d2-0832-4108-9926-b62a12196014"/>
              <p:cNvSpPr txBox="1"/>
              <p:nvPr/>
            </p:nvSpPr>
            <p:spPr bwMode="auto">
              <a:xfrm flipH="1">
                <a:off x="4594578" y="2219330"/>
                <a:ext cx="6938610"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sz="1800" b="1" i="0" u="none">
                    <a:solidFill>
                      <a:srgbClr val="FFFFFF"/>
                    </a:solidFill>
                    <a:ea typeface="微软雅黑" panose="020B0503020204020204" charset="-122"/>
                  </a:rPr>
                  <a:t>卫星直播备用系统</a:t>
                </a:r>
                <a:endParaRPr lang="en-US" sz="1800" b="1" i="0" u="none">
                  <a:solidFill>
                    <a:srgbClr val="FFFFFF"/>
                  </a:solidFill>
                  <a:ea typeface="微软雅黑" panose="020B0503020204020204" charset="-122"/>
                </a:endParaRPr>
              </a:p>
            </p:txBody>
          </p:sp>
        </p:grpSp>
        <p:grpSp>
          <p:nvGrpSpPr>
            <p:cNvPr id="31" name="组合 30" descr="0e6c4b37-0391-46bb-9663-fef0fc634d4f"/>
            <p:cNvGrpSpPr/>
            <p:nvPr/>
          </p:nvGrpSpPr>
          <p:grpSpPr>
            <a:xfrm>
              <a:off x="4680870" y="3837775"/>
              <a:ext cx="6857153" cy="2255050"/>
              <a:chOff x="4680870" y="3837775"/>
              <a:chExt cx="6857153" cy="2255050"/>
            </a:xfrm>
          </p:grpSpPr>
          <p:sp>
            <p:nvSpPr>
              <p:cNvPr id="22" name="IconBackground2" descr="435749f4-7893-4310-a64d-e8f9577b781c"/>
              <p:cNvSpPr/>
              <p:nvPr/>
            </p:nvSpPr>
            <p:spPr>
              <a:xfrm>
                <a:off x="7798466" y="3837775"/>
                <a:ext cx="621960" cy="621960"/>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chorCtr="0">
                <a:normAutofit/>
              </a:bodyPr>
              <a:lstStyle/>
              <a:p>
                <a:pPr algn="ctr"/>
              </a:p>
            </p:txBody>
          </p:sp>
          <p:sp>
            <p:nvSpPr>
              <p:cNvPr id="23" name="Icon2" descr="90dbe1d1-2b15-4d78-9efb-0cd54fc97ccb"/>
              <p:cNvSpPr/>
              <p:nvPr/>
            </p:nvSpPr>
            <p:spPr bwMode="auto">
              <a:xfrm>
                <a:off x="7980462" y="4004570"/>
                <a:ext cx="257968" cy="277434"/>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4762" h="607377">
                    <a:moveTo>
                      <a:pt x="398796" y="210238"/>
                    </a:moveTo>
                    <a:cubicBezTo>
                      <a:pt x="423856" y="218803"/>
                      <a:pt x="452065" y="289439"/>
                      <a:pt x="454129" y="301178"/>
                    </a:cubicBezTo>
                    <a:cubicBezTo>
                      <a:pt x="464095" y="355087"/>
                      <a:pt x="455436" y="420331"/>
                      <a:pt x="390821" y="428242"/>
                    </a:cubicBezTo>
                    <a:cubicBezTo>
                      <a:pt x="374157" y="430281"/>
                      <a:pt x="370808" y="402960"/>
                      <a:pt x="386819" y="399698"/>
                    </a:cubicBezTo>
                    <a:cubicBezTo>
                      <a:pt x="432809" y="391053"/>
                      <a:pt x="433462" y="341141"/>
                      <a:pt x="424150" y="303136"/>
                    </a:cubicBezTo>
                    <a:cubicBezTo>
                      <a:pt x="418759" y="281849"/>
                      <a:pt x="410100" y="243926"/>
                      <a:pt x="384123" y="239277"/>
                    </a:cubicBezTo>
                    <a:cubicBezTo>
                      <a:pt x="376771" y="237972"/>
                      <a:pt x="374811" y="229327"/>
                      <a:pt x="377506" y="223292"/>
                    </a:cubicBezTo>
                    <a:cubicBezTo>
                      <a:pt x="380835" y="216635"/>
                      <a:pt x="384486" y="212620"/>
                      <a:pt x="388334" y="210720"/>
                    </a:cubicBezTo>
                    <a:cubicBezTo>
                      <a:pt x="391700" y="209057"/>
                      <a:pt x="395216" y="209014"/>
                      <a:pt x="398796" y="210238"/>
                    </a:cubicBezTo>
                    <a:close/>
                    <a:moveTo>
                      <a:pt x="476717" y="157997"/>
                    </a:moveTo>
                    <a:cubicBezTo>
                      <a:pt x="480431" y="157629"/>
                      <a:pt x="484423" y="158577"/>
                      <a:pt x="488078" y="161390"/>
                    </a:cubicBezTo>
                    <a:cubicBezTo>
                      <a:pt x="583400" y="235927"/>
                      <a:pt x="607414" y="460844"/>
                      <a:pt x="457447" y="487511"/>
                    </a:cubicBezTo>
                    <a:cubicBezTo>
                      <a:pt x="441438" y="490120"/>
                      <a:pt x="434740" y="467531"/>
                      <a:pt x="450750" y="462230"/>
                    </a:cubicBezTo>
                    <a:cubicBezTo>
                      <a:pt x="574088" y="419579"/>
                      <a:pt x="546071" y="255255"/>
                      <a:pt x="467412" y="182022"/>
                    </a:cubicBezTo>
                    <a:cubicBezTo>
                      <a:pt x="456937" y="172053"/>
                      <a:pt x="465575" y="159102"/>
                      <a:pt x="476717" y="157997"/>
                    </a:cubicBezTo>
                    <a:close/>
                    <a:moveTo>
                      <a:pt x="297153" y="39"/>
                    </a:moveTo>
                    <a:cubicBezTo>
                      <a:pt x="301145" y="366"/>
                      <a:pt x="304800" y="2690"/>
                      <a:pt x="306107" y="7013"/>
                    </a:cubicBezTo>
                    <a:cubicBezTo>
                      <a:pt x="307496" y="6360"/>
                      <a:pt x="309456" y="7013"/>
                      <a:pt x="311498" y="8399"/>
                    </a:cubicBezTo>
                    <a:cubicBezTo>
                      <a:pt x="322116" y="15658"/>
                      <a:pt x="324812" y="29687"/>
                      <a:pt x="326119" y="41676"/>
                    </a:cubicBezTo>
                    <a:cubicBezTo>
                      <a:pt x="326772" y="47630"/>
                      <a:pt x="328161" y="54318"/>
                      <a:pt x="328814" y="61577"/>
                    </a:cubicBezTo>
                    <a:cubicBezTo>
                      <a:pt x="343434" y="136776"/>
                      <a:pt x="332163" y="271270"/>
                      <a:pt x="331509" y="296554"/>
                    </a:cubicBezTo>
                    <a:cubicBezTo>
                      <a:pt x="330121" y="355115"/>
                      <a:pt x="338779" y="412371"/>
                      <a:pt x="340821" y="470931"/>
                    </a:cubicBezTo>
                    <a:cubicBezTo>
                      <a:pt x="342128" y="502169"/>
                      <a:pt x="350132" y="574758"/>
                      <a:pt x="318114" y="598003"/>
                    </a:cubicBezTo>
                    <a:cubicBezTo>
                      <a:pt x="316807" y="603386"/>
                      <a:pt x="312805" y="608035"/>
                      <a:pt x="306843" y="607301"/>
                    </a:cubicBezTo>
                    <a:cubicBezTo>
                      <a:pt x="265513" y="602000"/>
                      <a:pt x="221489" y="556081"/>
                      <a:pt x="194209" y="527453"/>
                    </a:cubicBezTo>
                    <a:cubicBezTo>
                      <a:pt x="182855" y="516198"/>
                      <a:pt x="168153" y="502169"/>
                      <a:pt x="156882" y="488222"/>
                    </a:cubicBezTo>
                    <a:cubicBezTo>
                      <a:pt x="138177" y="487570"/>
                      <a:pt x="118820" y="488222"/>
                      <a:pt x="100197" y="488222"/>
                    </a:cubicBezTo>
                    <a:cubicBezTo>
                      <a:pt x="86884" y="488222"/>
                      <a:pt x="59521" y="493524"/>
                      <a:pt x="45554" y="484878"/>
                    </a:cubicBezTo>
                    <a:cubicBezTo>
                      <a:pt x="41552" y="484226"/>
                      <a:pt x="37550" y="482187"/>
                      <a:pt x="36243" y="477538"/>
                    </a:cubicBezTo>
                    <a:cubicBezTo>
                      <a:pt x="4879" y="389697"/>
                      <a:pt x="-14479" y="258628"/>
                      <a:pt x="13537" y="168096"/>
                    </a:cubicBezTo>
                    <a:cubicBezTo>
                      <a:pt x="16232" y="158798"/>
                      <a:pt x="26850" y="156759"/>
                      <a:pt x="34201" y="160103"/>
                    </a:cubicBezTo>
                    <a:cubicBezTo>
                      <a:pt x="56908" y="156106"/>
                      <a:pt x="80186" y="160755"/>
                      <a:pt x="102892" y="164099"/>
                    </a:cubicBezTo>
                    <a:cubicBezTo>
                      <a:pt x="116206" y="166791"/>
                      <a:pt x="130173" y="169401"/>
                      <a:pt x="143486" y="168096"/>
                    </a:cubicBezTo>
                    <a:lnTo>
                      <a:pt x="144222" y="168096"/>
                    </a:lnTo>
                    <a:cubicBezTo>
                      <a:pt x="164886" y="142812"/>
                      <a:pt x="191513" y="121524"/>
                      <a:pt x="214873" y="98850"/>
                    </a:cubicBezTo>
                    <a:cubicBezTo>
                      <a:pt x="230147" y="84251"/>
                      <a:pt x="246156" y="68917"/>
                      <a:pt x="259469" y="51626"/>
                    </a:cubicBezTo>
                    <a:cubicBezTo>
                      <a:pt x="270823" y="36946"/>
                      <a:pt x="276132" y="19655"/>
                      <a:pt x="286178" y="5055"/>
                    </a:cubicBezTo>
                    <a:cubicBezTo>
                      <a:pt x="288833" y="1385"/>
                      <a:pt x="293162" y="-287"/>
                      <a:pt x="297153" y="39"/>
                    </a:cubicBezTo>
                    <a:close/>
                  </a:path>
                </a:pathLst>
              </a:custGeom>
              <a:solidFill>
                <a:srgbClr val="FFFFFF"/>
              </a:solidFill>
              <a:ln>
                <a:noFill/>
              </a:ln>
            </p:spPr>
            <p:txBody>
              <a:bodyPr anchor="ctr" anchorCtr="0"/>
              <a:lstStyle/>
              <a:p>
                <a:pPr algn="ctr"/>
              </a:p>
            </p:txBody>
          </p:sp>
          <p:sp>
            <p:nvSpPr>
              <p:cNvPr id="24" name="Text2" descr="b9cc8950-ea6a-4340-bdf3-cb51743a1f37"/>
              <p:cNvSpPr/>
              <p:nvPr/>
            </p:nvSpPr>
            <p:spPr bwMode="auto">
              <a:xfrm flipH="1">
                <a:off x="4680873" y="4968283"/>
                <a:ext cx="6857146" cy="112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r>
                  <a:rPr lang="en-US" sz="1200" b="0" i="0" u="none">
                    <a:solidFill>
                      <a:srgbClr val="FFFFFF"/>
                    </a:solidFill>
                    <a:ea typeface="微软雅黑" panose="020B0503020204020204" charset="-122"/>
                  </a:rPr>
                  <a:t>组建应急服务团队，及时处理活动中可能出现的各种突发情况，保障主播和游客的安全。</a:t>
                </a:r>
                <a:endParaRPr lang="en-US" sz="1200" b="0" i="0" u="none">
                  <a:solidFill>
                    <a:srgbClr val="FFFFFF"/>
                  </a:solidFill>
                  <a:ea typeface="微软雅黑" panose="020B0503020204020204" charset="-122"/>
                </a:endParaRPr>
              </a:p>
            </p:txBody>
          </p:sp>
          <p:sp>
            <p:nvSpPr>
              <p:cNvPr id="25" name="Bullet2" descr="d5f73ca1-feb7-4cf2-93ab-c7eb41103e1b"/>
              <p:cNvSpPr txBox="1"/>
              <p:nvPr/>
            </p:nvSpPr>
            <p:spPr bwMode="auto">
              <a:xfrm flipH="1">
                <a:off x="4680870" y="4526480"/>
                <a:ext cx="6857153"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sz="1800" b="1" i="0" u="none">
                    <a:solidFill>
                      <a:srgbClr val="FFFFFF"/>
                    </a:solidFill>
                    <a:ea typeface="微软雅黑" panose="020B0503020204020204" charset="-122"/>
                  </a:rPr>
                  <a:t>应急服务团队</a:t>
                </a:r>
                <a:endParaRPr lang="en-US" sz="1800" b="1" i="0" u="none">
                  <a:solidFill>
                    <a:srgbClr val="FFFFFF"/>
                  </a:solidFill>
                  <a:ea typeface="微软雅黑" panose="020B0503020204020204" charset="-122"/>
                </a:endParaRPr>
              </a:p>
            </p:txBody>
          </p:sp>
        </p:grpSp>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商业闭环</a:t>
            </a:r>
            <a:br>
              <a:rPr lang="en-US" sz="28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Коммерческий</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замкнутый</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цикл</a:t>
            </a:r>
            <a:endParaRPr lang="en-US" sz="2000" b="1" i="0" u="none">
              <a:solidFill>
                <a:srgbClr val="FFFFFF"/>
              </a:solidFill>
              <a:ea typeface="微软雅黑" panose="020B0503020204020204" charset="-122"/>
            </a:endParaRPr>
          </a:p>
        </p:txBody>
      </p:sp>
      <p:grpSp>
        <p:nvGrpSpPr>
          <p:cNvPr id="28" name="300e0c0b-0462-4a6b-95cd-3a67c6baf2bd.source.4.zh-Hans.pptx" descr="b042953c-890b-4705-9635-f33f6cf40eeb"/>
          <p:cNvGrpSpPr/>
          <p:nvPr/>
        </p:nvGrpSpPr>
        <p:grpSpPr>
          <a:xfrm>
            <a:off x="660400" y="1130301"/>
            <a:ext cx="10858500" cy="5003799"/>
            <a:chOff x="660400" y="1130301"/>
            <a:chExt cx="10858500" cy="5003799"/>
          </a:xfrm>
        </p:grpSpPr>
        <p:sp>
          <p:nvSpPr>
            <p:cNvPr id="4" name="Title" descr="4222b8a9-92d5-40de-b978-52687533de1f"/>
            <p:cNvSpPr txBox="1"/>
            <p:nvPr/>
          </p:nvSpPr>
          <p:spPr>
            <a:xfrm>
              <a:off x="660400" y="1130301"/>
              <a:ext cx="2573454" cy="2181612"/>
            </a:xfrm>
            <a:prstGeom prst="roundRect">
              <a:avLst>
                <a:gd name="adj" fmla="val 6882"/>
              </a:avLst>
            </a:prstGeom>
            <a:solidFill>
              <a:schemeClr val="tx1">
                <a:alpha val="5000"/>
              </a:schemeClr>
            </a:solidFill>
          </p:spPr>
          <p:txBody>
            <a:bodyPr wrap="square" lIns="90000" tIns="46800" rIns="90000" bIns="46800" rtlCol="0" anchor="ctr" anchorCtr="0">
              <a:normAutofit/>
            </a:bodyPr>
            <a:lstStyle>
              <a:defPPr>
                <a:defRPr lang="zh-CN"/>
              </a:defPPr>
              <a:lvl1pPr>
                <a:defRPr sz="2400" b="1">
                  <a:cs typeface="+mn-ea"/>
                </a:defRPr>
              </a:lvl1pPr>
            </a:lstStyle>
            <a:p>
              <a:pPr algn="l"/>
              <a:r>
                <a:rPr lang="en-US" sz="2400" b="1" i="0" u="none">
                  <a:solidFill>
                    <a:srgbClr val="FFFFFF"/>
                  </a:solidFill>
                  <a:ea typeface="微软雅黑" panose="020B0503020204020204" charset="-122"/>
                </a:rPr>
                <a:t>介绍驿站模式、电商平台、产业基金及合作机制</a:t>
              </a:r>
              <a:endParaRPr lang="en-US" sz="2400" b="1" i="0" u="none">
                <a:solidFill>
                  <a:srgbClr val="FFFFFF"/>
                </a:solidFill>
                <a:ea typeface="微软雅黑" panose="020B0503020204020204" charset="-122"/>
              </a:endParaRPr>
            </a:p>
          </p:txBody>
        </p:sp>
        <p:cxnSp>
          <p:nvCxnSpPr>
            <p:cNvPr id="7" name="直接连接符 6" descr="198ac6fc-f923-4186-b8f8-1cc7f5c9d3dc"/>
            <p:cNvCxnSpPr>
              <a:stCxn id="40" idx="4"/>
              <a:endCxn id="6" idx="4"/>
            </p:cNvCxnSpPr>
            <p:nvPr/>
          </p:nvCxnSpPr>
          <p:spPr>
            <a:xfrm>
              <a:off x="3625852" y="1628097"/>
              <a:ext cx="0" cy="2496961"/>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descr="52a5e553-af79-4b45-bebd-e5a40b205cd6"/>
            <p:cNvCxnSpPr>
              <a:stCxn id="68" idx="4"/>
              <a:endCxn id="63" idx="4"/>
            </p:cNvCxnSpPr>
            <p:nvPr/>
          </p:nvCxnSpPr>
          <p:spPr>
            <a:xfrm>
              <a:off x="7941064" y="1628097"/>
              <a:ext cx="0" cy="2496961"/>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grpSp>
          <p:nvGrpSpPr>
            <p:cNvPr id="3" name="组合 2" descr="afb10e81-db44-4c30-893f-cc170c80a7e8"/>
            <p:cNvGrpSpPr/>
            <p:nvPr/>
          </p:nvGrpSpPr>
          <p:grpSpPr>
            <a:xfrm>
              <a:off x="3403298" y="1183481"/>
              <a:ext cx="3800390" cy="2453658"/>
              <a:chOff x="3403298" y="1183481"/>
              <a:chExt cx="3800390" cy="2453658"/>
            </a:xfrm>
          </p:grpSpPr>
          <p:sp>
            <p:nvSpPr>
              <p:cNvPr id="42" name="Text1" descr="a7656dee-deb6-4ee5-ab26-70cbe29065a4"/>
              <p:cNvSpPr txBox="1"/>
              <p:nvPr/>
            </p:nvSpPr>
            <p:spPr>
              <a:xfrm>
                <a:off x="3890498" y="1628096"/>
                <a:ext cx="3313189" cy="2009043"/>
              </a:xfrm>
              <a:prstGeom prst="rect">
                <a:avLst/>
              </a:prstGeom>
              <a:noFill/>
            </p:spPr>
            <p:txBody>
              <a:bodyPr wrap="square" rtlCol="0" anchor="t" anchorCtr="0">
                <a:normAutofit/>
              </a:bodyPr>
              <a:lstStyle>
                <a:defPPr>
                  <a:defRPr lang="zh-CN"/>
                </a:defPPr>
                <a:lvl1pPr marL="0" algn="l" defTabSz="914400" rtl="0" eaLnBrk="1" latinLnBrk="0" hangingPunct="1">
                  <a:lnSpc>
                    <a:spcPct val="150000"/>
                  </a:lnSpc>
                  <a:defRPr kumimoji="0" sz="1050" i="0" u="none" strike="noStrike" kern="1200" cap="none" spc="0" normalizeH="0" baseline="0">
                    <a:ln>
                      <a:noFill/>
                    </a:ln>
                    <a:solidFill>
                      <a:schemeClr val="tx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在驿站引入“共享茶室”模式，通过营收反哺活动，实现商业的可持续发展。</a:t>
                </a:r>
                <a:endParaRPr lang="en-US" sz="1200" b="0" i="0" u="none">
                  <a:solidFill>
                    <a:srgbClr val="FFFFFF"/>
                  </a:solidFill>
                  <a:ea typeface="微软雅黑" panose="020B0503020204020204" charset="-122"/>
                </a:endParaRPr>
              </a:p>
            </p:txBody>
          </p:sp>
          <p:sp>
            <p:nvSpPr>
              <p:cNvPr id="43" name="Bullet1" descr="581a2ead-3639-43d1-81ba-09a3345488d2"/>
              <p:cNvSpPr txBox="1"/>
              <p:nvPr/>
            </p:nvSpPr>
            <p:spPr>
              <a:xfrm>
                <a:off x="3890499" y="1183481"/>
                <a:ext cx="3313189" cy="444616"/>
              </a:xfrm>
              <a:prstGeom prst="rect">
                <a:avLst/>
              </a:prstGeom>
              <a:noFill/>
            </p:spPr>
            <p:txBody>
              <a:bodyPr wrap="square" rtlCol="0" anchor="ctr" anchorCtr="0">
                <a:normAutofit/>
              </a:bodyPr>
              <a:lstStyle>
                <a:defPPr>
                  <a:defRPr lang="zh-CN"/>
                </a:defPPr>
                <a:lvl1pPr marL="0" algn="l" defTabSz="914400" rtl="0" eaLnBrk="1" latinLnBrk="0" hangingPunct="1">
                  <a:defRPr kumimoji="0" sz="1400" b="1" i="0" u="none" strike="noStrike" kern="1200" cap="none" spc="0" normalizeH="0" baseline="0">
                    <a:ln>
                      <a:noFill/>
                    </a:ln>
                    <a:solidFill>
                      <a:schemeClr val="accent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a:solidFill>
                      <a:srgbClr val="FFFFFF"/>
                    </a:solidFill>
                    <a:ea typeface="微软雅黑" panose="020B0503020204020204" charset="-122"/>
                  </a:rPr>
                  <a:t>共享茶室模式</a:t>
                </a:r>
                <a:endParaRPr lang="en-US" sz="1800" b="1" i="0" u="none">
                  <a:solidFill>
                    <a:srgbClr val="FFFFFF"/>
                  </a:solidFill>
                  <a:ea typeface="微软雅黑" panose="020B0503020204020204" charset="-122"/>
                </a:endParaRPr>
              </a:p>
            </p:txBody>
          </p:sp>
          <p:sp>
            <p:nvSpPr>
              <p:cNvPr id="40" name="Number1" descr="a02ff924-9d29-42a2-92bd-9f89e1ef113d"/>
              <p:cNvSpPr/>
              <p:nvPr/>
            </p:nvSpPr>
            <p:spPr>
              <a:xfrm>
                <a:off x="3403298" y="1183481"/>
                <a:ext cx="445108" cy="4446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i="0" u="none">
                    <a:solidFill>
                      <a:srgbClr val="FFFFFF"/>
                    </a:solidFill>
                    <a:latin typeface="Arial" panose="020B0604020202020204"/>
                  </a:rPr>
                  <a:t>1</a:t>
                </a:r>
                <a:endParaRPr lang="en-US" sz="1400" b="1" i="0" u="none">
                  <a:solidFill>
                    <a:srgbClr val="FFFFFF"/>
                  </a:solidFill>
                  <a:latin typeface="Arial" panose="020B0604020202020204"/>
                </a:endParaRPr>
              </a:p>
            </p:txBody>
          </p:sp>
        </p:grpSp>
        <p:grpSp>
          <p:nvGrpSpPr>
            <p:cNvPr id="11" name="组合 10" descr="5d471b83-c26a-411e-af12-747b5c5ad7d0"/>
            <p:cNvGrpSpPr/>
            <p:nvPr/>
          </p:nvGrpSpPr>
          <p:grpSpPr>
            <a:xfrm>
              <a:off x="3403298" y="3680442"/>
              <a:ext cx="3800390" cy="2453658"/>
              <a:chOff x="3403298" y="2454892"/>
              <a:chExt cx="3800390" cy="2453658"/>
            </a:xfrm>
          </p:grpSpPr>
          <p:sp>
            <p:nvSpPr>
              <p:cNvPr id="10" name="Text2" descr="f9206a94-1104-4ced-b81a-6cb162ce8bc2"/>
              <p:cNvSpPr txBox="1"/>
              <p:nvPr/>
            </p:nvSpPr>
            <p:spPr>
              <a:xfrm>
                <a:off x="3890498" y="2899507"/>
                <a:ext cx="3313189" cy="2009043"/>
              </a:xfrm>
              <a:prstGeom prst="rect">
                <a:avLst/>
              </a:prstGeom>
              <a:noFill/>
            </p:spPr>
            <p:txBody>
              <a:bodyPr wrap="square" rtlCol="0" anchor="t" anchorCtr="0">
                <a:normAutofit/>
              </a:bodyPr>
              <a:lstStyle>
                <a:defPPr>
                  <a:defRPr lang="zh-CN"/>
                </a:defPPr>
                <a:lvl1pPr marL="0" algn="l" defTabSz="914400" rtl="0" eaLnBrk="1" latinLnBrk="0" hangingPunct="1">
                  <a:lnSpc>
                    <a:spcPct val="150000"/>
                  </a:lnSpc>
                  <a:defRPr kumimoji="0" sz="1050" i="0" u="none" strike="noStrike" kern="1200" cap="none" spc="0" normalizeH="0" baseline="0">
                    <a:ln>
                      <a:noFill/>
                    </a:ln>
                    <a:solidFill>
                      <a:schemeClr val="tx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设立“茶叶跨境电子商务平台”，为茶叶的跨国贸易提供便捷的渠道，促进茶叶产业的发展和销售。</a:t>
                </a:r>
                <a:endParaRPr lang="en-US" sz="1200" b="0" i="0" u="none">
                  <a:solidFill>
                    <a:srgbClr val="FFFFFF"/>
                  </a:solidFill>
                  <a:ea typeface="微软雅黑" panose="020B0503020204020204" charset="-122"/>
                </a:endParaRPr>
              </a:p>
            </p:txBody>
          </p:sp>
          <p:sp>
            <p:nvSpPr>
              <p:cNvPr id="12" name="Bullet2" descr="79ffe5ef-61ec-4b13-b859-83b7a4a37f9c"/>
              <p:cNvSpPr txBox="1"/>
              <p:nvPr/>
            </p:nvSpPr>
            <p:spPr>
              <a:xfrm>
                <a:off x="3890499" y="2454892"/>
                <a:ext cx="3313189" cy="444616"/>
              </a:xfrm>
              <a:prstGeom prst="rect">
                <a:avLst/>
              </a:prstGeom>
              <a:noFill/>
            </p:spPr>
            <p:txBody>
              <a:bodyPr wrap="square" rtlCol="0" anchor="ctr" anchorCtr="0">
                <a:normAutofit/>
              </a:bodyPr>
              <a:lstStyle>
                <a:defPPr>
                  <a:defRPr lang="zh-CN"/>
                </a:defPPr>
                <a:lvl1pPr marL="0" algn="l" defTabSz="914400" rtl="0" eaLnBrk="1" latinLnBrk="0" hangingPunct="1">
                  <a:defRPr kumimoji="0" sz="1400" b="1" i="0" u="none" strike="noStrike" kern="1200" cap="none" spc="0" normalizeH="0" baseline="0">
                    <a:ln>
                      <a:noFill/>
                    </a:ln>
                    <a:solidFill>
                      <a:schemeClr val="accent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a:solidFill>
                      <a:srgbClr val="FFFFFF"/>
                    </a:solidFill>
                    <a:ea typeface="微软雅黑" panose="020B0503020204020204" charset="-122"/>
                  </a:rPr>
                  <a:t>茶叶跨境电子商务平台</a:t>
                </a:r>
                <a:endParaRPr lang="en-US" sz="1800" b="1" i="0" u="none">
                  <a:solidFill>
                    <a:srgbClr val="FFFFFF"/>
                  </a:solidFill>
                  <a:ea typeface="微软雅黑" panose="020B0503020204020204" charset="-122"/>
                </a:endParaRPr>
              </a:p>
            </p:txBody>
          </p:sp>
          <p:sp>
            <p:nvSpPr>
              <p:cNvPr id="6" name="Number2" descr="cfb7ef62-39d0-4d51-9acb-1541cf8b33d6"/>
              <p:cNvSpPr/>
              <p:nvPr/>
            </p:nvSpPr>
            <p:spPr>
              <a:xfrm>
                <a:off x="3403298" y="2454892"/>
                <a:ext cx="445108" cy="4446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i="0" u="none">
                    <a:solidFill>
                      <a:srgbClr val="FFFFFF"/>
                    </a:solidFill>
                    <a:latin typeface="Arial" panose="020B0604020202020204"/>
                  </a:rPr>
                  <a:t>2</a:t>
                </a:r>
                <a:endParaRPr lang="en-US" sz="1400" b="1" i="0" u="none">
                  <a:solidFill>
                    <a:srgbClr val="FFFFFF"/>
                  </a:solidFill>
                  <a:latin typeface="Arial" panose="020B0604020202020204"/>
                </a:endParaRPr>
              </a:p>
            </p:txBody>
          </p:sp>
        </p:grpSp>
        <p:grpSp>
          <p:nvGrpSpPr>
            <p:cNvPr id="16" name="组合 15" descr="94f8a13b-2af4-4fa3-b95b-2e3b1f9f403c"/>
            <p:cNvGrpSpPr/>
            <p:nvPr/>
          </p:nvGrpSpPr>
          <p:grpSpPr>
            <a:xfrm>
              <a:off x="7718510" y="1183481"/>
              <a:ext cx="3800390" cy="2453658"/>
              <a:chOff x="7718510" y="1183481"/>
              <a:chExt cx="3800390" cy="2453658"/>
            </a:xfrm>
          </p:grpSpPr>
          <p:sp>
            <p:nvSpPr>
              <p:cNvPr id="70" name="Text3" descr="30ccdf57-dce4-458b-9e5b-24b901d0dade"/>
              <p:cNvSpPr txBox="1"/>
              <p:nvPr/>
            </p:nvSpPr>
            <p:spPr>
              <a:xfrm>
                <a:off x="8205710" y="1628096"/>
                <a:ext cx="3313189" cy="2009043"/>
              </a:xfrm>
              <a:prstGeom prst="rect">
                <a:avLst/>
              </a:prstGeom>
              <a:noFill/>
            </p:spPr>
            <p:txBody>
              <a:bodyPr wrap="square" rtlCol="0" anchor="t" anchorCtr="0">
                <a:normAutofit/>
              </a:bodyPr>
              <a:lstStyle>
                <a:defPPr>
                  <a:defRPr lang="zh-CN"/>
                </a:defPPr>
                <a:lvl1pPr marL="0" algn="l" defTabSz="914400" rtl="0" eaLnBrk="1" latinLnBrk="0" hangingPunct="1">
                  <a:lnSpc>
                    <a:spcPct val="150000"/>
                  </a:lnSpc>
                  <a:defRPr kumimoji="0" sz="1050" i="0" u="none" strike="noStrike" kern="1200" cap="none" spc="0" normalizeH="0" baseline="0">
                    <a:ln>
                      <a:noFill/>
                    </a:ln>
                    <a:solidFill>
                      <a:schemeClr val="tx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设立“万里茶道产业投资基金”，为沿线城市的文旅产业和茶叶产业提供资金支持，推动产业的升级和发展。</a:t>
                </a:r>
                <a:endParaRPr lang="en-US" sz="1200" b="0" i="0" u="none">
                  <a:solidFill>
                    <a:srgbClr val="FFFFFF"/>
                  </a:solidFill>
                  <a:ea typeface="微软雅黑" panose="020B0503020204020204" charset="-122"/>
                </a:endParaRPr>
              </a:p>
            </p:txBody>
          </p:sp>
          <p:sp>
            <p:nvSpPr>
              <p:cNvPr id="71" name="Bullet3" descr="0818704e-70c3-4451-9aee-ddbc353276c2"/>
              <p:cNvSpPr txBox="1"/>
              <p:nvPr/>
            </p:nvSpPr>
            <p:spPr>
              <a:xfrm>
                <a:off x="8205711" y="1183481"/>
                <a:ext cx="3313189" cy="444616"/>
              </a:xfrm>
              <a:prstGeom prst="rect">
                <a:avLst/>
              </a:prstGeom>
              <a:noFill/>
            </p:spPr>
            <p:txBody>
              <a:bodyPr wrap="square" rtlCol="0" anchor="ctr" anchorCtr="0">
                <a:normAutofit/>
              </a:bodyPr>
              <a:lstStyle>
                <a:defPPr>
                  <a:defRPr lang="zh-CN"/>
                </a:defPPr>
                <a:lvl1pPr marL="0" algn="l" defTabSz="914400" rtl="0" eaLnBrk="1" latinLnBrk="0" hangingPunct="1">
                  <a:defRPr kumimoji="0" sz="1400" b="1" i="0" u="none" strike="noStrike" kern="1200" cap="none" spc="0" normalizeH="0" baseline="0">
                    <a:ln>
                      <a:noFill/>
                    </a:ln>
                    <a:solidFill>
                      <a:schemeClr val="accent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a:solidFill>
                      <a:srgbClr val="FFFFFF"/>
                    </a:solidFill>
                    <a:ea typeface="微软雅黑" panose="020B0503020204020204" charset="-122"/>
                  </a:rPr>
                  <a:t>万里茶道产业投资基金</a:t>
                </a:r>
                <a:endParaRPr lang="en-US" sz="1800" b="1" i="0" u="none">
                  <a:solidFill>
                    <a:srgbClr val="FFFFFF"/>
                  </a:solidFill>
                  <a:ea typeface="微软雅黑" panose="020B0503020204020204" charset="-122"/>
                </a:endParaRPr>
              </a:p>
            </p:txBody>
          </p:sp>
          <p:sp>
            <p:nvSpPr>
              <p:cNvPr id="68" name="Number3" descr="a7fe5aed-a2b9-4544-87d8-80f6e612d793"/>
              <p:cNvSpPr/>
              <p:nvPr/>
            </p:nvSpPr>
            <p:spPr>
              <a:xfrm>
                <a:off x="7718510" y="1183481"/>
                <a:ext cx="445108" cy="4446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i="0" u="none">
                    <a:solidFill>
                      <a:srgbClr val="FFFFFF"/>
                    </a:solidFill>
                    <a:latin typeface="Arial" panose="020B0604020202020204"/>
                  </a:rPr>
                  <a:t>3</a:t>
                </a:r>
                <a:endParaRPr lang="en-US" sz="1400" b="1" i="0" u="none">
                  <a:solidFill>
                    <a:srgbClr val="FFFFFF"/>
                  </a:solidFill>
                  <a:latin typeface="Arial" panose="020B0604020202020204"/>
                </a:endParaRPr>
              </a:p>
            </p:txBody>
          </p:sp>
        </p:grpSp>
        <p:grpSp>
          <p:nvGrpSpPr>
            <p:cNvPr id="17" name="组合 16" descr="addee604-1bda-4d7f-a905-24fee6c44839"/>
            <p:cNvGrpSpPr/>
            <p:nvPr/>
          </p:nvGrpSpPr>
          <p:grpSpPr>
            <a:xfrm>
              <a:off x="7718510" y="3680442"/>
              <a:ext cx="3800390" cy="2453658"/>
              <a:chOff x="7718510" y="2454892"/>
              <a:chExt cx="3800390" cy="2453658"/>
            </a:xfrm>
          </p:grpSpPr>
          <p:sp>
            <p:nvSpPr>
              <p:cNvPr id="65" name="Text4" descr="d46fcf5b-d965-4743-8216-cb83bbbe16ea"/>
              <p:cNvSpPr txBox="1"/>
              <p:nvPr/>
            </p:nvSpPr>
            <p:spPr>
              <a:xfrm>
                <a:off x="8205710" y="2899507"/>
                <a:ext cx="3313189" cy="2009043"/>
              </a:xfrm>
              <a:prstGeom prst="rect">
                <a:avLst/>
              </a:prstGeom>
              <a:noFill/>
            </p:spPr>
            <p:txBody>
              <a:bodyPr wrap="square" rtlCol="0" anchor="t" anchorCtr="0">
                <a:normAutofit/>
              </a:bodyPr>
              <a:lstStyle>
                <a:defPPr>
                  <a:defRPr lang="zh-CN"/>
                </a:defPPr>
                <a:lvl1pPr marL="0" algn="l" defTabSz="914400" rtl="0" eaLnBrk="1" latinLnBrk="0" hangingPunct="1">
                  <a:lnSpc>
                    <a:spcPct val="150000"/>
                  </a:lnSpc>
                  <a:defRPr kumimoji="0" sz="1050" i="0" u="none" strike="noStrike" kern="1200" cap="none" spc="0" normalizeH="0" baseline="0">
                    <a:ln>
                      <a:noFill/>
                    </a:ln>
                    <a:solidFill>
                      <a:schemeClr val="tx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200" b="0" i="0" u="none">
                    <a:solidFill>
                      <a:srgbClr val="FFFFFF"/>
                    </a:solidFill>
                    <a:ea typeface="微软雅黑" panose="020B0503020204020204" charset="-122"/>
                  </a:rPr>
                  <a:t>与俄罗斯茶叶咖啡协会建立年度合作机制，加强双方在茶叶贸易和文化交流方面的合作，实现互利共赢。</a:t>
                </a:r>
                <a:endParaRPr lang="en-US" sz="1200" b="0" i="0" u="none">
                  <a:solidFill>
                    <a:srgbClr val="FFFFFF"/>
                  </a:solidFill>
                  <a:ea typeface="微软雅黑" panose="020B0503020204020204" charset="-122"/>
                </a:endParaRPr>
              </a:p>
            </p:txBody>
          </p:sp>
          <p:sp>
            <p:nvSpPr>
              <p:cNvPr id="66" name="Bullet4" descr="f5d654d8-13f0-47d0-b2a0-fa9d8ad4dc0b"/>
              <p:cNvSpPr txBox="1"/>
              <p:nvPr/>
            </p:nvSpPr>
            <p:spPr>
              <a:xfrm>
                <a:off x="8205711" y="2454892"/>
                <a:ext cx="3313189" cy="444616"/>
              </a:xfrm>
              <a:prstGeom prst="rect">
                <a:avLst/>
              </a:prstGeom>
              <a:noFill/>
            </p:spPr>
            <p:txBody>
              <a:bodyPr wrap="square" rtlCol="0" anchor="ctr" anchorCtr="0">
                <a:normAutofit/>
              </a:bodyPr>
              <a:lstStyle>
                <a:defPPr>
                  <a:defRPr lang="zh-CN"/>
                </a:defPPr>
                <a:lvl1pPr marL="0" algn="l" defTabSz="914400" rtl="0" eaLnBrk="1" latinLnBrk="0" hangingPunct="1">
                  <a:defRPr kumimoji="0" sz="1400" b="1" i="0" u="none" strike="noStrike" kern="1200" cap="none" spc="0" normalizeH="0" baseline="0">
                    <a:ln>
                      <a:noFill/>
                    </a:ln>
                    <a:solidFill>
                      <a:schemeClr val="accent1"/>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en-US" sz="1800" b="1" i="0" u="none">
                    <a:solidFill>
                      <a:srgbClr val="FFFFFF"/>
                    </a:solidFill>
                    <a:ea typeface="微软雅黑" panose="020B0503020204020204" charset="-122"/>
                  </a:rPr>
                  <a:t>年度合作机制</a:t>
                </a:r>
                <a:endParaRPr lang="en-US" sz="1800" b="1" i="0" u="none">
                  <a:solidFill>
                    <a:srgbClr val="FFFFFF"/>
                  </a:solidFill>
                  <a:ea typeface="微软雅黑" panose="020B0503020204020204" charset="-122"/>
                </a:endParaRPr>
              </a:p>
            </p:txBody>
          </p:sp>
          <p:sp>
            <p:nvSpPr>
              <p:cNvPr id="63" name="Number4" descr="78714628-8273-41ac-9965-6ab41372dcec"/>
              <p:cNvSpPr/>
              <p:nvPr/>
            </p:nvSpPr>
            <p:spPr>
              <a:xfrm>
                <a:off x="7718510" y="2454892"/>
                <a:ext cx="445108" cy="4446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i="0" u="none">
                    <a:solidFill>
                      <a:srgbClr val="FFFFFF"/>
                    </a:solidFill>
                    <a:latin typeface="Arial" panose="020B0604020202020204"/>
                  </a:rPr>
                  <a:t>4</a:t>
                </a:r>
                <a:endParaRPr lang="en-US" sz="1400" b="1" i="0" u="none">
                  <a:solidFill>
                    <a:srgbClr val="FFFFFF"/>
                  </a:solidFill>
                  <a:latin typeface="Arial" panose="020B0604020202020204"/>
                </a:endParaRPr>
              </a:p>
            </p:txBody>
          </p:sp>
        </p:grpSp>
      </p:gr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000" cy="6924675"/>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descr="92e82e55-45ac-40ee-a5c3-51eb35de2b69"/>
          <p:cNvSpPr>
            <a:spLocks noGrp="1"/>
          </p:cNvSpPr>
          <p:nvPr>
            <p:ph type="title" hasCustomPrompt="1"/>
          </p:nvPr>
        </p:nvSpPr>
        <p:spPr/>
        <p:txBody>
          <a:bodyPr anchorCtr="0"/>
          <a:lstStyle/>
          <a:p>
            <a:pPr algn="ctr">
              <a:lnSpc>
                <a:spcPct val="100000"/>
              </a:lnSpc>
              <a:spcBef>
                <a:spcPct val="0"/>
              </a:spcBef>
            </a:pPr>
            <a:r>
              <a:rPr lang="en-US" sz="3200" b="1" i="0" u="none">
                <a:solidFill>
                  <a:srgbClr val="FFFFFF"/>
                </a:solidFill>
                <a:ea typeface="微软雅黑" panose="020B0503020204020204" charset="-122"/>
              </a:rPr>
              <a:t>方案总结与展望</a:t>
            </a:r>
            <a:br>
              <a:rPr lang="en-US" sz="32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Итог</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и</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перспективы</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проекта</a:t>
            </a:r>
            <a:endParaRPr lang="en-US" sz="2000" b="1" i="0" u="none">
              <a:solidFill>
                <a:srgbClr val="FFFFFF"/>
              </a:solidFill>
              <a:ea typeface="微软雅黑" panose="020B0503020204020204" charset="-122"/>
            </a:endParaRPr>
          </a:p>
        </p:txBody>
      </p:sp>
      <p:sp>
        <p:nvSpPr>
          <p:cNvPr id="25" name="文本占位符 24" descr="453cb2ca-0b3f-48d3-b77e-c8b0c2bbb197"/>
          <p:cNvSpPr>
            <a:spLocks noGrp="1"/>
          </p:cNvSpPr>
          <p:nvPr>
            <p:ph type="body" sz="quarter" idx="1" hasCustomPrompt="1"/>
          </p:nvPr>
        </p:nvSpPr>
        <p:spPr/>
        <p:txBody>
          <a:bodyPr anchorCtr="0"/>
          <a:lstStyle/>
          <a:p>
            <a:pPr algn="ctr">
              <a:lnSpc>
                <a:spcPct val="120000"/>
              </a:lnSpc>
              <a:spcBef>
                <a:spcPts val="1000"/>
              </a:spcBef>
            </a:pPr>
            <a:r>
              <a:rPr lang="en-US" sz="2000" b="0" i="0" u="none">
                <a:solidFill>
                  <a:srgbClr val="FFFFFF"/>
                </a:solidFill>
                <a:ea typeface="微软雅黑" panose="020B0503020204020204" charset="-122"/>
              </a:rPr>
              <a:t>总结方案亮点、行动口号及启动时间，并展示组委会成员及主办单位等信息</a:t>
            </a:r>
            <a:endParaRPr lang="en-US" sz="2000" b="0" i="0" u="none">
              <a:solidFill>
                <a:srgbClr val="FFFFFF"/>
              </a:solidFill>
              <a:ea typeface="微软雅黑" panose="020B0503020204020204"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方案亮点</a:t>
            </a:r>
            <a:br>
              <a:rPr lang="en-US" sz="28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Сильные</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стороны</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проекта</a:t>
            </a:r>
            <a:endParaRPr lang="en-US" sz="2000" b="1" i="0" u="none">
              <a:solidFill>
                <a:srgbClr val="FFFFFF"/>
              </a:solidFill>
              <a:ea typeface="微软雅黑" panose="020B0503020204020204" charset="-122"/>
            </a:endParaRPr>
          </a:p>
        </p:txBody>
      </p:sp>
      <p:grpSp>
        <p:nvGrpSpPr>
          <p:cNvPr id="4" name="def833a4-fb96-4912-b259-2a1294d29a0c.source.3.zh-Hans.pptx" descr="a89c51c1-2548-469f-92bf-c4270c70a208"/>
          <p:cNvGrpSpPr/>
          <p:nvPr/>
        </p:nvGrpSpPr>
        <p:grpSpPr>
          <a:xfrm>
            <a:off x="469900" y="940758"/>
            <a:ext cx="11049000" cy="5195245"/>
            <a:chOff x="469900" y="940758"/>
            <a:chExt cx="11049000" cy="5195245"/>
          </a:xfrm>
        </p:grpSpPr>
        <p:sp>
          <p:nvSpPr>
            <p:cNvPr id="55" name="Title" descr="c30a32d0-b1e1-4fa2-b005-d8e15afe77d6"/>
            <p:cNvSpPr txBox="1"/>
            <p:nvPr/>
          </p:nvSpPr>
          <p:spPr>
            <a:xfrm>
              <a:off x="7931234" y="1130301"/>
              <a:ext cx="3587666" cy="5003800"/>
            </a:xfrm>
            <a:prstGeom prst="rect">
              <a:avLst/>
            </a:prstGeom>
            <a:noFill/>
          </p:spPr>
          <p:txBody>
            <a:bodyPr wrap="square" lIns="91440" tIns="45720" rIns="91440" bIns="45720" anchor="ctr" anchorCtr="0">
              <a:normAutofit/>
            </a:bodyPr>
            <a:lstStyle>
              <a:defPPr>
                <a:defRPr lang="en-US"/>
              </a:defPPr>
              <a:lvl1pPr>
                <a:defRPr sz="24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i="0" u="none">
                  <a:solidFill>
                    <a:srgbClr val="FFFFFF"/>
                  </a:solidFill>
                  <a:ea typeface="微软雅黑" panose="020B0503020204020204" charset="-122"/>
                </a:rPr>
                <a:t>概括方案在茶道覆盖、俄罗斯市场衔接和节点城市曝光方面的强化</a:t>
              </a:r>
              <a:endParaRPr lang="en-US" sz="2400" b="1" i="0" u="none">
                <a:solidFill>
                  <a:srgbClr val="FFFFFF"/>
                </a:solidFill>
                <a:ea typeface="微软雅黑" panose="020B0503020204020204" charset="-122"/>
              </a:endParaRPr>
            </a:p>
          </p:txBody>
        </p:sp>
        <p:cxnSp>
          <p:nvCxnSpPr>
            <p:cNvPr id="56" name="连接符: 肘形 55" descr="12531ea8-aefc-4a3c-b061-8954938fba35"/>
            <p:cNvCxnSpPr>
              <a:stCxn id="30" idx="3"/>
              <a:endCxn id="55" idx="1"/>
            </p:cNvCxnSpPr>
            <p:nvPr/>
          </p:nvCxnSpPr>
          <p:spPr>
            <a:xfrm>
              <a:off x="7213599" y="1918943"/>
              <a:ext cx="717635" cy="1713258"/>
            </a:xfrm>
            <a:prstGeom prst="bentConnector3">
              <a:avLst>
                <a:gd name="adj1" fmla="val 50000"/>
              </a:avLst>
            </a:prstGeom>
            <a:noFill/>
            <a:ln w="6350" cap="flat" cmpd="sng">
              <a:solidFill>
                <a:schemeClr val="tx1">
                  <a:alpha val="50000"/>
                </a:schemeClr>
              </a:solidFill>
              <a:prstDash val="solid"/>
              <a:miter lim="800000"/>
              <a:headEnd type="none" w="sm" len="sm"/>
              <a:tailEnd type="none" w="sm" len="sm"/>
            </a:ln>
          </p:spPr>
        </p:cxnSp>
        <p:cxnSp>
          <p:nvCxnSpPr>
            <p:cNvPr id="57" name="连接符: 肘形 56" descr="d54d7b61-b452-474d-aa6e-d33e3bab40e6"/>
            <p:cNvCxnSpPr>
              <a:stCxn id="40" idx="3"/>
              <a:endCxn id="55" idx="1"/>
            </p:cNvCxnSpPr>
            <p:nvPr/>
          </p:nvCxnSpPr>
          <p:spPr>
            <a:xfrm flipV="1">
              <a:off x="7213599" y="3632201"/>
              <a:ext cx="717635" cy="1721511"/>
            </a:xfrm>
            <a:prstGeom prst="bentConnector3">
              <a:avLst>
                <a:gd name="adj1" fmla="val 50000"/>
              </a:avLst>
            </a:prstGeom>
            <a:noFill/>
            <a:ln w="6350" cap="flat" cmpd="sng">
              <a:solidFill>
                <a:schemeClr val="tx1">
                  <a:alpha val="50000"/>
                </a:schemeClr>
              </a:solidFill>
              <a:prstDash val="solid"/>
              <a:miter lim="800000"/>
              <a:headEnd type="none" w="sm" len="sm"/>
              <a:tailEnd type="none" w="sm" len="sm"/>
            </a:ln>
          </p:spPr>
        </p:cxnSp>
        <p:grpSp>
          <p:nvGrpSpPr>
            <p:cNvPr id="6" name="组合 5" descr="5816cc95-d26c-4e93-a50d-e8a76e38bb06"/>
            <p:cNvGrpSpPr/>
            <p:nvPr/>
          </p:nvGrpSpPr>
          <p:grpSpPr>
            <a:xfrm>
              <a:off x="469900" y="940758"/>
              <a:ext cx="6743699" cy="1760476"/>
              <a:chOff x="469900" y="940758"/>
              <a:chExt cx="6743699" cy="1760476"/>
            </a:xfrm>
          </p:grpSpPr>
          <p:sp>
            <p:nvSpPr>
              <p:cNvPr id="30" name="ComponentBackground1" descr="e72f6ec8-3253-462a-aa06-490e02a20dc0"/>
              <p:cNvSpPr/>
              <p:nvPr/>
            </p:nvSpPr>
            <p:spPr>
              <a:xfrm>
                <a:off x="664350" y="1136651"/>
                <a:ext cx="6549249" cy="1564583"/>
              </a:xfrm>
              <a:prstGeom prst="rect">
                <a:avLst/>
              </a:prstGeom>
              <a:noFill/>
              <a:ln w="6350" cap="rnd">
                <a:solidFill>
                  <a:schemeClr val="tx1">
                    <a:alpha val="50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p>
            </p:txBody>
          </p:sp>
          <p:sp>
            <p:nvSpPr>
              <p:cNvPr id="31" name="Text1" descr="9644096a-5773-42b4-88c1-7ec1d3edf02f"/>
              <p:cNvSpPr/>
              <p:nvPr/>
            </p:nvSpPr>
            <p:spPr>
              <a:xfrm flipH="1">
                <a:off x="804832" y="1689558"/>
                <a:ext cx="6007294" cy="924619"/>
              </a:xfrm>
              <a:prstGeom prst="rect">
                <a:avLst/>
              </a:prstGeom>
              <a:ln>
                <a:noFill/>
              </a:ln>
            </p:spPr>
            <p:txBody>
              <a:bodyPr wrap="square" lIns="91440" tIns="45720" rIns="91440" bIns="45720" anchor="t" anchorCtr="0">
                <a:normAutofit/>
              </a:body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明确将南方茶马古道、广西云南等产茶区及远洋线路纳入方案，强化南北茶文化融合，带动各地茶产业的发展。</a:t>
                </a:r>
                <a:endParaRPr lang="en-US" sz="1200" b="0" i="0" u="none" strike="noStrike">
                  <a:solidFill>
                    <a:srgbClr val="FFFFFF"/>
                  </a:solidFill>
                  <a:ea typeface="微软雅黑" panose="020B0503020204020204" charset="-122"/>
                </a:endParaRPr>
              </a:p>
            </p:txBody>
          </p:sp>
          <p:sp>
            <p:nvSpPr>
              <p:cNvPr id="32" name="Bullet1" descr="4ae510fa-0722-437e-924a-c04cf2498aec"/>
              <p:cNvSpPr txBox="1"/>
              <p:nvPr/>
            </p:nvSpPr>
            <p:spPr>
              <a:xfrm>
                <a:off x="804833" y="1191705"/>
                <a:ext cx="6007294" cy="442800"/>
              </a:xfrm>
              <a:prstGeom prst="rect">
                <a:avLst/>
              </a:prstGeom>
              <a:noFill/>
              <a:ln>
                <a:noFill/>
              </a:ln>
            </p:spPr>
            <p:txBody>
              <a:bodyPr wrap="square" lIns="91440" tIns="45720" rIns="91440" bIns="45720" anchor="ctr" anchorCtr="0">
                <a:normAutofit/>
              </a:bodyPr>
              <a:lstStyle/>
              <a:p>
                <a:pPr algn="l">
                  <a:lnSpc>
                    <a:spcPct val="120000"/>
                  </a:lnSpc>
                </a:pPr>
                <a:r>
                  <a:rPr lang="en-US" sz="1800" b="1" i="0" u="none">
                    <a:solidFill>
                      <a:srgbClr val="FFFFFF"/>
                    </a:solidFill>
                    <a:ea typeface="微软雅黑" panose="020B0503020204020204" charset="-122"/>
                  </a:rPr>
                  <a:t>扩展茶道覆盖</a:t>
                </a:r>
                <a:endParaRPr lang="en-US" sz="1800" b="1" i="0" u="none">
                  <a:solidFill>
                    <a:srgbClr val="FFFFFF"/>
                  </a:solidFill>
                  <a:ea typeface="微软雅黑" panose="020B0503020204020204" charset="-122"/>
                </a:endParaRPr>
              </a:p>
            </p:txBody>
          </p:sp>
          <p:sp>
            <p:nvSpPr>
              <p:cNvPr id="33" name="Shape1" descr="d92d13c3-f9d0-4bb1-a991-c1b40a4b0633"/>
              <p:cNvSpPr/>
              <p:nvPr/>
            </p:nvSpPr>
            <p:spPr>
              <a:xfrm>
                <a:off x="469900" y="940758"/>
                <a:ext cx="393664" cy="396548"/>
              </a:xfrm>
              <a:prstGeom prst="pie">
                <a:avLst>
                  <a:gd name="adj1" fmla="val 0"/>
                  <a:gd name="adj2" fmla="val 538735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grpSp>
          <p:nvGrpSpPr>
            <p:cNvPr id="7" name="组合 6" descr="0b1f96f4-c2ae-40ce-a3f8-88570d535ce1"/>
            <p:cNvGrpSpPr/>
            <p:nvPr/>
          </p:nvGrpSpPr>
          <p:grpSpPr>
            <a:xfrm>
              <a:off x="469900" y="2662707"/>
              <a:ext cx="6743699" cy="1760790"/>
              <a:chOff x="469900" y="2662707"/>
              <a:chExt cx="6743699" cy="1760790"/>
            </a:xfrm>
          </p:grpSpPr>
          <p:sp>
            <p:nvSpPr>
              <p:cNvPr id="35" name="ComponentBackground2" descr="92b5963d-92c9-498a-b360-1c47e0b61903"/>
              <p:cNvSpPr/>
              <p:nvPr/>
            </p:nvSpPr>
            <p:spPr>
              <a:xfrm>
                <a:off x="664350" y="2858914"/>
                <a:ext cx="6549249" cy="1564583"/>
              </a:xfrm>
              <a:prstGeom prst="rect">
                <a:avLst/>
              </a:prstGeom>
              <a:noFill/>
              <a:ln w="6350" cap="rnd">
                <a:solidFill>
                  <a:schemeClr val="tx1">
                    <a:alpha val="50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p>
            </p:txBody>
          </p:sp>
          <p:sp>
            <p:nvSpPr>
              <p:cNvPr id="36" name="Text2" descr="f8bd6bb1-6c76-4ed0-8b61-a6e853896b9a"/>
              <p:cNvSpPr/>
              <p:nvPr/>
            </p:nvSpPr>
            <p:spPr>
              <a:xfrm flipH="1">
                <a:off x="804832" y="3411821"/>
                <a:ext cx="6007294" cy="924619"/>
              </a:xfrm>
              <a:prstGeom prst="rect">
                <a:avLst/>
              </a:prstGeom>
              <a:ln>
                <a:noFill/>
              </a:ln>
            </p:spPr>
            <p:txBody>
              <a:bodyPr wrap="square" lIns="91440" tIns="45720" rIns="91440" bIns="45720" anchor="t" anchorCtr="0">
                <a:normAutofit/>
              </a:body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新增与俄罗斯茶叶采购的对接机制和南宁至莫斯科旅游专列等具体内容，突出贸易与文旅的双线推进，满足俄罗斯市场对茶叶的需求。</a:t>
                </a:r>
                <a:endParaRPr lang="en-US" sz="1200" b="0" i="0" u="none" strike="noStrike">
                  <a:solidFill>
                    <a:srgbClr val="FFFFFF"/>
                  </a:solidFill>
                  <a:ea typeface="微软雅黑" panose="020B0503020204020204" charset="-122"/>
                </a:endParaRPr>
              </a:p>
            </p:txBody>
          </p:sp>
          <p:sp>
            <p:nvSpPr>
              <p:cNvPr id="37" name="Bullet2" descr="19c1f7ee-9eb1-4e7f-931f-9483073ce6cb"/>
              <p:cNvSpPr txBox="1"/>
              <p:nvPr/>
            </p:nvSpPr>
            <p:spPr>
              <a:xfrm>
                <a:off x="804833" y="2913968"/>
                <a:ext cx="6007294" cy="442800"/>
              </a:xfrm>
              <a:prstGeom prst="rect">
                <a:avLst/>
              </a:prstGeom>
              <a:noFill/>
              <a:ln>
                <a:noFill/>
              </a:ln>
            </p:spPr>
            <p:txBody>
              <a:bodyPr wrap="square" lIns="91440" tIns="45720" rIns="91440" bIns="45720" anchor="ctr" anchorCtr="0">
                <a:normAutofit/>
              </a:bodyPr>
              <a:lstStyle/>
              <a:p>
                <a:pPr algn="l">
                  <a:lnSpc>
                    <a:spcPct val="120000"/>
                  </a:lnSpc>
                </a:pPr>
                <a:r>
                  <a:rPr lang="en-US" sz="1800" b="1" i="0" u="none">
                    <a:solidFill>
                      <a:srgbClr val="FFFFFF"/>
                    </a:solidFill>
                    <a:ea typeface="微软雅黑" panose="020B0503020204020204" charset="-122"/>
                  </a:rPr>
                  <a:t>强化俄罗斯市场需求衔接</a:t>
                </a:r>
                <a:endParaRPr lang="en-US" sz="1800" b="1" i="0" u="none">
                  <a:solidFill>
                    <a:srgbClr val="FFFFFF"/>
                  </a:solidFill>
                  <a:ea typeface="微软雅黑" panose="020B0503020204020204" charset="-122"/>
                </a:endParaRPr>
              </a:p>
            </p:txBody>
          </p:sp>
          <p:sp>
            <p:nvSpPr>
              <p:cNvPr id="38" name="Shape2" descr="2defa392-57a3-42e3-94bc-b1eb511c72dc"/>
              <p:cNvSpPr/>
              <p:nvPr/>
            </p:nvSpPr>
            <p:spPr>
              <a:xfrm>
                <a:off x="469900" y="2662707"/>
                <a:ext cx="393664" cy="396548"/>
              </a:xfrm>
              <a:prstGeom prst="pie">
                <a:avLst>
                  <a:gd name="adj1" fmla="val 0"/>
                  <a:gd name="adj2" fmla="val 538735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grpSp>
          <p:nvGrpSpPr>
            <p:cNvPr id="8" name="组合 7" descr="be5cc8ba-e3fd-4bcd-ba42-80fa78bdcfd7"/>
            <p:cNvGrpSpPr/>
            <p:nvPr/>
          </p:nvGrpSpPr>
          <p:grpSpPr>
            <a:xfrm>
              <a:off x="469900" y="4374898"/>
              <a:ext cx="6743699" cy="1761105"/>
              <a:chOff x="469900" y="4374898"/>
              <a:chExt cx="6743699" cy="1761105"/>
            </a:xfrm>
          </p:grpSpPr>
          <p:sp>
            <p:nvSpPr>
              <p:cNvPr id="40" name="ComponentBackground3" descr="6b0af67b-a871-43bc-956e-51096b95ae95"/>
              <p:cNvSpPr/>
              <p:nvPr/>
            </p:nvSpPr>
            <p:spPr>
              <a:xfrm>
                <a:off x="664350" y="4571420"/>
                <a:ext cx="6549249" cy="1564583"/>
              </a:xfrm>
              <a:prstGeom prst="rect">
                <a:avLst/>
              </a:prstGeom>
              <a:noFill/>
              <a:ln w="6350" cap="rnd">
                <a:solidFill>
                  <a:schemeClr val="tx1">
                    <a:alpha val="50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p>
            </p:txBody>
          </p:sp>
          <p:sp>
            <p:nvSpPr>
              <p:cNvPr id="41" name="Text3" descr="268473e7-18ff-4e1c-8ccc-cc276e6f856e"/>
              <p:cNvSpPr/>
              <p:nvPr/>
            </p:nvSpPr>
            <p:spPr>
              <a:xfrm flipH="1">
                <a:off x="804832" y="5124327"/>
                <a:ext cx="6007294" cy="924619"/>
              </a:xfrm>
              <a:prstGeom prst="rect">
                <a:avLst/>
              </a:prstGeom>
              <a:ln>
                <a:noFill/>
              </a:ln>
            </p:spPr>
            <p:txBody>
              <a:bodyPr wrap="square" lIns="91440" tIns="45720" rIns="91440" bIns="45720" anchor="t" anchorCtr="0">
                <a:normAutofit/>
              </a:body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细化沿线节点城市的展示、活动和传播安排，增强各地聚光效应和整体品牌影响力，提升万里茶道的知名度和美誉度。</a:t>
                </a:r>
                <a:endParaRPr lang="en-US" sz="1200" b="0" i="0" u="none" strike="noStrike">
                  <a:solidFill>
                    <a:srgbClr val="FFFFFF"/>
                  </a:solidFill>
                  <a:ea typeface="微软雅黑" panose="020B0503020204020204" charset="-122"/>
                </a:endParaRPr>
              </a:p>
            </p:txBody>
          </p:sp>
          <p:sp>
            <p:nvSpPr>
              <p:cNvPr id="42" name="Bullet3" descr="42279c2e-3d97-4d14-aa74-3663cc6b2810"/>
              <p:cNvSpPr txBox="1"/>
              <p:nvPr/>
            </p:nvSpPr>
            <p:spPr>
              <a:xfrm>
                <a:off x="804833" y="4626474"/>
                <a:ext cx="6007294" cy="442800"/>
              </a:xfrm>
              <a:prstGeom prst="rect">
                <a:avLst/>
              </a:prstGeom>
              <a:noFill/>
              <a:ln>
                <a:noFill/>
              </a:ln>
            </p:spPr>
            <p:txBody>
              <a:bodyPr wrap="square" lIns="91440" tIns="45720" rIns="91440" bIns="45720" anchor="ctr" anchorCtr="0">
                <a:normAutofit/>
              </a:bodyPr>
              <a:lstStyle/>
              <a:p>
                <a:pPr algn="l">
                  <a:lnSpc>
                    <a:spcPct val="120000"/>
                  </a:lnSpc>
                </a:pPr>
                <a:r>
                  <a:rPr lang="en-US" sz="1800" b="1" i="0" u="none">
                    <a:solidFill>
                      <a:srgbClr val="FFFFFF"/>
                    </a:solidFill>
                    <a:ea typeface="微软雅黑" panose="020B0503020204020204" charset="-122"/>
                  </a:rPr>
                  <a:t>提升节点城市曝光和品牌传播力</a:t>
                </a:r>
                <a:endParaRPr lang="en-US" sz="1800" b="1" i="0" u="none">
                  <a:solidFill>
                    <a:srgbClr val="FFFFFF"/>
                  </a:solidFill>
                  <a:ea typeface="微软雅黑" panose="020B0503020204020204" charset="-122"/>
                </a:endParaRPr>
              </a:p>
            </p:txBody>
          </p:sp>
          <p:sp>
            <p:nvSpPr>
              <p:cNvPr id="43" name="Shape3" descr="f9674e31-bc44-4eca-a28b-5494422cb109"/>
              <p:cNvSpPr/>
              <p:nvPr/>
            </p:nvSpPr>
            <p:spPr>
              <a:xfrm>
                <a:off x="469900" y="4374898"/>
                <a:ext cx="393664" cy="396548"/>
              </a:xfrm>
              <a:prstGeom prst="pie">
                <a:avLst>
                  <a:gd name="adj1" fmla="val 0"/>
                  <a:gd name="adj2" fmla="val 538735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cxnSp>
          <p:nvCxnSpPr>
            <p:cNvPr id="3" name="连接符: 肘形 2" descr="f2d1cbaf-7581-4113-90c2-a407e0230a42"/>
            <p:cNvCxnSpPr>
              <a:stCxn id="35" idx="3"/>
              <a:endCxn id="55" idx="1"/>
            </p:cNvCxnSpPr>
            <p:nvPr/>
          </p:nvCxnSpPr>
          <p:spPr>
            <a:xfrm flipV="1">
              <a:off x="7213599" y="3632201"/>
              <a:ext cx="717635" cy="9005"/>
            </a:xfrm>
            <a:prstGeom prst="bentConnector3">
              <a:avLst>
                <a:gd name="adj1" fmla="val 50000"/>
              </a:avLst>
            </a:prstGeom>
            <a:noFill/>
            <a:ln w="6350" cap="flat" cmpd="sng">
              <a:solidFill>
                <a:schemeClr val="tx1">
                  <a:alpha val="50000"/>
                </a:schemeClr>
              </a:solidFill>
              <a:prstDash val="solid"/>
              <a:miter lim="800000"/>
              <a:headEnd type="none" w="sm" len="sm"/>
              <a:tailEnd type="none" w="sm" len="sm"/>
            </a:ln>
          </p:spPr>
        </p:cxnSp>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lstStyle/>
          <a:p>
            <a:pPr algn="l">
              <a:lnSpc>
                <a:spcPct val="100000"/>
              </a:lnSpc>
              <a:spcBef>
                <a:spcPct val="0"/>
              </a:spcBef>
            </a:pPr>
            <a:r>
              <a:rPr lang="en-US" sz="2800" b="1" i="0" u="none">
                <a:solidFill>
                  <a:srgbClr val="FFFFFF"/>
                </a:solidFill>
                <a:ea typeface="微软雅黑" panose="020B0503020204020204" charset="-122"/>
              </a:rPr>
              <a:t>行动口号与启动时间</a:t>
            </a:r>
            <a:endParaRPr lang="en-US" sz="2800" b="1" i="0" u="none">
              <a:solidFill>
                <a:srgbClr val="FFFFFF"/>
              </a:solidFill>
              <a:ea typeface="微软雅黑" panose="020B0503020204020204" charset="-122"/>
            </a:endParaRPr>
          </a:p>
        </p:txBody>
      </p:sp>
      <p:grpSp>
        <p:nvGrpSpPr>
          <p:cNvPr id="33" name="227d4178-a26f-44b2-8350-fed44370ae79.source.2.zh-Hans.pptx" descr="95ab96dc-0cad-415e-ab9f-619dd0c32fcf"/>
          <p:cNvGrpSpPr/>
          <p:nvPr/>
        </p:nvGrpSpPr>
        <p:grpSpPr>
          <a:xfrm>
            <a:off x="0" y="0"/>
            <a:ext cx="12192000" cy="6858000"/>
            <a:chOff x="0" y="0"/>
            <a:chExt cx="12192000" cy="6858000"/>
          </a:xfrm>
        </p:grpSpPr>
        <p:grpSp>
          <p:nvGrpSpPr>
            <p:cNvPr id="32" name="组合 31" descr="d3e66149-1017-46e5-89b5-bfbbcbceec3d"/>
            <p:cNvGrpSpPr/>
            <p:nvPr/>
          </p:nvGrpSpPr>
          <p:grpSpPr>
            <a:xfrm>
              <a:off x="0" y="0"/>
              <a:ext cx="12192000" cy="6858000"/>
              <a:chOff x="0" y="0"/>
              <a:chExt cx="12192000" cy="6858000"/>
            </a:xfrm>
          </p:grpSpPr>
          <p:sp>
            <p:nvSpPr>
              <p:cNvPr id="30" name="任意多边形: 形状 29" descr="ab4d7f57-38c1-42a9-9d8b-08d89c424ff1"/>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gradFill flip="none" rotWithShape="1">
                <a:gsLst>
                  <a:gs pos="0">
                    <a:schemeClr val="accent1">
                      <a:alpha val="0"/>
                    </a:schemeClr>
                  </a:gs>
                  <a:gs pos="100000">
                    <a:schemeClr val="accent1">
                      <a:alpha val="2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noAutofit/>
              </a:bodyPr>
              <a:lstStyle/>
              <a:p>
                <a:pPr algn="ctr"/>
              </a:p>
            </p:txBody>
          </p:sp>
          <p:sp>
            <p:nvSpPr>
              <p:cNvPr id="31" name="任意多边形: 形状 30" descr="ce55d434-ffc7-4c8e-9160-d0339e8c2f83"/>
              <p:cNvSpPr/>
              <p:nvPr/>
            </p:nvSpPr>
            <p:spPr>
              <a:xfrm flipV="1">
                <a:off x="0" y="0"/>
                <a:ext cx="12185650" cy="1640062"/>
              </a:xfrm>
              <a:custGeom>
                <a:avLst/>
                <a:gdLst>
                  <a:gd name="connsiteX0" fmla="*/ 12185650 w 12185650"/>
                  <a:gd name="connsiteY0" fmla="*/ 0 h 1640062"/>
                  <a:gd name="connsiteX1" fmla="*/ 12185650 w 12185650"/>
                  <a:gd name="connsiteY1" fmla="*/ 1640062 h 1640062"/>
                  <a:gd name="connsiteX2" fmla="*/ 0 w 12185650"/>
                  <a:gd name="connsiteY2" fmla="*/ 1640062 h 1640062"/>
                  <a:gd name="connsiteX3" fmla="*/ 0 w 12185650"/>
                  <a:gd name="connsiteY3" fmla="*/ 11814 h 1640062"/>
                  <a:gd name="connsiteX4" fmla="*/ 211848 w 12185650"/>
                  <a:gd name="connsiteY4" fmla="*/ 143186 h 1640062"/>
                  <a:gd name="connsiteX5" fmla="*/ 6083300 w 12185650"/>
                  <a:gd name="connsiteY5" fmla="*/ 1539137 h 1640062"/>
                  <a:gd name="connsiteX6" fmla="*/ 11954752 w 12185650"/>
                  <a:gd name="connsiteY6" fmla="*/ 143186 h 16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5650" h="1640062">
                    <a:moveTo>
                      <a:pt x="12185650" y="0"/>
                    </a:moveTo>
                    <a:lnTo>
                      <a:pt x="12185650" y="1640062"/>
                    </a:lnTo>
                    <a:lnTo>
                      <a:pt x="0" y="1640062"/>
                    </a:lnTo>
                    <a:lnTo>
                      <a:pt x="0" y="11814"/>
                    </a:lnTo>
                    <a:lnTo>
                      <a:pt x="211848" y="143186"/>
                    </a:lnTo>
                    <a:cubicBezTo>
                      <a:pt x="1662842" y="1000748"/>
                      <a:pt x="3756025" y="1539137"/>
                      <a:pt x="6083300" y="1539137"/>
                    </a:cubicBezTo>
                    <a:cubicBezTo>
                      <a:pt x="8410576" y="1539137"/>
                      <a:pt x="10503758" y="1000748"/>
                      <a:pt x="11954752" y="143186"/>
                    </a:cubicBezTo>
                    <a:close/>
                  </a:path>
                </a:pathLst>
              </a:custGeom>
              <a:gradFill flip="none" rotWithShape="1">
                <a:gsLst>
                  <a:gs pos="0">
                    <a:schemeClr val="accent1">
                      <a:alpha val="0"/>
                    </a:schemeClr>
                  </a:gs>
                  <a:gs pos="100000">
                    <a:schemeClr val="accent1">
                      <a:alpha val="21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noAutofit/>
              </a:bodyPr>
              <a:lstStyle/>
              <a:p>
                <a:pPr algn="ctr"/>
              </a:p>
            </p:txBody>
          </p:sp>
        </p:grpSp>
        <p:grpSp>
          <p:nvGrpSpPr>
            <p:cNvPr id="3" name="组合 2" descr="ce472cbe-eddd-4f08-b4dd-acdd22e5410e"/>
            <p:cNvGrpSpPr/>
            <p:nvPr/>
          </p:nvGrpSpPr>
          <p:grpSpPr>
            <a:xfrm>
              <a:off x="590549" y="1234440"/>
              <a:ext cx="10858774" cy="4749209"/>
              <a:chOff x="590549" y="1234440"/>
              <a:chExt cx="10858774" cy="4749209"/>
            </a:xfrm>
          </p:grpSpPr>
          <p:sp>
            <p:nvSpPr>
              <p:cNvPr id="12" name="椭圆 11" descr="34b2f6d3-7792-4386-85a9-3683741a6c60"/>
              <p:cNvSpPr/>
              <p:nvPr/>
            </p:nvSpPr>
            <p:spPr>
              <a:xfrm flipH="1">
                <a:off x="5451953" y="2410531"/>
                <a:ext cx="3081154" cy="3092460"/>
              </a:xfrm>
              <a:prstGeom prst="ellipse">
                <a:avLst/>
              </a:prstGeom>
              <a:noFill/>
              <a:ln w="12700">
                <a:gradFill flip="none" rotWithShape="1">
                  <a:gsLst>
                    <a:gs pos="0">
                      <a:schemeClr val="accent2">
                        <a:alpha val="0"/>
                      </a:schemeClr>
                    </a:gs>
                    <a:gs pos="100000">
                      <a:schemeClr val="accent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sp>
            <p:nvSpPr>
              <p:cNvPr id="28" name="椭圆 1" descr="7f689617-5a11-4688-a262-53508529fbc9"/>
              <p:cNvSpPr/>
              <p:nvPr/>
            </p:nvSpPr>
            <p:spPr>
              <a:xfrm>
                <a:off x="3646193" y="2410531"/>
                <a:ext cx="3081154" cy="3092460"/>
              </a:xfrm>
              <a:prstGeom prst="ellipse">
                <a:avLst/>
              </a:prstGeom>
              <a:noFill/>
              <a:ln w="12700">
                <a:gradFill flip="none" rotWithShape="1">
                  <a:gsLst>
                    <a:gs pos="0">
                      <a:schemeClr val="accent1">
                        <a:alpha val="0"/>
                      </a:schemeClr>
                    </a:gs>
                    <a:gs pos="100000">
                      <a:schemeClr val="accent1">
                        <a:alpha val="70000"/>
                      </a:schemeClr>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sp>
            <p:nvSpPr>
              <p:cNvPr id="11" name="椭圆 10" descr="2085d3ae-8851-4e53-8e13-51cec06f1215"/>
              <p:cNvSpPr/>
              <p:nvPr/>
            </p:nvSpPr>
            <p:spPr>
              <a:xfrm>
                <a:off x="6361011" y="3170254"/>
                <a:ext cx="1567264" cy="1573014"/>
              </a:xfrm>
              <a:prstGeom prst="ellipse">
                <a:avLst/>
              </a:prstGeom>
              <a:gradFill flip="none" rotWithShape="1">
                <a:gsLst>
                  <a:gs pos="0">
                    <a:schemeClr val="accent2">
                      <a:lumMod val="60000"/>
                      <a:lumOff val="40000"/>
                    </a:schemeClr>
                  </a:gs>
                  <a:gs pos="75000">
                    <a:schemeClr val="accent2"/>
                  </a:gs>
                </a:gsLst>
                <a:lin ang="2700000" scaled="1"/>
                <a:tileRect/>
              </a:gradFill>
              <a:ln w="12700">
                <a:noFill/>
              </a:ln>
              <a:effectLst>
                <a:outerShdw blurRad="127000" dist="63500" dir="2700000" algn="tl" rotWithShape="0">
                  <a:schemeClr val="accent2">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p>
                <a:pPr algn="ctr"/>
              </a:p>
            </p:txBody>
          </p:sp>
          <p:sp>
            <p:nvSpPr>
              <p:cNvPr id="10" name="椭圆 9" descr="11228cc5-b4ef-487c-bdcb-735816a666f1"/>
              <p:cNvSpPr/>
              <p:nvPr/>
            </p:nvSpPr>
            <p:spPr>
              <a:xfrm>
                <a:off x="4251025" y="3170254"/>
                <a:ext cx="1567264" cy="1573014"/>
              </a:xfrm>
              <a:prstGeom prst="ellipse">
                <a:avLst/>
              </a:prstGeom>
              <a:gradFill flip="none" rotWithShape="1">
                <a:gsLst>
                  <a:gs pos="0">
                    <a:schemeClr val="accent1"/>
                  </a:gs>
                  <a:gs pos="100000">
                    <a:schemeClr val="accent1">
                      <a:lumMod val="60000"/>
                      <a:lumOff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nvGrpSpPr>
              <p:cNvPr id="9" name="组合 8" descr="34483b9c-b1de-4bcc-86b2-24af7f20df6c"/>
              <p:cNvGrpSpPr/>
              <p:nvPr/>
            </p:nvGrpSpPr>
            <p:grpSpPr>
              <a:xfrm>
                <a:off x="5306017" y="3170254"/>
                <a:ext cx="1567266" cy="1573014"/>
                <a:chOff x="5204600" y="3153479"/>
                <a:chExt cx="1770100" cy="1776592"/>
              </a:xfrm>
            </p:grpSpPr>
            <p:sp>
              <p:nvSpPr>
                <p:cNvPr id="4" name="椭圆 6" descr="b5f7a896-1cf1-43df-b490-afe0c6fc725c"/>
                <p:cNvSpPr/>
                <p:nvPr/>
              </p:nvSpPr>
              <p:spPr>
                <a:xfrm>
                  <a:off x="5204600" y="3153479"/>
                  <a:ext cx="1770100" cy="17765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sp>
              <p:nvSpPr>
                <p:cNvPr id="8" name="NumberMisc" descr="55d99a33-30d4-41ae-9d79-f5dd62aa3605"/>
                <p:cNvSpPr/>
                <p:nvPr/>
              </p:nvSpPr>
              <p:spPr>
                <a:xfrm>
                  <a:off x="5679361" y="3813860"/>
                  <a:ext cx="820578" cy="455832"/>
                </a:xfrm>
                <a:custGeom>
                  <a:avLst/>
                  <a:gdLst>
                    <a:gd name="connsiteX0" fmla="*/ 0 w 293825"/>
                    <a:gd name="connsiteY0" fmla="*/ 2790 h 169329"/>
                    <a:gd name="connsiteX1" fmla="*/ 35830 w 293825"/>
                    <a:gd name="connsiteY1" fmla="*/ 2790 h 169329"/>
                    <a:gd name="connsiteX2" fmla="*/ 77241 w 293825"/>
                    <a:gd name="connsiteY2" fmla="*/ 123899 h 169329"/>
                    <a:gd name="connsiteX3" fmla="*/ 117313 w 293825"/>
                    <a:gd name="connsiteY3" fmla="*/ 2790 h 169329"/>
                    <a:gd name="connsiteX4" fmla="*/ 152362 w 293825"/>
                    <a:gd name="connsiteY4" fmla="*/ 2790 h 169329"/>
                    <a:gd name="connsiteX5" fmla="*/ 93761 w 293825"/>
                    <a:gd name="connsiteY5" fmla="*/ 166427 h 169329"/>
                    <a:gd name="connsiteX6" fmla="*/ 58489 w 293825"/>
                    <a:gd name="connsiteY6" fmla="*/ 166427 h 169329"/>
                    <a:gd name="connsiteX7" fmla="*/ 226405 w 293825"/>
                    <a:gd name="connsiteY7" fmla="*/ 0 h 169329"/>
                    <a:gd name="connsiteX8" fmla="*/ 272784 w 293825"/>
                    <a:gd name="connsiteY8" fmla="*/ 13506 h 169329"/>
                    <a:gd name="connsiteX9" fmla="*/ 289136 w 293825"/>
                    <a:gd name="connsiteY9" fmla="*/ 49560 h 169329"/>
                    <a:gd name="connsiteX10" fmla="*/ 256097 w 293825"/>
                    <a:gd name="connsiteY10" fmla="*/ 51011 h 169329"/>
                    <a:gd name="connsiteX11" fmla="*/ 246999 w 293825"/>
                    <a:gd name="connsiteY11" fmla="*/ 32872 h 169329"/>
                    <a:gd name="connsiteX12" fmla="*/ 226071 w 293825"/>
                    <a:gd name="connsiteY12" fmla="*/ 27347 h 169329"/>
                    <a:gd name="connsiteX13" fmla="*/ 203523 w 293825"/>
                    <a:gd name="connsiteY13" fmla="*/ 33263 h 169329"/>
                    <a:gd name="connsiteX14" fmla="*/ 198277 w 293825"/>
                    <a:gd name="connsiteY14" fmla="*/ 43420 h 169329"/>
                    <a:gd name="connsiteX15" fmla="*/ 203188 w 293825"/>
                    <a:gd name="connsiteY15" fmla="*/ 53355 h 169329"/>
                    <a:gd name="connsiteX16" fmla="*/ 233549 w 293825"/>
                    <a:gd name="connsiteY16" fmla="*/ 64294 h 169329"/>
                    <a:gd name="connsiteX17" fmla="*/ 269212 w 293825"/>
                    <a:gd name="connsiteY17" fmla="*/ 76070 h 169329"/>
                    <a:gd name="connsiteX18" fmla="*/ 287295 w 293825"/>
                    <a:gd name="connsiteY18" fmla="*/ 92701 h 169329"/>
                    <a:gd name="connsiteX19" fmla="*/ 293825 w 293825"/>
                    <a:gd name="connsiteY19" fmla="*/ 118765 h 169329"/>
                    <a:gd name="connsiteX20" fmla="*/ 286011 w 293825"/>
                    <a:gd name="connsiteY20" fmla="*/ 145107 h 169329"/>
                    <a:gd name="connsiteX21" fmla="*/ 263910 w 293825"/>
                    <a:gd name="connsiteY21" fmla="*/ 163357 h 169329"/>
                    <a:gd name="connsiteX22" fmla="*/ 228303 w 293825"/>
                    <a:gd name="connsiteY22" fmla="*/ 169329 h 169329"/>
                    <a:gd name="connsiteX23" fmla="*/ 180641 w 293825"/>
                    <a:gd name="connsiteY23" fmla="*/ 154986 h 169329"/>
                    <a:gd name="connsiteX24" fmla="*/ 160772 w 293825"/>
                    <a:gd name="connsiteY24" fmla="*/ 113184 h 169329"/>
                    <a:gd name="connsiteX25" fmla="*/ 192919 w 293825"/>
                    <a:gd name="connsiteY25" fmla="*/ 110058 h 169329"/>
                    <a:gd name="connsiteX26" fmla="*/ 204695 w 293825"/>
                    <a:gd name="connsiteY26" fmla="*/ 133834 h 169329"/>
                    <a:gd name="connsiteX27" fmla="*/ 228638 w 293825"/>
                    <a:gd name="connsiteY27" fmla="*/ 141424 h 169329"/>
                    <a:gd name="connsiteX28" fmla="*/ 252692 w 293825"/>
                    <a:gd name="connsiteY28" fmla="*/ 134671 h 169329"/>
                    <a:gd name="connsiteX29" fmla="*/ 260785 w 293825"/>
                    <a:gd name="connsiteY29" fmla="*/ 118876 h 169329"/>
                    <a:gd name="connsiteX30" fmla="*/ 257380 w 293825"/>
                    <a:gd name="connsiteY30" fmla="*/ 108998 h 169329"/>
                    <a:gd name="connsiteX31" fmla="*/ 245493 w 293825"/>
                    <a:gd name="connsiteY31" fmla="*/ 101910 h 169329"/>
                    <a:gd name="connsiteX32" fmla="*/ 219038 w 293825"/>
                    <a:gd name="connsiteY32" fmla="*/ 94766 h 169329"/>
                    <a:gd name="connsiteX33" fmla="*/ 181757 w 293825"/>
                    <a:gd name="connsiteY33" fmla="*/ 78581 h 169329"/>
                    <a:gd name="connsiteX34" fmla="*/ 166688 w 293825"/>
                    <a:gd name="connsiteY34" fmla="*/ 45653 h 169329"/>
                    <a:gd name="connsiteX35" fmla="*/ 173776 w 293825"/>
                    <a:gd name="connsiteY35" fmla="*/ 22268 h 169329"/>
                    <a:gd name="connsiteX36" fmla="*/ 194203 w 293825"/>
                    <a:gd name="connsiteY36" fmla="*/ 5693 h 169329"/>
                    <a:gd name="connsiteX37" fmla="*/ 226405 w 293825"/>
                    <a:gd name="connsiteY37" fmla="*/ 0 h 16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3825" h="169329">
                      <a:moveTo>
                        <a:pt x="0" y="2790"/>
                      </a:moveTo>
                      <a:lnTo>
                        <a:pt x="35830" y="2790"/>
                      </a:lnTo>
                      <a:lnTo>
                        <a:pt x="77241" y="123899"/>
                      </a:lnTo>
                      <a:lnTo>
                        <a:pt x="117313" y="2790"/>
                      </a:lnTo>
                      <a:lnTo>
                        <a:pt x="152362" y="2790"/>
                      </a:lnTo>
                      <a:lnTo>
                        <a:pt x="93761" y="166427"/>
                      </a:lnTo>
                      <a:lnTo>
                        <a:pt x="58489" y="166427"/>
                      </a:lnTo>
                      <a:close/>
                      <a:moveTo>
                        <a:pt x="226405" y="0"/>
                      </a:moveTo>
                      <a:cubicBezTo>
                        <a:pt x="246944" y="0"/>
                        <a:pt x="262403" y="4502"/>
                        <a:pt x="272784" y="13506"/>
                      </a:cubicBezTo>
                      <a:cubicBezTo>
                        <a:pt x="283165" y="22510"/>
                        <a:pt x="288616" y="34528"/>
                        <a:pt x="289136" y="49560"/>
                      </a:cubicBezTo>
                      <a:lnTo>
                        <a:pt x="256097" y="51011"/>
                      </a:lnTo>
                      <a:cubicBezTo>
                        <a:pt x="254683" y="42602"/>
                        <a:pt x="251650" y="36556"/>
                        <a:pt x="246999" y="32872"/>
                      </a:cubicBezTo>
                      <a:cubicBezTo>
                        <a:pt x="242349" y="29189"/>
                        <a:pt x="235372" y="27347"/>
                        <a:pt x="226071" y="27347"/>
                      </a:cubicBezTo>
                      <a:cubicBezTo>
                        <a:pt x="216471" y="27347"/>
                        <a:pt x="208955" y="29319"/>
                        <a:pt x="203523" y="33263"/>
                      </a:cubicBezTo>
                      <a:cubicBezTo>
                        <a:pt x="200026" y="35793"/>
                        <a:pt x="198277" y="39179"/>
                        <a:pt x="198277" y="43420"/>
                      </a:cubicBezTo>
                      <a:cubicBezTo>
                        <a:pt x="198277" y="47290"/>
                        <a:pt x="199914" y="50601"/>
                        <a:pt x="203188" y="53355"/>
                      </a:cubicBezTo>
                      <a:cubicBezTo>
                        <a:pt x="207355" y="56852"/>
                        <a:pt x="217476" y="60499"/>
                        <a:pt x="233549" y="64294"/>
                      </a:cubicBezTo>
                      <a:cubicBezTo>
                        <a:pt x="249623" y="68089"/>
                        <a:pt x="261510" y="72014"/>
                        <a:pt x="269212" y="76070"/>
                      </a:cubicBezTo>
                      <a:cubicBezTo>
                        <a:pt x="276914" y="80125"/>
                        <a:pt x="282941" y="85669"/>
                        <a:pt x="287295" y="92701"/>
                      </a:cubicBezTo>
                      <a:cubicBezTo>
                        <a:pt x="291648" y="99733"/>
                        <a:pt x="293825" y="108421"/>
                        <a:pt x="293825" y="118765"/>
                      </a:cubicBezTo>
                      <a:cubicBezTo>
                        <a:pt x="293825" y="128141"/>
                        <a:pt x="291220" y="136922"/>
                        <a:pt x="286011" y="145107"/>
                      </a:cubicBezTo>
                      <a:cubicBezTo>
                        <a:pt x="280802" y="153293"/>
                        <a:pt x="273435" y="159376"/>
                        <a:pt x="263910" y="163357"/>
                      </a:cubicBezTo>
                      <a:cubicBezTo>
                        <a:pt x="254385" y="167339"/>
                        <a:pt x="242516" y="169329"/>
                        <a:pt x="228303" y="169329"/>
                      </a:cubicBezTo>
                      <a:cubicBezTo>
                        <a:pt x="207616" y="169329"/>
                        <a:pt x="191728" y="164548"/>
                        <a:pt x="180641" y="154986"/>
                      </a:cubicBezTo>
                      <a:cubicBezTo>
                        <a:pt x="169553" y="145424"/>
                        <a:pt x="162930" y="131490"/>
                        <a:pt x="160772" y="113184"/>
                      </a:cubicBezTo>
                      <a:lnTo>
                        <a:pt x="192919" y="110058"/>
                      </a:lnTo>
                      <a:cubicBezTo>
                        <a:pt x="194854" y="120848"/>
                        <a:pt x="198779" y="128773"/>
                        <a:pt x="204695" y="133834"/>
                      </a:cubicBezTo>
                      <a:cubicBezTo>
                        <a:pt x="210611" y="138894"/>
                        <a:pt x="218592" y="141424"/>
                        <a:pt x="228638" y="141424"/>
                      </a:cubicBezTo>
                      <a:cubicBezTo>
                        <a:pt x="239279" y="141424"/>
                        <a:pt x="247297" y="139173"/>
                        <a:pt x="252692" y="134671"/>
                      </a:cubicBezTo>
                      <a:cubicBezTo>
                        <a:pt x="258087" y="130169"/>
                        <a:pt x="260785" y="124904"/>
                        <a:pt x="260785" y="118876"/>
                      </a:cubicBezTo>
                      <a:cubicBezTo>
                        <a:pt x="260785" y="115007"/>
                        <a:pt x="259650" y="111714"/>
                        <a:pt x="257380" y="108998"/>
                      </a:cubicBezTo>
                      <a:cubicBezTo>
                        <a:pt x="255111" y="106282"/>
                        <a:pt x="251148" y="103919"/>
                        <a:pt x="245493" y="101910"/>
                      </a:cubicBezTo>
                      <a:cubicBezTo>
                        <a:pt x="241623" y="100570"/>
                        <a:pt x="232805" y="98189"/>
                        <a:pt x="219038" y="94766"/>
                      </a:cubicBezTo>
                      <a:cubicBezTo>
                        <a:pt x="201328" y="90376"/>
                        <a:pt x="188901" y="84981"/>
                        <a:pt x="181757" y="78581"/>
                      </a:cubicBezTo>
                      <a:cubicBezTo>
                        <a:pt x="171711" y="69577"/>
                        <a:pt x="166688" y="58601"/>
                        <a:pt x="166688" y="45653"/>
                      </a:cubicBezTo>
                      <a:cubicBezTo>
                        <a:pt x="166688" y="37319"/>
                        <a:pt x="169051" y="29524"/>
                        <a:pt x="173776" y="22268"/>
                      </a:cubicBezTo>
                      <a:cubicBezTo>
                        <a:pt x="178501" y="15013"/>
                        <a:pt x="185310" y="9488"/>
                        <a:pt x="194203" y="5693"/>
                      </a:cubicBezTo>
                      <a:cubicBezTo>
                        <a:pt x="203095" y="1897"/>
                        <a:pt x="213829" y="0"/>
                        <a:pt x="226405" y="0"/>
                      </a:cubicBezTo>
                      <a:close/>
                    </a:path>
                  </a:pathLst>
                </a:custGeom>
                <a:gradFill>
                  <a:gsLst>
                    <a:gs pos="0">
                      <a:schemeClr val="accent1"/>
                    </a:gs>
                    <a:gs pos="100000">
                      <a:schemeClr val="accent1">
                        <a:lumMod val="60000"/>
                        <a:lumOff val="40000"/>
                      </a:schemeClr>
                    </a:gs>
                  </a:gsLst>
                  <a:lin ang="54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sp>
            <p:nvSpPr>
              <p:cNvPr id="13" name="任意多边形: 形状 12" descr="fe111c85-7eea-4900-9c55-bd68ae8a45cf"/>
              <p:cNvSpPr/>
              <p:nvPr/>
            </p:nvSpPr>
            <p:spPr>
              <a:xfrm rot="5400000">
                <a:off x="7456157" y="3612916"/>
                <a:ext cx="1130304" cy="759819"/>
              </a:xfrm>
              <a:custGeom>
                <a:avLst/>
                <a:gdLst>
                  <a:gd name="connsiteX0" fmla="*/ 0 w 3309118"/>
                  <a:gd name="connsiteY0" fmla="*/ 3293851 h 3293851"/>
                  <a:gd name="connsiteX1" fmla="*/ 195542 w 3309118"/>
                  <a:gd name="connsiteY1" fmla="*/ 3095956 h 3293851"/>
                  <a:gd name="connsiteX2" fmla="*/ 981731 w 3309118"/>
                  <a:gd name="connsiteY2" fmla="*/ 1677655 h 3293851"/>
                  <a:gd name="connsiteX3" fmla="*/ 1153075 w 3309118"/>
                  <a:gd name="connsiteY3" fmla="*/ 658321 h 3293851"/>
                  <a:gd name="connsiteX4" fmla="*/ 877213 w 3309118"/>
                  <a:gd name="connsiteY4" fmla="*/ 658321 h 3293851"/>
                  <a:gd name="connsiteX5" fmla="*/ 1581433 w 3309118"/>
                  <a:gd name="connsiteY5" fmla="*/ 0 h 3293851"/>
                  <a:gd name="connsiteX6" fmla="*/ 2314209 w 3309118"/>
                  <a:gd name="connsiteY6" fmla="*/ 658321 h 3293851"/>
                  <a:gd name="connsiteX7" fmla="*/ 2028638 w 3309118"/>
                  <a:gd name="connsiteY7" fmla="*/ 658321 h 3293851"/>
                  <a:gd name="connsiteX8" fmla="*/ 3165125 w 3309118"/>
                  <a:gd name="connsiteY8" fmla="*/ 3159285 h 3293851"/>
                  <a:gd name="connsiteX9" fmla="*/ 3309118 w 3309118"/>
                  <a:gd name="connsiteY9" fmla="*/ 3293851 h 32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9118" h="3293851">
                    <a:moveTo>
                      <a:pt x="0" y="3293851"/>
                    </a:moveTo>
                    <a:lnTo>
                      <a:pt x="195542" y="3095956"/>
                    </a:lnTo>
                    <a:cubicBezTo>
                      <a:pt x="523376" y="2737729"/>
                      <a:pt x="818062" y="2272665"/>
                      <a:pt x="981731" y="1677655"/>
                    </a:cubicBezTo>
                    <a:cubicBezTo>
                      <a:pt x="1038845" y="1444058"/>
                      <a:pt x="1153075" y="658321"/>
                      <a:pt x="1153075" y="658321"/>
                    </a:cubicBezTo>
                    <a:lnTo>
                      <a:pt x="877213" y="658321"/>
                    </a:lnTo>
                    <a:lnTo>
                      <a:pt x="1581433" y="0"/>
                    </a:lnTo>
                    <a:lnTo>
                      <a:pt x="2314209" y="658321"/>
                    </a:lnTo>
                    <a:lnTo>
                      <a:pt x="2028638" y="658321"/>
                    </a:lnTo>
                    <a:cubicBezTo>
                      <a:pt x="2028638" y="658321"/>
                      <a:pt x="1906628" y="1928549"/>
                      <a:pt x="3165125" y="3159285"/>
                    </a:cubicBezTo>
                    <a:lnTo>
                      <a:pt x="3309118" y="3293851"/>
                    </a:lnTo>
                    <a:close/>
                  </a:path>
                </a:pathLst>
              </a:custGeom>
              <a:gradFill flip="none" rotWithShape="1">
                <a:gsLst>
                  <a:gs pos="10000">
                    <a:schemeClr val="accent2"/>
                  </a:gs>
                  <a:gs pos="74000">
                    <a:schemeClr val="accent2">
                      <a:lumMod val="60000"/>
                      <a:lumOff val="40000"/>
                      <a:alpha val="0"/>
                    </a:schemeClr>
                  </a:gs>
                </a:gsLst>
                <a:lin ang="5400000" scaled="1"/>
                <a:tileRect/>
              </a:gradFill>
              <a:ln w="40186" cap="flat">
                <a:noFill/>
                <a:prstDash val="solid"/>
                <a:miter/>
              </a:ln>
            </p:spPr>
            <p:txBody>
              <a:bodyPr wrap="square" rtlCol="0" anchor="ctr" anchorCtr="0">
                <a:noAutofit/>
              </a:bodyPr>
              <a:lstStyle/>
              <a:p>
                <a:pPr algn="l"/>
              </a:p>
            </p:txBody>
          </p:sp>
          <p:sp>
            <p:nvSpPr>
              <p:cNvPr id="14" name="任意多边形: 形状 13" descr="7b7f3d09-bc6c-4bec-80f8-b85e9671ff48"/>
              <p:cNvSpPr/>
              <p:nvPr/>
            </p:nvSpPr>
            <p:spPr>
              <a:xfrm rot="16200000" flipH="1">
                <a:off x="3592839" y="3612916"/>
                <a:ext cx="1130304" cy="759819"/>
              </a:xfrm>
              <a:custGeom>
                <a:avLst/>
                <a:gdLst>
                  <a:gd name="connsiteX0" fmla="*/ 0 w 3309118"/>
                  <a:gd name="connsiteY0" fmla="*/ 3293851 h 3293851"/>
                  <a:gd name="connsiteX1" fmla="*/ 195542 w 3309118"/>
                  <a:gd name="connsiteY1" fmla="*/ 3095956 h 3293851"/>
                  <a:gd name="connsiteX2" fmla="*/ 981731 w 3309118"/>
                  <a:gd name="connsiteY2" fmla="*/ 1677655 h 3293851"/>
                  <a:gd name="connsiteX3" fmla="*/ 1153075 w 3309118"/>
                  <a:gd name="connsiteY3" fmla="*/ 658321 h 3293851"/>
                  <a:gd name="connsiteX4" fmla="*/ 877213 w 3309118"/>
                  <a:gd name="connsiteY4" fmla="*/ 658321 h 3293851"/>
                  <a:gd name="connsiteX5" fmla="*/ 1581433 w 3309118"/>
                  <a:gd name="connsiteY5" fmla="*/ 0 h 3293851"/>
                  <a:gd name="connsiteX6" fmla="*/ 2314209 w 3309118"/>
                  <a:gd name="connsiteY6" fmla="*/ 658321 h 3293851"/>
                  <a:gd name="connsiteX7" fmla="*/ 2028638 w 3309118"/>
                  <a:gd name="connsiteY7" fmla="*/ 658321 h 3293851"/>
                  <a:gd name="connsiteX8" fmla="*/ 3165125 w 3309118"/>
                  <a:gd name="connsiteY8" fmla="*/ 3159285 h 3293851"/>
                  <a:gd name="connsiteX9" fmla="*/ 3309118 w 3309118"/>
                  <a:gd name="connsiteY9" fmla="*/ 3293851 h 32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9118" h="3293851">
                    <a:moveTo>
                      <a:pt x="0" y="3293851"/>
                    </a:moveTo>
                    <a:lnTo>
                      <a:pt x="195542" y="3095956"/>
                    </a:lnTo>
                    <a:cubicBezTo>
                      <a:pt x="523376" y="2737729"/>
                      <a:pt x="818062" y="2272665"/>
                      <a:pt x="981731" y="1677655"/>
                    </a:cubicBezTo>
                    <a:cubicBezTo>
                      <a:pt x="1038845" y="1444058"/>
                      <a:pt x="1153075" y="658321"/>
                      <a:pt x="1153075" y="658321"/>
                    </a:cubicBezTo>
                    <a:lnTo>
                      <a:pt x="877213" y="658321"/>
                    </a:lnTo>
                    <a:lnTo>
                      <a:pt x="1581433" y="0"/>
                    </a:lnTo>
                    <a:lnTo>
                      <a:pt x="2314209" y="658321"/>
                    </a:lnTo>
                    <a:lnTo>
                      <a:pt x="2028638" y="658321"/>
                    </a:lnTo>
                    <a:cubicBezTo>
                      <a:pt x="2028638" y="658321"/>
                      <a:pt x="1906628" y="1928549"/>
                      <a:pt x="3165125" y="3159285"/>
                    </a:cubicBezTo>
                    <a:lnTo>
                      <a:pt x="3309118" y="3293851"/>
                    </a:lnTo>
                    <a:close/>
                  </a:path>
                </a:pathLst>
              </a:custGeom>
              <a:gradFill flip="none" rotWithShape="1">
                <a:gsLst>
                  <a:gs pos="0">
                    <a:schemeClr val="accent1"/>
                  </a:gs>
                  <a:gs pos="76000">
                    <a:schemeClr val="accent1">
                      <a:lumMod val="60000"/>
                      <a:lumOff val="40000"/>
                      <a:alpha val="0"/>
                    </a:schemeClr>
                  </a:gs>
                </a:gsLst>
                <a:lin ang="5400000" scaled="1"/>
                <a:tileRect/>
              </a:gradFill>
              <a:ln w="40186" cap="flat">
                <a:noFill/>
                <a:prstDash val="solid"/>
                <a:miter/>
              </a:ln>
            </p:spPr>
            <p:txBody>
              <a:bodyPr wrap="square" rtlCol="0" anchor="ctr" anchorCtr="0">
                <a:noAutofit/>
              </a:bodyPr>
              <a:lstStyle/>
              <a:p>
                <a:pPr algn="l"/>
              </a:p>
            </p:txBody>
          </p:sp>
          <p:sp>
            <p:nvSpPr>
              <p:cNvPr id="49" name="Title" descr="6c053c8e-f094-4994-b508-21908dd4582e"/>
              <p:cNvSpPr>
                <a:spLocks noChangeAspect="1"/>
              </p:cNvSpPr>
              <p:nvPr/>
            </p:nvSpPr>
            <p:spPr>
              <a:xfrm>
                <a:off x="590549" y="1234440"/>
                <a:ext cx="10858500" cy="887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p>
                <a:pPr algn="ctr"/>
                <a:r>
                  <a:rPr lang="en-US" sz="2400" b="1" i="0" u="none">
                    <a:solidFill>
                      <a:srgbClr val="FFFFFF"/>
                    </a:solidFill>
                    <a:ea typeface="微软雅黑" panose="020B0503020204020204" charset="-122"/>
                  </a:rPr>
                  <a:t>展示行动口号和方案启动时间</a:t>
                </a:r>
                <a:endParaRPr lang="en-US" sz="2400" b="1" i="0" u="none">
                  <a:solidFill>
                    <a:srgbClr val="FFFFFF"/>
                  </a:solidFill>
                  <a:ea typeface="微软雅黑" panose="020B0503020204020204" charset="-122"/>
                </a:endParaRPr>
              </a:p>
            </p:txBody>
          </p:sp>
          <p:grpSp>
            <p:nvGrpSpPr>
              <p:cNvPr id="5" name="组合 9" descr="29c1f49d-0573-4d3a-84f0-57305fb84895"/>
              <p:cNvGrpSpPr>
                <a:grpSpLocks noChangeAspect="1"/>
              </p:cNvGrpSpPr>
              <p:nvPr/>
            </p:nvGrpSpPr>
            <p:grpSpPr>
              <a:xfrm>
                <a:off x="729975" y="2326568"/>
                <a:ext cx="4235428" cy="3657081"/>
                <a:chOff x="4826001" y="1448356"/>
                <a:chExt cx="3964681" cy="3423305"/>
              </a:xfrm>
            </p:grpSpPr>
            <p:grpSp>
              <p:nvGrpSpPr>
                <p:cNvPr id="6" name="组合 23" descr="e048b6bd-809a-4eaa-b237-a66047a7ebeb"/>
                <p:cNvGrpSpPr/>
                <p:nvPr/>
              </p:nvGrpSpPr>
              <p:grpSpPr>
                <a:xfrm>
                  <a:off x="4826001" y="1448356"/>
                  <a:ext cx="3964681" cy="3423305"/>
                  <a:chOff x="5887914" y="2019338"/>
                  <a:chExt cx="3964681" cy="3423305"/>
                </a:xfrm>
              </p:grpSpPr>
              <p:sp>
                <p:nvSpPr>
                  <p:cNvPr id="15" name="ComponentBackground1" descr="b4e33c79-7d5a-4bd4-9e5c-4e0e2ce78a68"/>
                  <p:cNvSpPr/>
                  <p:nvPr/>
                </p:nvSpPr>
                <p:spPr>
                  <a:xfrm>
                    <a:off x="5887914" y="3543848"/>
                    <a:ext cx="2539998" cy="1898795"/>
                  </a:xfrm>
                  <a:prstGeom prst="roundRect">
                    <a:avLst>
                      <a:gd name="adj" fmla="val 8411"/>
                    </a:avLst>
                  </a:prstGeom>
                  <a:gradFill flip="none" rotWithShape="1">
                    <a:gsLst>
                      <a:gs pos="40000">
                        <a:schemeClr val="accent1">
                          <a:lumMod val="20000"/>
                          <a:lumOff val="80000"/>
                          <a:alpha val="0"/>
                        </a:schemeClr>
                      </a:gs>
                      <a:gs pos="97000">
                        <a:schemeClr val="accent1">
                          <a:lumMod val="60000"/>
                          <a:lumOff val="40000"/>
                          <a:alpha val="15000"/>
                        </a:schemeClr>
                      </a:gs>
                    </a:gsLst>
                    <a:path path="circle">
                      <a:fillToRect l="50000" t="50000" r="50000" b="50000"/>
                    </a:path>
                    <a:tileRect/>
                  </a:gradFill>
                  <a:ln w="9525">
                    <a:solidFill>
                      <a:schemeClr val="accent1">
                        <a:alpha val="50000"/>
                      </a:schemeClr>
                    </a:solidFill>
                  </a:ln>
                  <a:effectLst>
                    <a:outerShdw blurRad="203200" dist="152400" dir="1926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noAutofit/>
                  </a:bodyPr>
                  <a:lstStyle/>
                  <a:p>
                    <a:pPr algn="l"/>
                  </a:p>
                </p:txBody>
              </p:sp>
              <p:sp>
                <p:nvSpPr>
                  <p:cNvPr id="16" name="Bullet1" descr="a2ebf07f-0c89-4409-a53e-ee43f22c05cf"/>
                  <p:cNvSpPr txBox="1"/>
                  <p:nvPr/>
                </p:nvSpPr>
                <p:spPr>
                  <a:xfrm>
                    <a:off x="6095876" y="3273701"/>
                    <a:ext cx="2124076" cy="540293"/>
                  </a:xfrm>
                  <a:prstGeom prst="roundRect">
                    <a:avLst>
                      <a:gd name="adj" fmla="val 27245"/>
                    </a:avLst>
                  </a:prstGeom>
                  <a:gradFill flip="none" rotWithShape="1">
                    <a:gsLst>
                      <a:gs pos="0">
                        <a:schemeClr val="accent1">
                          <a:lumMod val="60000"/>
                          <a:lumOff val="40000"/>
                        </a:schemeClr>
                      </a:gs>
                      <a:gs pos="75000">
                        <a:schemeClr val="accent1"/>
                      </a:gs>
                    </a:gsLst>
                    <a:lin ang="2700000" scaled="1"/>
                    <a:tileRect/>
                  </a:gradFill>
                  <a:ln w="12700">
                    <a:no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normAutofit/>
                  </a:bodyPr>
                  <a:lstStyle>
                    <a:defPPr>
                      <a:defRPr lang="en-US"/>
                    </a:defPPr>
                    <a:lvl1pPr algn="ctr">
                      <a:defRPr b="1">
                        <a:solidFill>
                          <a:srgbClr val="FFFFFF"/>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800" b="1" i="0" u="none">
                        <a:solidFill>
                          <a:srgbClr val="FFFFFF"/>
                        </a:solidFill>
                        <a:ea typeface="微软雅黑" panose="020B0503020204020204" charset="-122"/>
                      </a:rPr>
                      <a:t>行动口号</a:t>
                    </a:r>
                    <a:endParaRPr lang="en-US" sz="1800" b="1" i="0" u="none">
                      <a:solidFill>
                        <a:srgbClr val="FFFFFF"/>
                      </a:solidFill>
                      <a:ea typeface="微软雅黑" panose="020B0503020204020204" charset="-122"/>
                    </a:endParaRPr>
                  </a:p>
                </p:txBody>
              </p:sp>
              <p:sp>
                <p:nvSpPr>
                  <p:cNvPr id="17" name="Text1" descr="1639a0f0-21ed-4026-a1e1-2abd2ecc3bc2"/>
                  <p:cNvSpPr txBox="1"/>
                  <p:nvPr/>
                </p:nvSpPr>
                <p:spPr>
                  <a:xfrm>
                    <a:off x="6018728" y="4084141"/>
                    <a:ext cx="2278376" cy="1175622"/>
                  </a:xfrm>
                  <a:prstGeom prst="rect">
                    <a:avLst/>
                  </a:prstGeom>
                  <a:noFill/>
                  <a:ln>
                    <a:noFill/>
                  </a:ln>
                </p:spPr>
                <p:txBody>
                  <a:bodyPr wrap="square" lIns="91440" tIns="45720" rIns="91440" bIns="45720" anchor="t" anchorCtr="0">
                    <a:normAutofit/>
                  </a:body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行动口号为“让世界品味茶道，让茶道通联世界！”，表达了活动促进文化交流和贸易往来的愿景。</a:t>
                    </a:r>
                    <a:endParaRPr lang="en-US" sz="1200" b="0" i="0" u="none" strike="noStrike">
                      <a:solidFill>
                        <a:srgbClr val="FFFFFF"/>
                      </a:solidFill>
                      <a:ea typeface="微软雅黑" panose="020B0503020204020204" charset="-122"/>
                    </a:endParaRPr>
                  </a:p>
                </p:txBody>
              </p:sp>
              <p:sp>
                <p:nvSpPr>
                  <p:cNvPr id="21" name="IconBackground1" descr="978b323e-3609-4ef7-85e0-b4052b4a7e13"/>
                  <p:cNvSpPr txBox="1">
                    <a:spLocks noChangeAspect="1"/>
                  </p:cNvSpPr>
                  <p:nvPr/>
                </p:nvSpPr>
                <p:spPr>
                  <a:xfrm>
                    <a:off x="6789615" y="2019338"/>
                    <a:ext cx="736598" cy="736596"/>
                  </a:xfrm>
                  <a:prstGeom prst="roundRect">
                    <a:avLst>
                      <a:gd name="adj" fmla="val 50000"/>
                    </a:avLst>
                  </a:prstGeom>
                  <a:gradFill flip="none" rotWithShape="1">
                    <a:gsLst>
                      <a:gs pos="0">
                        <a:schemeClr val="accent1">
                          <a:lumMod val="60000"/>
                          <a:lumOff val="40000"/>
                        </a:schemeClr>
                      </a:gs>
                      <a:gs pos="75000">
                        <a:schemeClr val="accent1"/>
                      </a:gs>
                    </a:gsLst>
                    <a:lin ang="2700000" scaled="1"/>
                    <a:tileRect/>
                  </a:gradFill>
                  <a:ln w="12700">
                    <a:no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defPPr>
                      <a:defRPr lang="en-US"/>
                    </a:defPPr>
                    <a:lvl1pPr algn="ctr">
                      <a:defRPr b="1">
                        <a:solidFill>
                          <a:srgbClr val="FFFFFF"/>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800" b="1" i="0" u="none">
                        <a:solidFill>
                          <a:srgbClr val="FFFFFF"/>
                        </a:solidFill>
                        <a:latin typeface="Aptos"/>
                      </a:rPr>
                      <a:t>01</a:t>
                    </a:r>
                    <a:endParaRPr lang="en-US" sz="1800" b="1" i="0" u="none">
                      <a:solidFill>
                        <a:srgbClr val="FFFFFF"/>
                      </a:solidFill>
                      <a:latin typeface="Aptos"/>
                    </a:endParaRPr>
                  </a:p>
                </p:txBody>
              </p:sp>
              <p:sp>
                <p:nvSpPr>
                  <p:cNvPr id="25" name="Icon1" descr="49a0ce59-6889-4ff8-94c3-f469868cecf1"/>
                  <p:cNvSpPr/>
                  <p:nvPr/>
                </p:nvSpPr>
                <p:spPr>
                  <a:xfrm>
                    <a:off x="9593415" y="3401797"/>
                    <a:ext cx="259180" cy="284099"/>
                  </a:xfrm>
                  <a:custGeom>
                    <a:avLst/>
                    <a:gdLst>
                      <a:gd name="connsiteX0" fmla="*/ 248770 w 495300"/>
                      <a:gd name="connsiteY0" fmla="*/ 621 h 542925"/>
                      <a:gd name="connsiteX1" fmla="*/ 496420 w 495300"/>
                      <a:gd name="connsiteY1" fmla="*/ 248271 h 542925"/>
                      <a:gd name="connsiteX2" fmla="*/ 324017 w 495300"/>
                      <a:gd name="connsiteY2" fmla="*/ 484491 h 542925"/>
                      <a:gd name="connsiteX3" fmla="*/ 346877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663 w 495300"/>
                      <a:gd name="connsiteY8" fmla="*/ 524496 h 542925"/>
                      <a:gd name="connsiteX9" fmla="*/ 173523 w 495300"/>
                      <a:gd name="connsiteY9" fmla="*/ 484491 h 542925"/>
                      <a:gd name="connsiteX10" fmla="*/ 1120 w 495300"/>
                      <a:gd name="connsiteY10" fmla="*/ 248271 h 542925"/>
                      <a:gd name="connsiteX11" fmla="*/ 248770 w 495300"/>
                      <a:gd name="connsiteY11" fmla="*/ 621 h 542925"/>
                      <a:gd name="connsiteX12" fmla="*/ 192573 w 495300"/>
                      <a:gd name="connsiteY12" fmla="*/ 489254 h 542925"/>
                      <a:gd name="connsiteX13" fmla="*/ 172570 w 495300"/>
                      <a:gd name="connsiteY13" fmla="*/ 524496 h 542925"/>
                      <a:gd name="connsiteX14" fmla="*/ 324970 w 495300"/>
                      <a:gd name="connsiteY14" fmla="*/ 524496 h 542925"/>
                      <a:gd name="connsiteX15" fmla="*/ 304967 w 495300"/>
                      <a:gd name="connsiteY15" fmla="*/ 489254 h 542925"/>
                      <a:gd name="connsiteX16" fmla="*/ 248770 w 495300"/>
                      <a:gd name="connsiteY16" fmla="*/ 495921 h 542925"/>
                      <a:gd name="connsiteX17" fmla="*/ 192573 w 495300"/>
                      <a:gd name="connsiteY17" fmla="*/ 489254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930" y="621"/>
                          <a:pt x="496420" y="111111"/>
                          <a:pt x="496420" y="248271"/>
                        </a:cubicBezTo>
                        <a:cubicBezTo>
                          <a:pt x="496420" y="358761"/>
                          <a:pt x="424030" y="452106"/>
                          <a:pt x="324017" y="484491"/>
                        </a:cubicBezTo>
                        <a:lnTo>
                          <a:pt x="346877" y="524496"/>
                        </a:lnTo>
                        <a:lnTo>
                          <a:pt x="420220" y="524496"/>
                        </a:lnTo>
                        <a:lnTo>
                          <a:pt x="420220" y="543546"/>
                        </a:lnTo>
                        <a:lnTo>
                          <a:pt x="77320" y="543546"/>
                        </a:lnTo>
                        <a:lnTo>
                          <a:pt x="77320" y="524496"/>
                        </a:lnTo>
                        <a:lnTo>
                          <a:pt x="150663" y="524496"/>
                        </a:lnTo>
                        <a:lnTo>
                          <a:pt x="173523" y="484491"/>
                        </a:lnTo>
                        <a:cubicBezTo>
                          <a:pt x="73510" y="453059"/>
                          <a:pt x="1120" y="358761"/>
                          <a:pt x="1120" y="248271"/>
                        </a:cubicBezTo>
                        <a:cubicBezTo>
                          <a:pt x="1120" y="111111"/>
                          <a:pt x="111610" y="621"/>
                          <a:pt x="248770" y="621"/>
                        </a:cubicBezTo>
                        <a:close/>
                        <a:moveTo>
                          <a:pt x="192573" y="489254"/>
                        </a:moveTo>
                        <a:lnTo>
                          <a:pt x="172570" y="524496"/>
                        </a:lnTo>
                        <a:lnTo>
                          <a:pt x="324970" y="524496"/>
                        </a:lnTo>
                        <a:lnTo>
                          <a:pt x="304967" y="489254"/>
                        </a:lnTo>
                        <a:cubicBezTo>
                          <a:pt x="286870" y="493064"/>
                          <a:pt x="267820" y="495921"/>
                          <a:pt x="248770" y="495921"/>
                        </a:cubicBezTo>
                        <a:cubicBezTo>
                          <a:pt x="229720" y="495921"/>
                          <a:pt x="210670" y="493064"/>
                          <a:pt x="192573" y="489254"/>
                        </a:cubicBezTo>
                        <a:close/>
                        <a:moveTo>
                          <a:pt x="248770" y="143496"/>
                        </a:moveTo>
                        <a:cubicBezTo>
                          <a:pt x="190667" y="143496"/>
                          <a:pt x="143995" y="190169"/>
                          <a:pt x="143995" y="248271"/>
                        </a:cubicBezTo>
                        <a:cubicBezTo>
                          <a:pt x="143995" y="306374"/>
                          <a:pt x="190667" y="353046"/>
                          <a:pt x="248770" y="353046"/>
                        </a:cubicBezTo>
                        <a:cubicBezTo>
                          <a:pt x="306873" y="353046"/>
                          <a:pt x="353545" y="306374"/>
                          <a:pt x="353545" y="248271"/>
                        </a:cubicBezTo>
                        <a:cubicBezTo>
                          <a:pt x="353545" y="190169"/>
                          <a:pt x="306873" y="143496"/>
                          <a:pt x="248770" y="143496"/>
                        </a:cubicBezTo>
                        <a:close/>
                        <a:moveTo>
                          <a:pt x="367833" y="114921"/>
                        </a:moveTo>
                        <a:cubicBezTo>
                          <a:pt x="360213" y="114921"/>
                          <a:pt x="353545" y="121589"/>
                          <a:pt x="353545" y="129209"/>
                        </a:cubicBezTo>
                        <a:cubicBezTo>
                          <a:pt x="353545" y="136829"/>
                          <a:pt x="360213" y="143496"/>
                          <a:pt x="367833" y="143496"/>
                        </a:cubicBezTo>
                        <a:cubicBezTo>
                          <a:pt x="375452" y="143496"/>
                          <a:pt x="382120" y="136829"/>
                          <a:pt x="382120" y="129209"/>
                        </a:cubicBezTo>
                        <a:cubicBezTo>
                          <a:pt x="382120" y="121589"/>
                          <a:pt x="375452" y="114921"/>
                          <a:pt x="367833" y="114921"/>
                        </a:cubicBezTo>
                        <a:close/>
                      </a:path>
                    </a:pathLst>
                  </a:custGeom>
                  <a:solidFill>
                    <a:srgbClr val="FFFFFF"/>
                  </a:solidFill>
                  <a:ln w="9525" cap="flat">
                    <a:noFill/>
                    <a:prstDash val="solid"/>
                    <a:miter/>
                  </a:ln>
                </p:spPr>
                <p:txBody>
                  <a:bodyPr rtlCol="0"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p>
                </p:txBody>
              </p:sp>
            </p:grpSp>
            <p:cxnSp>
              <p:nvCxnSpPr>
                <p:cNvPr id="26" name="直接连接符 6" descr="1c0e888a-db38-44db-b250-7903e239287e"/>
                <p:cNvCxnSpPr/>
                <p:nvPr/>
              </p:nvCxnSpPr>
              <p:spPr>
                <a:xfrm>
                  <a:off x="6096000" y="2301123"/>
                  <a:ext cx="0" cy="401596"/>
                </a:xfrm>
                <a:prstGeom prst="line">
                  <a:avLst/>
                </a:prstGeom>
                <a:ln>
                  <a:headEnd type="oval"/>
                </a:ln>
              </p:spPr>
              <p:style>
                <a:lnRef idx="1">
                  <a:schemeClr val="accent1"/>
                </a:lnRef>
                <a:fillRef idx="0">
                  <a:schemeClr val="accent1"/>
                </a:fillRef>
                <a:effectRef idx="0">
                  <a:schemeClr val="accent1"/>
                </a:effectRef>
                <a:fontRef idx="minor">
                  <a:schemeClr val="tx1"/>
                </a:fontRef>
              </p:style>
            </p:cxnSp>
          </p:grpSp>
          <p:grpSp>
            <p:nvGrpSpPr>
              <p:cNvPr id="27" name="组合 9" descr="2c728555-106c-42bf-ad76-070e8dce933f"/>
              <p:cNvGrpSpPr>
                <a:grpSpLocks noChangeAspect="1"/>
              </p:cNvGrpSpPr>
              <p:nvPr/>
            </p:nvGrpSpPr>
            <p:grpSpPr>
              <a:xfrm>
                <a:off x="7221041" y="2326568"/>
                <a:ext cx="4228282" cy="3657081"/>
                <a:chOff x="3408007" y="1448356"/>
                <a:chExt cx="3957992" cy="3423305"/>
              </a:xfrm>
            </p:grpSpPr>
            <p:grpSp>
              <p:nvGrpSpPr>
                <p:cNvPr id="24" name="组合 23" descr="1c723155-a10f-4730-a3bf-8ffde6647b33"/>
                <p:cNvGrpSpPr/>
                <p:nvPr/>
              </p:nvGrpSpPr>
              <p:grpSpPr>
                <a:xfrm>
                  <a:off x="3408007" y="1448356"/>
                  <a:ext cx="3957992" cy="3423305"/>
                  <a:chOff x="4469920" y="2019338"/>
                  <a:chExt cx="3957992" cy="3423305"/>
                </a:xfrm>
              </p:grpSpPr>
              <p:sp>
                <p:nvSpPr>
                  <p:cNvPr id="18" name="ComponentBackground2" descr="fb728122-e9b9-4e66-9d84-52bb8cfe5836"/>
                  <p:cNvSpPr/>
                  <p:nvPr/>
                </p:nvSpPr>
                <p:spPr>
                  <a:xfrm>
                    <a:off x="5887914" y="3543848"/>
                    <a:ext cx="2539998" cy="1898795"/>
                  </a:xfrm>
                  <a:prstGeom prst="roundRect">
                    <a:avLst>
                      <a:gd name="adj" fmla="val 8411"/>
                    </a:avLst>
                  </a:prstGeom>
                  <a:gradFill flip="none" rotWithShape="1">
                    <a:gsLst>
                      <a:gs pos="40000">
                        <a:schemeClr val="accent2">
                          <a:lumMod val="20000"/>
                          <a:lumOff val="80000"/>
                          <a:alpha val="0"/>
                        </a:schemeClr>
                      </a:gs>
                      <a:gs pos="97000">
                        <a:schemeClr val="accent2">
                          <a:lumMod val="60000"/>
                          <a:lumOff val="40000"/>
                          <a:alpha val="15000"/>
                        </a:schemeClr>
                      </a:gs>
                    </a:gsLst>
                    <a:path path="circle">
                      <a:fillToRect l="50000" t="50000" r="50000" b="50000"/>
                    </a:path>
                    <a:tileRect/>
                  </a:gradFill>
                  <a:ln w="9525">
                    <a:solidFill>
                      <a:schemeClr val="accent2">
                        <a:alpha val="50000"/>
                      </a:schemeClr>
                    </a:solidFill>
                  </a:ln>
                  <a:effectLst>
                    <a:outerShdw blurRad="203200" dist="152400" dir="1926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noAutofit/>
                  </a:bodyPr>
                  <a:lstStyle/>
                  <a:p>
                    <a:pPr algn="l"/>
                  </a:p>
                </p:txBody>
              </p:sp>
              <p:sp>
                <p:nvSpPr>
                  <p:cNvPr id="19" name="Bullet2" descr="b3c50692-06e4-46fe-9b2b-9201cebbcd07"/>
                  <p:cNvSpPr txBox="1"/>
                  <p:nvPr/>
                </p:nvSpPr>
                <p:spPr>
                  <a:xfrm>
                    <a:off x="6095876" y="3273701"/>
                    <a:ext cx="2124076" cy="540293"/>
                  </a:xfrm>
                  <a:prstGeom prst="roundRect">
                    <a:avLst>
                      <a:gd name="adj" fmla="val 27245"/>
                    </a:avLst>
                  </a:prstGeom>
                  <a:gradFill flip="none" rotWithShape="1">
                    <a:gsLst>
                      <a:gs pos="0">
                        <a:schemeClr val="accent2">
                          <a:lumMod val="60000"/>
                          <a:lumOff val="40000"/>
                        </a:schemeClr>
                      </a:gs>
                      <a:gs pos="75000">
                        <a:schemeClr val="accent2"/>
                      </a:gs>
                    </a:gsLst>
                    <a:lin ang="2700000" scaled="1"/>
                    <a:tileRect/>
                  </a:gradFill>
                  <a:ln w="12700">
                    <a:noFill/>
                  </a:ln>
                  <a:effectLst>
                    <a:outerShdw blurRad="127000" dist="63500" dir="2700000" algn="tl" rotWithShape="0">
                      <a:schemeClr val="accent2">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defPPr>
                      <a:defRPr lang="zh-CN"/>
                    </a:defPPr>
                    <a:lvl1pPr algn="ctr">
                      <a:defRPr b="1">
                        <a:solidFill>
                          <a:srgbClr val="FFFFFF"/>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800" b="1" i="0" u="none">
                        <a:solidFill>
                          <a:srgbClr val="FFFFFF"/>
                        </a:solidFill>
                        <a:ea typeface="微软雅黑" panose="020B0503020204020204" charset="-122"/>
                      </a:rPr>
                      <a:t>启动时间</a:t>
                    </a:r>
                    <a:endParaRPr lang="en-US" sz="1800" b="1" i="0" u="none">
                      <a:solidFill>
                        <a:srgbClr val="FFFFFF"/>
                      </a:solidFill>
                      <a:ea typeface="微软雅黑" panose="020B0503020204020204" charset="-122"/>
                    </a:endParaRPr>
                  </a:p>
                </p:txBody>
              </p:sp>
              <p:sp>
                <p:nvSpPr>
                  <p:cNvPr id="20" name="Text2" descr="13c0a487-1b45-433a-be12-f91464f5264e"/>
                  <p:cNvSpPr txBox="1"/>
                  <p:nvPr/>
                </p:nvSpPr>
                <p:spPr>
                  <a:xfrm>
                    <a:off x="6018728" y="4084141"/>
                    <a:ext cx="2278376" cy="1175622"/>
                  </a:xfrm>
                  <a:prstGeom prst="rect">
                    <a:avLst/>
                  </a:prstGeom>
                  <a:noFill/>
                  <a:ln>
                    <a:noFill/>
                  </a:ln>
                </p:spPr>
                <p:txBody>
                  <a:bodyPr wrap="square" lIns="91440" tIns="45720" rIns="91440" bIns="45720" anchor="t" anchorCtr="0">
                    <a:normAutofit/>
                  </a:body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方案启动时间为2025.10中下旬，标志着万里茶道万里行活动将正式拉开帷幕。</a:t>
                    </a:r>
                    <a:endParaRPr lang="en-US" sz="1200" b="0" i="0" u="none" strike="noStrike">
                      <a:solidFill>
                        <a:srgbClr val="FFFFFF"/>
                      </a:solidFill>
                      <a:ea typeface="微软雅黑" panose="020B0503020204020204" charset="-122"/>
                    </a:endParaRPr>
                  </a:p>
                </p:txBody>
              </p:sp>
              <p:sp>
                <p:nvSpPr>
                  <p:cNvPr id="22" name="IconBackground2" descr="ae2f4d2b-14b5-496b-9119-f06d82266fe0"/>
                  <p:cNvSpPr txBox="1">
                    <a:spLocks noChangeAspect="1"/>
                  </p:cNvSpPr>
                  <p:nvPr/>
                </p:nvSpPr>
                <p:spPr>
                  <a:xfrm>
                    <a:off x="6789615" y="2019338"/>
                    <a:ext cx="736598" cy="736596"/>
                  </a:xfrm>
                  <a:prstGeom prst="roundRect">
                    <a:avLst>
                      <a:gd name="adj" fmla="val 50000"/>
                    </a:avLst>
                  </a:prstGeom>
                  <a:gradFill flip="none" rotWithShape="1">
                    <a:gsLst>
                      <a:gs pos="0">
                        <a:schemeClr val="accent2">
                          <a:lumMod val="60000"/>
                          <a:lumOff val="40000"/>
                        </a:schemeClr>
                      </a:gs>
                      <a:gs pos="75000">
                        <a:schemeClr val="accent2"/>
                      </a:gs>
                    </a:gsLst>
                    <a:lin ang="2700000" scaled="1"/>
                    <a:tileRect/>
                  </a:gradFill>
                  <a:ln w="12700">
                    <a:noFill/>
                  </a:ln>
                  <a:effectLst>
                    <a:outerShdw blurRad="127000" dist="63500" dir="2700000" algn="tl" rotWithShape="0">
                      <a:schemeClr val="accent2">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normAutofit/>
                  </a:bodyPr>
                  <a:lstStyle>
                    <a:defPPr>
                      <a:defRPr lang="zh-CN"/>
                    </a:defPPr>
                    <a:lvl1pPr algn="ctr">
                      <a:defRPr b="1">
                        <a:solidFill>
                          <a:srgbClr val="FFFFFF"/>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800" b="1" i="0" u="none">
                        <a:solidFill>
                          <a:srgbClr val="FFFFFF"/>
                        </a:solidFill>
                        <a:latin typeface="Aptos"/>
                      </a:rPr>
                      <a:t>02</a:t>
                    </a:r>
                    <a:endParaRPr lang="en-US" sz="1800" b="1" i="0" u="none">
                      <a:solidFill>
                        <a:srgbClr val="FFFFFF"/>
                      </a:solidFill>
                      <a:latin typeface="Aptos"/>
                    </a:endParaRPr>
                  </a:p>
                </p:txBody>
              </p:sp>
              <p:sp>
                <p:nvSpPr>
                  <p:cNvPr id="23" name="Icon2" descr="8959294e-8079-4779-8cf6-c2d89226b695"/>
                  <p:cNvSpPr/>
                  <p:nvPr/>
                </p:nvSpPr>
                <p:spPr>
                  <a:xfrm>
                    <a:off x="4469920" y="3406780"/>
                    <a:ext cx="259181" cy="274134"/>
                  </a:xfrm>
                  <a:custGeom>
                    <a:avLst/>
                    <a:gdLst>
                      <a:gd name="connsiteX0" fmla="*/ 371955 w 495300"/>
                      <a:gd name="connsiteY0" fmla="*/ 621 h 523875"/>
                      <a:gd name="connsiteX1" fmla="*/ 400530 w 495300"/>
                      <a:gd name="connsiteY1" fmla="*/ 29196 h 523875"/>
                      <a:gd name="connsiteX2" fmla="*/ 400530 w 495300"/>
                      <a:gd name="connsiteY2" fmla="*/ 133971 h 523875"/>
                      <a:gd name="connsiteX3" fmla="*/ 371955 w 495300"/>
                      <a:gd name="connsiteY3" fmla="*/ 162546 h 523875"/>
                      <a:gd name="connsiteX4" fmla="*/ 257655 w 495300"/>
                      <a:gd name="connsiteY4" fmla="*/ 162546 h 523875"/>
                      <a:gd name="connsiteX5" fmla="*/ 257655 w 495300"/>
                      <a:gd name="connsiteY5" fmla="*/ 286371 h 523875"/>
                      <a:gd name="connsiteX6" fmla="*/ 419580 w 495300"/>
                      <a:gd name="connsiteY6" fmla="*/ 286371 h 523875"/>
                      <a:gd name="connsiteX7" fmla="*/ 457680 w 495300"/>
                      <a:gd name="connsiteY7" fmla="*/ 322566 h 523875"/>
                      <a:gd name="connsiteX8" fmla="*/ 457680 w 495300"/>
                      <a:gd name="connsiteY8" fmla="*/ 324471 h 523875"/>
                      <a:gd name="connsiteX9" fmla="*/ 457680 w 495300"/>
                      <a:gd name="connsiteY9" fmla="*/ 429246 h 523875"/>
                      <a:gd name="connsiteX10" fmla="*/ 476730 w 495300"/>
                      <a:gd name="connsiteY10" fmla="*/ 429246 h 523875"/>
                      <a:gd name="connsiteX11" fmla="*/ 495780 w 495300"/>
                      <a:gd name="connsiteY11" fmla="*/ 448296 h 523875"/>
                      <a:gd name="connsiteX12" fmla="*/ 495780 w 495300"/>
                      <a:gd name="connsiteY12" fmla="*/ 505446 h 523875"/>
                      <a:gd name="connsiteX13" fmla="*/ 476730 w 495300"/>
                      <a:gd name="connsiteY13" fmla="*/ 524496 h 523875"/>
                      <a:gd name="connsiteX14" fmla="*/ 419580 w 495300"/>
                      <a:gd name="connsiteY14" fmla="*/ 524496 h 523875"/>
                      <a:gd name="connsiteX15" fmla="*/ 400530 w 495300"/>
                      <a:gd name="connsiteY15" fmla="*/ 505446 h 523875"/>
                      <a:gd name="connsiteX16" fmla="*/ 400530 w 495300"/>
                      <a:gd name="connsiteY16" fmla="*/ 448296 h 523875"/>
                      <a:gd name="connsiteX17" fmla="*/ 419580 w 495300"/>
                      <a:gd name="connsiteY17" fmla="*/ 429246 h 523875"/>
                      <a:gd name="connsiteX18" fmla="*/ 438630 w 495300"/>
                      <a:gd name="connsiteY18" fmla="*/ 429246 h 523875"/>
                      <a:gd name="connsiteX19" fmla="*/ 438630 w 495300"/>
                      <a:gd name="connsiteY19" fmla="*/ 324471 h 523875"/>
                      <a:gd name="connsiteX20" fmla="*/ 420533 w 495300"/>
                      <a:gd name="connsiteY20" fmla="*/ 305421 h 523875"/>
                      <a:gd name="connsiteX21" fmla="*/ 419580 w 495300"/>
                      <a:gd name="connsiteY21" fmla="*/ 305421 h 523875"/>
                      <a:gd name="connsiteX22" fmla="*/ 257655 w 495300"/>
                      <a:gd name="connsiteY22" fmla="*/ 305421 h 523875"/>
                      <a:gd name="connsiteX23" fmla="*/ 257655 w 495300"/>
                      <a:gd name="connsiteY23" fmla="*/ 429246 h 523875"/>
                      <a:gd name="connsiteX24" fmla="*/ 276705 w 495300"/>
                      <a:gd name="connsiteY24" fmla="*/ 429246 h 523875"/>
                      <a:gd name="connsiteX25" fmla="*/ 295755 w 495300"/>
                      <a:gd name="connsiteY25" fmla="*/ 448296 h 523875"/>
                      <a:gd name="connsiteX26" fmla="*/ 295755 w 495300"/>
                      <a:gd name="connsiteY26" fmla="*/ 505446 h 523875"/>
                      <a:gd name="connsiteX27" fmla="*/ 276705 w 495300"/>
                      <a:gd name="connsiteY27" fmla="*/ 524496 h 523875"/>
                      <a:gd name="connsiteX28" fmla="*/ 219555 w 495300"/>
                      <a:gd name="connsiteY28" fmla="*/ 524496 h 523875"/>
                      <a:gd name="connsiteX29" fmla="*/ 200505 w 495300"/>
                      <a:gd name="connsiteY29" fmla="*/ 505446 h 523875"/>
                      <a:gd name="connsiteX30" fmla="*/ 200505 w 495300"/>
                      <a:gd name="connsiteY30" fmla="*/ 448296 h 523875"/>
                      <a:gd name="connsiteX31" fmla="*/ 219555 w 495300"/>
                      <a:gd name="connsiteY31" fmla="*/ 429246 h 523875"/>
                      <a:gd name="connsiteX32" fmla="*/ 238605 w 495300"/>
                      <a:gd name="connsiteY32" fmla="*/ 429246 h 523875"/>
                      <a:gd name="connsiteX33" fmla="*/ 238605 w 495300"/>
                      <a:gd name="connsiteY33" fmla="*/ 305421 h 523875"/>
                      <a:gd name="connsiteX34" fmla="*/ 76680 w 495300"/>
                      <a:gd name="connsiteY34" fmla="*/ 305421 h 523875"/>
                      <a:gd name="connsiteX35" fmla="*/ 57630 w 495300"/>
                      <a:gd name="connsiteY35" fmla="*/ 323519 h 523875"/>
                      <a:gd name="connsiteX36" fmla="*/ 57630 w 495300"/>
                      <a:gd name="connsiteY36" fmla="*/ 324471 h 523875"/>
                      <a:gd name="connsiteX37" fmla="*/ 57630 w 495300"/>
                      <a:gd name="connsiteY37" fmla="*/ 429246 h 523875"/>
                      <a:gd name="connsiteX38" fmla="*/ 76680 w 495300"/>
                      <a:gd name="connsiteY38" fmla="*/ 429246 h 523875"/>
                      <a:gd name="connsiteX39" fmla="*/ 95730 w 495300"/>
                      <a:gd name="connsiteY39" fmla="*/ 448296 h 523875"/>
                      <a:gd name="connsiteX40" fmla="*/ 95730 w 495300"/>
                      <a:gd name="connsiteY40" fmla="*/ 505446 h 523875"/>
                      <a:gd name="connsiteX41" fmla="*/ 76680 w 495300"/>
                      <a:gd name="connsiteY41" fmla="*/ 524496 h 523875"/>
                      <a:gd name="connsiteX42" fmla="*/ 19530 w 495300"/>
                      <a:gd name="connsiteY42" fmla="*/ 524496 h 523875"/>
                      <a:gd name="connsiteX43" fmla="*/ 480 w 495300"/>
                      <a:gd name="connsiteY43" fmla="*/ 505446 h 523875"/>
                      <a:gd name="connsiteX44" fmla="*/ 480 w 495300"/>
                      <a:gd name="connsiteY44" fmla="*/ 448296 h 523875"/>
                      <a:gd name="connsiteX45" fmla="*/ 19530 w 495300"/>
                      <a:gd name="connsiteY45" fmla="*/ 429246 h 523875"/>
                      <a:gd name="connsiteX46" fmla="*/ 38580 w 495300"/>
                      <a:gd name="connsiteY46" fmla="*/ 429246 h 523875"/>
                      <a:gd name="connsiteX47" fmla="*/ 38580 w 495300"/>
                      <a:gd name="connsiteY47" fmla="*/ 324471 h 523875"/>
                      <a:gd name="connsiteX48" fmla="*/ 74775 w 495300"/>
                      <a:gd name="connsiteY48" fmla="*/ 286371 h 523875"/>
                      <a:gd name="connsiteX49" fmla="*/ 76680 w 495300"/>
                      <a:gd name="connsiteY49" fmla="*/ 286371 h 523875"/>
                      <a:gd name="connsiteX50" fmla="*/ 238605 w 495300"/>
                      <a:gd name="connsiteY50" fmla="*/ 286371 h 523875"/>
                      <a:gd name="connsiteX51" fmla="*/ 238605 w 495300"/>
                      <a:gd name="connsiteY51" fmla="*/ 162546 h 523875"/>
                      <a:gd name="connsiteX52" fmla="*/ 124305 w 495300"/>
                      <a:gd name="connsiteY52" fmla="*/ 162546 h 523875"/>
                      <a:gd name="connsiteX53" fmla="*/ 95730 w 495300"/>
                      <a:gd name="connsiteY53" fmla="*/ 133971 h 523875"/>
                      <a:gd name="connsiteX54" fmla="*/ 95730 w 495300"/>
                      <a:gd name="connsiteY54" fmla="*/ 29196 h 523875"/>
                      <a:gd name="connsiteX55" fmla="*/ 124305 w 495300"/>
                      <a:gd name="connsiteY55" fmla="*/ 621 h 523875"/>
                      <a:gd name="connsiteX56" fmla="*/ 371955 w 495300"/>
                      <a:gd name="connsiteY56" fmla="*/ 621 h 523875"/>
                      <a:gd name="connsiteX57" fmla="*/ 148118 w 495300"/>
                      <a:gd name="connsiteY57" fmla="*/ 95871 h 523875"/>
                      <a:gd name="connsiteX58" fmla="*/ 133830 w 495300"/>
                      <a:gd name="connsiteY58" fmla="*/ 110159 h 523875"/>
                      <a:gd name="connsiteX59" fmla="*/ 148118 w 495300"/>
                      <a:gd name="connsiteY59" fmla="*/ 124446 h 523875"/>
                      <a:gd name="connsiteX60" fmla="*/ 162405 w 495300"/>
                      <a:gd name="connsiteY60" fmla="*/ 110159 h 523875"/>
                      <a:gd name="connsiteX61" fmla="*/ 148118 w 495300"/>
                      <a:gd name="connsiteY61" fmla="*/ 9587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95300" h="523875">
                        <a:moveTo>
                          <a:pt x="371955" y="621"/>
                        </a:moveTo>
                        <a:cubicBezTo>
                          <a:pt x="388148" y="621"/>
                          <a:pt x="400530" y="13004"/>
                          <a:pt x="400530" y="29196"/>
                        </a:cubicBezTo>
                        <a:lnTo>
                          <a:pt x="400530" y="133971"/>
                        </a:lnTo>
                        <a:cubicBezTo>
                          <a:pt x="400530" y="150164"/>
                          <a:pt x="388148" y="162546"/>
                          <a:pt x="371955" y="162546"/>
                        </a:cubicBezTo>
                        <a:lnTo>
                          <a:pt x="257655" y="162546"/>
                        </a:lnTo>
                        <a:lnTo>
                          <a:pt x="257655" y="286371"/>
                        </a:lnTo>
                        <a:lnTo>
                          <a:pt x="419580" y="286371"/>
                        </a:lnTo>
                        <a:cubicBezTo>
                          <a:pt x="439583" y="286371"/>
                          <a:pt x="456727" y="302564"/>
                          <a:pt x="457680" y="322566"/>
                        </a:cubicBezTo>
                        <a:lnTo>
                          <a:pt x="457680" y="324471"/>
                        </a:lnTo>
                        <a:lnTo>
                          <a:pt x="457680" y="429246"/>
                        </a:lnTo>
                        <a:lnTo>
                          <a:pt x="476730" y="429246"/>
                        </a:lnTo>
                        <a:cubicBezTo>
                          <a:pt x="487208" y="429246"/>
                          <a:pt x="495780" y="437819"/>
                          <a:pt x="495780" y="448296"/>
                        </a:cubicBezTo>
                        <a:lnTo>
                          <a:pt x="495780" y="505446"/>
                        </a:lnTo>
                        <a:cubicBezTo>
                          <a:pt x="495780" y="515924"/>
                          <a:pt x="487208" y="524496"/>
                          <a:pt x="476730" y="524496"/>
                        </a:cubicBezTo>
                        <a:lnTo>
                          <a:pt x="419580" y="524496"/>
                        </a:lnTo>
                        <a:cubicBezTo>
                          <a:pt x="409102" y="524496"/>
                          <a:pt x="400530" y="515924"/>
                          <a:pt x="400530" y="505446"/>
                        </a:cubicBezTo>
                        <a:lnTo>
                          <a:pt x="400530" y="448296"/>
                        </a:lnTo>
                        <a:cubicBezTo>
                          <a:pt x="400530" y="437819"/>
                          <a:pt x="409102" y="429246"/>
                          <a:pt x="419580" y="429246"/>
                        </a:cubicBezTo>
                        <a:lnTo>
                          <a:pt x="438630" y="429246"/>
                        </a:lnTo>
                        <a:lnTo>
                          <a:pt x="438630" y="324471"/>
                        </a:lnTo>
                        <a:cubicBezTo>
                          <a:pt x="438630" y="313994"/>
                          <a:pt x="431010" y="306374"/>
                          <a:pt x="420533" y="305421"/>
                        </a:cubicBezTo>
                        <a:lnTo>
                          <a:pt x="419580" y="305421"/>
                        </a:lnTo>
                        <a:lnTo>
                          <a:pt x="257655" y="305421"/>
                        </a:lnTo>
                        <a:lnTo>
                          <a:pt x="257655" y="429246"/>
                        </a:lnTo>
                        <a:lnTo>
                          <a:pt x="276705" y="429246"/>
                        </a:lnTo>
                        <a:cubicBezTo>
                          <a:pt x="287183" y="429246"/>
                          <a:pt x="295755" y="437819"/>
                          <a:pt x="295755" y="448296"/>
                        </a:cubicBezTo>
                        <a:lnTo>
                          <a:pt x="295755" y="505446"/>
                        </a:lnTo>
                        <a:cubicBezTo>
                          <a:pt x="295755" y="515924"/>
                          <a:pt x="287183" y="524496"/>
                          <a:pt x="276705" y="524496"/>
                        </a:cubicBezTo>
                        <a:lnTo>
                          <a:pt x="219555" y="524496"/>
                        </a:lnTo>
                        <a:cubicBezTo>
                          <a:pt x="209077" y="524496"/>
                          <a:pt x="200505" y="515924"/>
                          <a:pt x="200505" y="505446"/>
                        </a:cubicBezTo>
                        <a:lnTo>
                          <a:pt x="200505" y="448296"/>
                        </a:lnTo>
                        <a:cubicBezTo>
                          <a:pt x="200505" y="437819"/>
                          <a:pt x="209077" y="429246"/>
                          <a:pt x="219555" y="429246"/>
                        </a:cubicBezTo>
                        <a:lnTo>
                          <a:pt x="238605" y="429246"/>
                        </a:lnTo>
                        <a:lnTo>
                          <a:pt x="238605" y="305421"/>
                        </a:lnTo>
                        <a:lnTo>
                          <a:pt x="76680" y="305421"/>
                        </a:lnTo>
                        <a:cubicBezTo>
                          <a:pt x="66202" y="305421"/>
                          <a:pt x="58583" y="313041"/>
                          <a:pt x="57630" y="323519"/>
                        </a:cubicBezTo>
                        <a:lnTo>
                          <a:pt x="57630" y="324471"/>
                        </a:lnTo>
                        <a:lnTo>
                          <a:pt x="57630" y="429246"/>
                        </a:lnTo>
                        <a:lnTo>
                          <a:pt x="76680" y="429246"/>
                        </a:lnTo>
                        <a:cubicBezTo>
                          <a:pt x="87158" y="429246"/>
                          <a:pt x="95730" y="437819"/>
                          <a:pt x="95730" y="448296"/>
                        </a:cubicBezTo>
                        <a:lnTo>
                          <a:pt x="95730" y="505446"/>
                        </a:lnTo>
                        <a:cubicBezTo>
                          <a:pt x="95730" y="515924"/>
                          <a:pt x="87158" y="524496"/>
                          <a:pt x="76680" y="524496"/>
                        </a:cubicBezTo>
                        <a:lnTo>
                          <a:pt x="19530" y="524496"/>
                        </a:lnTo>
                        <a:cubicBezTo>
                          <a:pt x="9052" y="524496"/>
                          <a:pt x="480" y="515924"/>
                          <a:pt x="480" y="505446"/>
                        </a:cubicBezTo>
                        <a:lnTo>
                          <a:pt x="480" y="448296"/>
                        </a:lnTo>
                        <a:cubicBezTo>
                          <a:pt x="480" y="437819"/>
                          <a:pt x="9052" y="429246"/>
                          <a:pt x="19530" y="429246"/>
                        </a:cubicBezTo>
                        <a:lnTo>
                          <a:pt x="38580" y="429246"/>
                        </a:lnTo>
                        <a:lnTo>
                          <a:pt x="38580" y="324471"/>
                        </a:lnTo>
                        <a:cubicBezTo>
                          <a:pt x="38580" y="304469"/>
                          <a:pt x="54773" y="287324"/>
                          <a:pt x="74775" y="286371"/>
                        </a:cubicBezTo>
                        <a:lnTo>
                          <a:pt x="76680" y="286371"/>
                        </a:lnTo>
                        <a:lnTo>
                          <a:pt x="238605" y="286371"/>
                        </a:lnTo>
                        <a:lnTo>
                          <a:pt x="238605" y="162546"/>
                        </a:lnTo>
                        <a:lnTo>
                          <a:pt x="124305" y="162546"/>
                        </a:lnTo>
                        <a:cubicBezTo>
                          <a:pt x="108112" y="162546"/>
                          <a:pt x="95730" y="150164"/>
                          <a:pt x="95730" y="133971"/>
                        </a:cubicBezTo>
                        <a:lnTo>
                          <a:pt x="95730" y="29196"/>
                        </a:lnTo>
                        <a:cubicBezTo>
                          <a:pt x="95730" y="13004"/>
                          <a:pt x="108112" y="621"/>
                          <a:pt x="124305" y="621"/>
                        </a:cubicBezTo>
                        <a:lnTo>
                          <a:pt x="371955" y="621"/>
                        </a:lnTo>
                        <a:close/>
                        <a:moveTo>
                          <a:pt x="148118" y="95871"/>
                        </a:moveTo>
                        <a:cubicBezTo>
                          <a:pt x="140498" y="95871"/>
                          <a:pt x="133830" y="102539"/>
                          <a:pt x="133830" y="110159"/>
                        </a:cubicBezTo>
                        <a:cubicBezTo>
                          <a:pt x="133830" y="117779"/>
                          <a:pt x="140498" y="124446"/>
                          <a:pt x="148118" y="124446"/>
                        </a:cubicBezTo>
                        <a:cubicBezTo>
                          <a:pt x="155737" y="124446"/>
                          <a:pt x="162405" y="117779"/>
                          <a:pt x="162405" y="110159"/>
                        </a:cubicBezTo>
                        <a:cubicBezTo>
                          <a:pt x="162405" y="102539"/>
                          <a:pt x="155737" y="95871"/>
                          <a:pt x="148118" y="95871"/>
                        </a:cubicBezTo>
                        <a:close/>
                      </a:path>
                    </a:pathLst>
                  </a:custGeom>
                  <a:solidFill>
                    <a:srgbClr val="FFFFFF"/>
                  </a:solidFill>
                  <a:ln w="9525" cap="flat">
                    <a:noFill/>
                    <a:prstDash val="solid"/>
                    <a:miter/>
                  </a:ln>
                </p:spPr>
                <p:txBody>
                  <a:bodyPr rtlCol="0"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p>
                </p:txBody>
              </p:sp>
            </p:grpSp>
            <p:cxnSp>
              <p:nvCxnSpPr>
                <p:cNvPr id="7" name="直接连接符 6" descr="8f456d74-7883-45d9-9bd2-b4b8aedd2343"/>
                <p:cNvCxnSpPr/>
                <p:nvPr/>
              </p:nvCxnSpPr>
              <p:spPr>
                <a:xfrm>
                  <a:off x="6096000" y="2301123"/>
                  <a:ext cx="0" cy="401596"/>
                </a:xfrm>
                <a:prstGeom prst="line">
                  <a:avLst/>
                </a:prstGeom>
                <a:ln>
                  <a:headEnd type="oval"/>
                </a:ln>
              </p:spPr>
              <p:style>
                <a:lnRef idx="1">
                  <a:schemeClr val="accent1"/>
                </a:lnRef>
                <a:fillRef idx="0">
                  <a:schemeClr val="accent1"/>
                </a:fillRef>
                <a:effectRef idx="0">
                  <a:schemeClr val="accent1"/>
                </a:effectRef>
                <a:fontRef idx="minor">
                  <a:schemeClr val="tx1"/>
                </a:fontRef>
              </p:style>
            </p:cxnSp>
          </p:grpSp>
        </p:grpSp>
      </p:grpSp>
      <p:sp>
        <p:nvSpPr>
          <p:cNvPr id="29" name="文本框 28"/>
          <p:cNvSpPr txBox="1"/>
          <p:nvPr/>
        </p:nvSpPr>
        <p:spPr>
          <a:xfrm>
            <a:off x="730250" y="1028700"/>
            <a:ext cx="4064000" cy="398780"/>
          </a:xfrm>
          <a:prstGeom prst="rect">
            <a:avLst/>
          </a:prstGeom>
          <a:noFill/>
        </p:spPr>
        <p:txBody>
          <a:bodyPr wrap="square" rtlCol="0">
            <a:spAutoFit/>
          </a:bodyPr>
          <a:p>
            <a:r>
              <a:rPr lang="en-US" altLang="en-US" sz="2000"/>
              <a:t>лозунг</a:t>
            </a:r>
            <a:r>
              <a:rPr lang="en-US" altLang="zh-CN" sz="2000"/>
              <a:t> </a:t>
            </a:r>
            <a:r>
              <a:rPr lang="en-US" altLang="en-US" sz="2000"/>
              <a:t>действия,время</a:t>
            </a:r>
            <a:r>
              <a:rPr lang="en-US" altLang="zh-CN" sz="2000"/>
              <a:t> </a:t>
            </a:r>
            <a:r>
              <a:rPr lang="en-US" altLang="en-US" sz="2000"/>
              <a:t>запуска</a:t>
            </a:r>
            <a:endParaRPr lang="en-US" altLang="en-US" sz="200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a:solidFill>
                  <a:srgbClr val="FFFFFF"/>
                </a:solidFill>
                <a:ea typeface="微软雅黑" panose="020B0503020204020204" charset="-122"/>
              </a:rPr>
              <a:t>组委会成员</a:t>
            </a:r>
            <a:br>
              <a:rPr lang="en-US" sz="2800" b="1" i="0" u="none">
                <a:solidFill>
                  <a:srgbClr val="FFFFFF"/>
                </a:solidFill>
                <a:ea typeface="微软雅黑" panose="020B0503020204020204" charset="-122"/>
              </a:rPr>
            </a:br>
            <a:r>
              <a:rPr lang="en-US" altLang="en-US" sz="2000">
                <a:solidFill>
                  <a:srgbClr val="FFFFFF"/>
                </a:solidFill>
                <a:ea typeface="微软雅黑" panose="020B0503020204020204" charset="-122"/>
                <a:sym typeface="+mn-ea"/>
              </a:rPr>
              <a:t>Участники</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организационного</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комитета</a:t>
            </a:r>
            <a:endParaRPr lang="en-US" sz="2000" b="1" i="0" u="none">
              <a:solidFill>
                <a:srgbClr val="FFFFFF"/>
              </a:solidFill>
              <a:ea typeface="微软雅黑" panose="020B0503020204020204" charset="-122"/>
            </a:endParaRPr>
          </a:p>
        </p:txBody>
      </p:sp>
      <p:grpSp>
        <p:nvGrpSpPr>
          <p:cNvPr id="38" name="39dd9395-bd27-47e7-a6b9-1f8cea361ef9.source.5.zh-Hans.pptx" descr="221c8c62-e5b0-4514-947e-62701702f79e"/>
          <p:cNvGrpSpPr/>
          <p:nvPr/>
        </p:nvGrpSpPr>
        <p:grpSpPr>
          <a:xfrm>
            <a:off x="660400" y="1130300"/>
            <a:ext cx="10858500" cy="5003800"/>
            <a:chOff x="660400" y="1130300"/>
            <a:chExt cx="10858500" cy="5003800"/>
          </a:xfrm>
        </p:grpSpPr>
        <p:sp>
          <p:nvSpPr>
            <p:cNvPr id="5" name="Title" descr="3f45cec6-1294-4129-93c1-5c5b8a53466c"/>
            <p:cNvSpPr/>
            <p:nvPr/>
          </p:nvSpPr>
          <p:spPr>
            <a:xfrm>
              <a:off x="660400" y="1130300"/>
              <a:ext cx="1725599" cy="5003800"/>
            </a:xfrm>
            <a:prstGeom prst="rect">
              <a:avLst/>
            </a:prstGeom>
            <a:gradFill>
              <a:gsLst>
                <a:gs pos="0">
                  <a:schemeClr val="accent1">
                    <a:alpha val="15000"/>
                  </a:schemeClr>
                </a:gs>
                <a:gs pos="100000">
                  <a:schemeClr val="bg1"/>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20000"/>
                </a:lnSpc>
              </a:pPr>
              <a:r>
                <a:rPr lang="en-US" sz="2400" b="1" i="0" u="none">
                  <a:solidFill>
                    <a:srgbClr val="FFFFFF"/>
                  </a:solidFill>
                  <a:ea typeface="微软雅黑" panose="020B0503020204020204" charset="-122"/>
                </a:rPr>
                <a:t>介绍全球主席团和执行委员会成员</a:t>
              </a:r>
              <a:endParaRPr lang="en-US" sz="2400" b="1" i="0" u="none">
                <a:solidFill>
                  <a:srgbClr val="FFFFFF"/>
                </a:solidFill>
                <a:ea typeface="微软雅黑" panose="020B0503020204020204" charset="-122"/>
              </a:endParaRPr>
            </a:p>
          </p:txBody>
        </p:sp>
        <p:grpSp>
          <p:nvGrpSpPr>
            <p:cNvPr id="32" name="组合 31" descr="ffb48ee6-bdbc-41b7-80f5-1e026299fbbd"/>
            <p:cNvGrpSpPr/>
            <p:nvPr/>
          </p:nvGrpSpPr>
          <p:grpSpPr>
            <a:xfrm>
              <a:off x="2385999" y="1130300"/>
              <a:ext cx="9132901" cy="2501900"/>
              <a:chOff x="2385999" y="1130300"/>
              <a:chExt cx="9132901" cy="2501900"/>
            </a:xfrm>
          </p:grpSpPr>
          <p:cxnSp>
            <p:nvCxnSpPr>
              <p:cNvPr id="6" name="Line1" descr="c550bdcf-e47a-4b5f-8a22-ec27b1fe60eb"/>
              <p:cNvCxnSpPr>
                <a:stCxn id="5" idx="3"/>
                <a:endCxn id="3" idx="1"/>
              </p:cNvCxnSpPr>
              <p:nvPr/>
            </p:nvCxnSpPr>
            <p:spPr>
              <a:xfrm flipV="1">
                <a:off x="2385999" y="1594465"/>
                <a:ext cx="1187978" cy="2037735"/>
              </a:xfrm>
              <a:prstGeom prst="bentConnector3">
                <a:avLst>
                  <a:gd name="adj1" fmla="val 50000"/>
                </a:avLst>
              </a:prstGeom>
              <a:noFill/>
              <a:ln w="6350" cap="sq">
                <a:solidFill>
                  <a:schemeClr val="tx2">
                    <a:alpha val="50000"/>
                  </a:schemeClr>
                </a:solidFill>
                <a:round/>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4" name="Text1" descr="72335283-dba4-4d6d-a1de-121bf09354cb"/>
              <p:cNvSpPr/>
              <p:nvPr/>
            </p:nvSpPr>
            <p:spPr>
              <a:xfrm>
                <a:off x="7132320" y="1130300"/>
                <a:ext cx="4386580" cy="928330"/>
              </a:xfrm>
              <a:prstGeom prst="rect">
                <a:avLst/>
              </a:prstGeom>
              <a:solidFill>
                <a:schemeClr val="bg1"/>
              </a:solidFill>
              <a:ln w="6350">
                <a:noFill/>
              </a:ln>
              <a:effectLst>
                <a:outerShdw blurRad="127000" dist="50800" dir="5400000" algn="ctr" rotWithShape="0">
                  <a:schemeClr val="bg2">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normAutofit fontScale="77500" lnSpcReduction="20000"/>
              </a:bodyPr>
              <a:lstStyle/>
              <a:p>
                <a:pPr algn="l">
                  <a:lnSpc>
                    <a:spcPct val="120000"/>
                  </a:lnSpc>
                </a:pPr>
                <a:r>
                  <a:rPr lang="en-US" sz="1200" b="0" i="0" u="none">
                    <a:solidFill>
                      <a:srgbClr val="FFFFFF"/>
                    </a:solidFill>
                    <a:ea typeface="微软雅黑" panose="020B0503020204020204" charset="-122"/>
                  </a:rPr>
                  <a:t>主席团成员包括米哈伊尔·莱蒙托夫（俄罗斯文化部社会委员会主席（部长级）、俄华战略合作协会主席、俄罗斯大陆电视台台长）、倪建中（中国移动通讯联合会会长）、李世昌（中国地名杂志社社长）、布鲁诺（世界贸易网点联盟主席）、塔基亚娜·瓦西里耶芙娜（欧亚经济一体化领导人集团组织秘书长）、宾斯克列夫·弗拉基米尔（欧亚经济合作组织秘书长）等，他们将为活动提供战略指导和资源支持。</a:t>
                </a:r>
                <a:endParaRPr lang="en-US" sz="1200" b="0" i="0" u="none">
                  <a:solidFill>
                    <a:srgbClr val="FFFFFF"/>
                  </a:solidFill>
                  <a:ea typeface="微软雅黑" panose="020B0503020204020204" charset="-122"/>
                </a:endParaRPr>
              </a:p>
            </p:txBody>
          </p:sp>
          <p:cxnSp>
            <p:nvCxnSpPr>
              <p:cNvPr id="10" name="Linee1" descr="e1c86bb6-aa61-49c8-9d55-4895506c235b"/>
              <p:cNvCxnSpPr>
                <a:stCxn id="3" idx="3"/>
                <a:endCxn id="4" idx="1"/>
              </p:cNvCxnSpPr>
              <p:nvPr/>
            </p:nvCxnSpPr>
            <p:spPr>
              <a:xfrm>
                <a:off x="5944340" y="1594465"/>
                <a:ext cx="1187980" cy="0"/>
              </a:xfrm>
              <a:prstGeom prst="line">
                <a:avLst/>
              </a:prstGeom>
              <a:ln w="6350" cap="sq">
                <a:solidFill>
                  <a:schemeClr val="tx2">
                    <a:alpha val="50000"/>
                  </a:schemeClr>
                </a:solidFill>
                <a:prstDash val="sysDash"/>
                <a:round/>
                <a:tailEnd type="triangle"/>
              </a:ln>
            </p:spPr>
            <p:style>
              <a:lnRef idx="1">
                <a:schemeClr val="accent1"/>
              </a:lnRef>
              <a:fillRef idx="0">
                <a:schemeClr val="accent1"/>
              </a:fillRef>
              <a:effectRef idx="0">
                <a:schemeClr val="accent1"/>
              </a:effectRef>
              <a:fontRef idx="minor">
                <a:schemeClr val="tx1"/>
              </a:fontRef>
            </p:style>
          </p:cxnSp>
          <p:sp>
            <p:nvSpPr>
              <p:cNvPr id="3" name="Bullet1" descr="b99defa9-1f7a-4d9e-8295-e2e14af7e679"/>
              <p:cNvSpPr/>
              <p:nvPr/>
            </p:nvSpPr>
            <p:spPr>
              <a:xfrm>
                <a:off x="3573977" y="1130300"/>
                <a:ext cx="2370363" cy="928330"/>
              </a:xfrm>
              <a:prstGeom prst="rect">
                <a:avLst/>
              </a:prstGeom>
              <a:gradFill flip="none" rotWithShape="1">
                <a:gsLst>
                  <a:gs pos="50000">
                    <a:schemeClr val="accent1"/>
                  </a:gs>
                  <a:gs pos="0">
                    <a:schemeClr val="accent1">
                      <a:lumMod val="60000"/>
                      <a:lumOff val="40000"/>
                    </a:schemeClr>
                  </a:gs>
                </a:gsLst>
                <a:lin ang="2700000" scaled="1"/>
                <a:tileRect/>
              </a:gradFill>
              <a:ln w="76200">
                <a:noFill/>
              </a:ln>
              <a:effectLst/>
            </p:spPr>
            <p:txBody>
              <a:bodyPr wrap="square" rtlCol="0" anchor="ctr" anchorCtr="0">
                <a:normAutofit/>
              </a:bodyPr>
              <a:lstStyle/>
              <a:p>
                <a:pPr algn="l">
                  <a:lnSpc>
                    <a:spcPct val="120000"/>
                  </a:lnSpc>
                </a:pPr>
                <a:r>
                  <a:rPr lang="en-US" sz="1800" b="1" i="0" u="none">
                    <a:solidFill>
                      <a:srgbClr val="FFFFFF"/>
                    </a:solidFill>
                    <a:ea typeface="微软雅黑" panose="020B0503020204020204" charset="-122"/>
                  </a:rPr>
                  <a:t>全球主席团</a:t>
                </a:r>
                <a:endParaRPr lang="en-US" sz="1800" b="1" i="0" u="none">
                  <a:solidFill>
                    <a:srgbClr val="FFFFFF"/>
                  </a:solidFill>
                  <a:ea typeface="微软雅黑" panose="020B0503020204020204" charset="-122"/>
                </a:endParaRPr>
              </a:p>
            </p:txBody>
          </p:sp>
        </p:grpSp>
        <p:grpSp>
          <p:nvGrpSpPr>
            <p:cNvPr id="33" name="组合 32" descr="e1ddb564-8229-49be-ba43-b0285483d58e"/>
            <p:cNvGrpSpPr/>
            <p:nvPr/>
          </p:nvGrpSpPr>
          <p:grpSpPr>
            <a:xfrm>
              <a:off x="2385999" y="2149167"/>
              <a:ext cx="9132900" cy="1483033"/>
              <a:chOff x="2385999" y="2149167"/>
              <a:chExt cx="9132900" cy="1483033"/>
            </a:xfrm>
          </p:grpSpPr>
          <p:sp>
            <p:nvSpPr>
              <p:cNvPr id="21" name="Text2" descr="48f658af-3aa9-43d1-baad-d30b6032180c"/>
              <p:cNvSpPr/>
              <p:nvPr/>
            </p:nvSpPr>
            <p:spPr>
              <a:xfrm>
                <a:off x="7132318" y="2149167"/>
                <a:ext cx="4386581" cy="928330"/>
              </a:xfrm>
              <a:prstGeom prst="rect">
                <a:avLst/>
              </a:prstGeom>
              <a:solidFill>
                <a:schemeClr val="bg1"/>
              </a:solidFill>
              <a:ln w="6350">
                <a:noFill/>
              </a:ln>
              <a:effectLst>
                <a:outerShdw blurRad="127000" dist="50800" dir="5400000" algn="ctr" rotWithShape="0">
                  <a:schemeClr val="bg2">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normAutofit/>
              </a:bodyPr>
              <a:lstStyle/>
              <a:p>
                <a:pPr algn="l">
                  <a:lnSpc>
                    <a:spcPct val="120000"/>
                  </a:lnSpc>
                </a:pPr>
                <a:r>
                  <a:rPr lang="en-US" sz="1200" b="0" i="0" u="none">
                    <a:solidFill>
                      <a:srgbClr val="FFFFFF"/>
                    </a:solidFill>
                    <a:ea typeface="微软雅黑" panose="020B0503020204020204" charset="-122"/>
                  </a:rPr>
                  <a:t>刘丽为《万里茶道文化带》国际组委会创始人、《诗画非遗看中国.非遗看世界》国际组委会执行主席，全面负责活动的策划和组织工作。</a:t>
                </a:r>
                <a:endParaRPr lang="en-US" sz="1200" b="0" i="0" u="none">
                  <a:solidFill>
                    <a:srgbClr val="FFFFFF"/>
                  </a:solidFill>
                  <a:ea typeface="微软雅黑" panose="020B0503020204020204" charset="-122"/>
                </a:endParaRPr>
              </a:p>
            </p:txBody>
          </p:sp>
          <p:cxnSp>
            <p:nvCxnSpPr>
              <p:cNvPr id="12" name="Linee2" descr="300ca61e-9318-4d27-9e13-f5b76b06f02d"/>
              <p:cNvCxnSpPr>
                <a:stCxn id="23" idx="3"/>
                <a:endCxn id="21" idx="1"/>
              </p:cNvCxnSpPr>
              <p:nvPr/>
            </p:nvCxnSpPr>
            <p:spPr>
              <a:xfrm flipV="1">
                <a:off x="5944339" y="2613332"/>
                <a:ext cx="1187979" cy="1"/>
              </a:xfrm>
              <a:prstGeom prst="line">
                <a:avLst/>
              </a:prstGeom>
              <a:ln w="6350" cap="sq">
                <a:solidFill>
                  <a:schemeClr val="tx2">
                    <a:alpha val="50000"/>
                  </a:schemeClr>
                </a:solidFill>
                <a:prstDash val="sysDash"/>
                <a:round/>
                <a:tailEnd type="triangle"/>
              </a:ln>
            </p:spPr>
            <p:style>
              <a:lnRef idx="1">
                <a:schemeClr val="accent1"/>
              </a:lnRef>
              <a:fillRef idx="0">
                <a:schemeClr val="accent1"/>
              </a:fillRef>
              <a:effectRef idx="0">
                <a:schemeClr val="accent1"/>
              </a:effectRef>
              <a:fontRef idx="minor">
                <a:schemeClr val="tx1"/>
              </a:fontRef>
            </p:style>
          </p:cxnSp>
          <p:cxnSp>
            <p:nvCxnSpPr>
              <p:cNvPr id="15" name="Line2" descr="9497725f-b4c4-4eb4-bd62-0f781ea487d5"/>
              <p:cNvCxnSpPr>
                <a:stCxn id="5" idx="3"/>
                <a:endCxn id="23" idx="1"/>
              </p:cNvCxnSpPr>
              <p:nvPr/>
            </p:nvCxnSpPr>
            <p:spPr>
              <a:xfrm flipV="1">
                <a:off x="2385999" y="2613333"/>
                <a:ext cx="1187977" cy="1018867"/>
              </a:xfrm>
              <a:prstGeom prst="bentConnector3">
                <a:avLst>
                  <a:gd name="adj1" fmla="val 50000"/>
                </a:avLst>
              </a:prstGeom>
              <a:noFill/>
              <a:ln w="6350" cap="sq">
                <a:solidFill>
                  <a:schemeClr val="tx2">
                    <a:alpha val="50000"/>
                  </a:schemeClr>
                </a:solidFill>
                <a:round/>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3" name="Bullet2" descr="2fe56174-51f2-494b-aea7-1af01f92f5f7"/>
              <p:cNvSpPr/>
              <p:nvPr/>
            </p:nvSpPr>
            <p:spPr>
              <a:xfrm>
                <a:off x="3573976" y="2149168"/>
                <a:ext cx="2370363" cy="928330"/>
              </a:xfrm>
              <a:prstGeom prst="rect">
                <a:avLst/>
              </a:prstGeom>
              <a:gradFill flip="none" rotWithShape="1">
                <a:gsLst>
                  <a:gs pos="50000">
                    <a:schemeClr val="dk2">
                      <a:lumMod val="100000"/>
                    </a:schemeClr>
                  </a:gs>
                  <a:gs pos="0">
                    <a:schemeClr val="dk2">
                      <a:lumMod val="60000"/>
                      <a:lumOff val="40000"/>
                    </a:schemeClr>
                  </a:gs>
                </a:gsLst>
                <a:lin ang="2700000" scaled="1"/>
                <a:tileRect/>
              </a:gradFill>
              <a:ln w="76200">
                <a:noFill/>
              </a:ln>
              <a:effectLst/>
            </p:spPr>
            <p:txBody>
              <a:bodyPr wrap="square" rtlCol="0" anchor="ctr" anchorCtr="0">
                <a:normAutofit/>
              </a:bodyPr>
              <a:lstStyle/>
              <a:p>
                <a:pPr algn="l">
                  <a:lnSpc>
                    <a:spcPct val="120000"/>
                  </a:lnSpc>
                </a:pPr>
                <a:r>
                  <a:rPr lang="en-US" sz="1800" b="1" i="0" u="none">
                    <a:solidFill>
                      <a:srgbClr val="FFFFFF"/>
                    </a:solidFill>
                    <a:ea typeface="微软雅黑" panose="020B0503020204020204" charset="-122"/>
                  </a:rPr>
                  <a:t>执行主席兼秘书长</a:t>
                </a:r>
                <a:endParaRPr lang="en-US" sz="1800" b="1" i="0" u="none">
                  <a:solidFill>
                    <a:srgbClr val="FFFFFF"/>
                  </a:solidFill>
                  <a:ea typeface="微软雅黑" panose="020B0503020204020204" charset="-122"/>
                </a:endParaRPr>
              </a:p>
            </p:txBody>
          </p:sp>
        </p:grpSp>
        <p:grpSp>
          <p:nvGrpSpPr>
            <p:cNvPr id="36" name="组合 35" descr="a59d7ee9-95f9-4726-9097-b8cfbd90d53b"/>
            <p:cNvGrpSpPr/>
            <p:nvPr/>
          </p:nvGrpSpPr>
          <p:grpSpPr>
            <a:xfrm>
              <a:off x="2385999" y="3168034"/>
              <a:ext cx="9132900" cy="928331"/>
              <a:chOff x="2385999" y="3168034"/>
              <a:chExt cx="9132900" cy="928331"/>
            </a:xfrm>
          </p:grpSpPr>
          <p:sp>
            <p:nvSpPr>
              <p:cNvPr id="20" name="Text3" descr="4c966f20-db66-405a-9734-43a248ff36eb"/>
              <p:cNvSpPr/>
              <p:nvPr/>
            </p:nvSpPr>
            <p:spPr>
              <a:xfrm>
                <a:off x="7132318" y="3168034"/>
                <a:ext cx="4386581" cy="928330"/>
              </a:xfrm>
              <a:prstGeom prst="rect">
                <a:avLst/>
              </a:prstGeom>
              <a:solidFill>
                <a:schemeClr val="bg1"/>
              </a:solidFill>
              <a:ln w="6350">
                <a:noFill/>
              </a:ln>
              <a:effectLst>
                <a:outerShdw blurRad="127000" dist="50800" dir="5400000" algn="ctr" rotWithShape="0">
                  <a:schemeClr val="bg2">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normAutofit/>
              </a:bodyPr>
              <a:lstStyle/>
              <a:p>
                <a:pPr algn="l">
                  <a:lnSpc>
                    <a:spcPct val="120000"/>
                  </a:lnSpc>
                </a:pPr>
                <a:r>
                  <a:rPr lang="en-US" sz="1200" b="0" i="0" u="none">
                    <a:solidFill>
                      <a:srgbClr val="FFFFFF"/>
                    </a:solidFill>
                    <a:ea typeface="微软雅黑" panose="020B0503020204020204" charset="-122"/>
                  </a:rPr>
                  <a:t>何柏江为《诗画非遗看中国.非遗看世界》国际组委会执行副主席，协助执行主席开展工作。</a:t>
                </a:r>
                <a:endParaRPr lang="en-US" sz="1200" b="0" i="0" u="none">
                  <a:solidFill>
                    <a:srgbClr val="FFFFFF"/>
                  </a:solidFill>
                  <a:ea typeface="微软雅黑" panose="020B0503020204020204" charset="-122"/>
                </a:endParaRPr>
              </a:p>
            </p:txBody>
          </p:sp>
          <p:cxnSp>
            <p:nvCxnSpPr>
              <p:cNvPr id="27" name="Linee3" descr="d4d71e61-2829-48ee-bfe4-f3ede0cf568e"/>
              <p:cNvCxnSpPr>
                <a:stCxn id="26" idx="3"/>
                <a:endCxn id="20" idx="1"/>
              </p:cNvCxnSpPr>
              <p:nvPr/>
            </p:nvCxnSpPr>
            <p:spPr>
              <a:xfrm flipV="1">
                <a:off x="5944339" y="3632199"/>
                <a:ext cx="1187979" cy="1"/>
              </a:xfrm>
              <a:prstGeom prst="line">
                <a:avLst/>
              </a:prstGeom>
              <a:ln w="6350" cap="sq">
                <a:solidFill>
                  <a:schemeClr val="tx2">
                    <a:alpha val="50000"/>
                  </a:schemeClr>
                </a:solidFill>
                <a:prstDash val="sysDash"/>
                <a:round/>
                <a:tailEnd type="triangle"/>
              </a:ln>
            </p:spPr>
            <p:style>
              <a:lnRef idx="1">
                <a:schemeClr val="accent1"/>
              </a:lnRef>
              <a:fillRef idx="0">
                <a:schemeClr val="accent1"/>
              </a:fillRef>
              <a:effectRef idx="0">
                <a:schemeClr val="accent1"/>
              </a:effectRef>
              <a:fontRef idx="minor">
                <a:schemeClr val="tx1"/>
              </a:fontRef>
            </p:style>
          </p:cxnSp>
          <p:cxnSp>
            <p:nvCxnSpPr>
              <p:cNvPr id="28" name="Line3" descr="9402bf05-f3c6-47cc-bee8-635bedc0197c"/>
              <p:cNvCxnSpPr>
                <a:stCxn id="5" idx="3"/>
                <a:endCxn id="26" idx="1"/>
              </p:cNvCxnSpPr>
              <p:nvPr/>
            </p:nvCxnSpPr>
            <p:spPr>
              <a:xfrm>
                <a:off x="2385999" y="3632200"/>
                <a:ext cx="1187977" cy="0"/>
              </a:xfrm>
              <a:prstGeom prst="line">
                <a:avLst/>
              </a:prstGeom>
              <a:ln w="6350" cap="sq">
                <a:solidFill>
                  <a:schemeClr val="tx2">
                    <a:alpha val="50000"/>
                  </a:schemeClr>
                </a:solidFill>
                <a:prstDash val="sysDash"/>
                <a:round/>
                <a:tailEnd type="triangle"/>
              </a:ln>
            </p:spPr>
            <p:style>
              <a:lnRef idx="1">
                <a:schemeClr val="accent1"/>
              </a:lnRef>
              <a:fillRef idx="0">
                <a:schemeClr val="accent1"/>
              </a:fillRef>
              <a:effectRef idx="0">
                <a:schemeClr val="accent1"/>
              </a:effectRef>
              <a:fontRef idx="minor">
                <a:schemeClr val="tx1"/>
              </a:fontRef>
            </p:style>
          </p:cxnSp>
          <p:sp>
            <p:nvSpPr>
              <p:cNvPr id="26" name="Bullet3" descr="65b7e243-6c5c-47d4-aa79-0d8ca873a249"/>
              <p:cNvSpPr/>
              <p:nvPr/>
            </p:nvSpPr>
            <p:spPr>
              <a:xfrm>
                <a:off x="3573976" y="3168035"/>
                <a:ext cx="2370363" cy="928330"/>
              </a:xfrm>
              <a:prstGeom prst="rect">
                <a:avLst/>
              </a:prstGeom>
              <a:gradFill flip="none" rotWithShape="1">
                <a:gsLst>
                  <a:gs pos="50000">
                    <a:schemeClr val="accent1"/>
                  </a:gs>
                  <a:gs pos="0">
                    <a:schemeClr val="accent1">
                      <a:lumMod val="60000"/>
                      <a:lumOff val="40000"/>
                    </a:schemeClr>
                  </a:gs>
                </a:gsLst>
                <a:lin ang="2700000" scaled="1"/>
                <a:tileRect/>
              </a:gradFill>
              <a:ln w="76200">
                <a:noFill/>
              </a:ln>
              <a:effectLst/>
            </p:spPr>
            <p:txBody>
              <a:bodyPr wrap="square" rtlCol="0" anchor="ctr" anchorCtr="0">
                <a:normAutofit/>
              </a:bodyPr>
              <a:lstStyle/>
              <a:p>
                <a:pPr algn="l">
                  <a:lnSpc>
                    <a:spcPct val="120000"/>
                  </a:lnSpc>
                </a:pPr>
                <a:r>
                  <a:rPr lang="en-US" sz="1800" b="1" i="0" u="none">
                    <a:solidFill>
                      <a:srgbClr val="FFFFFF"/>
                    </a:solidFill>
                    <a:ea typeface="微软雅黑" panose="020B0503020204020204" charset="-122"/>
                  </a:rPr>
                  <a:t>执行副主席</a:t>
                </a:r>
                <a:endParaRPr lang="en-US" sz="1800" b="1" i="0" u="none">
                  <a:solidFill>
                    <a:srgbClr val="FFFFFF"/>
                  </a:solidFill>
                  <a:ea typeface="微软雅黑" panose="020B0503020204020204" charset="-122"/>
                </a:endParaRPr>
              </a:p>
            </p:txBody>
          </p:sp>
        </p:grpSp>
        <p:grpSp>
          <p:nvGrpSpPr>
            <p:cNvPr id="35" name="组合 34" descr="736fa82a-ca62-4e0f-8012-8f1cbb4eb3e2"/>
            <p:cNvGrpSpPr/>
            <p:nvPr/>
          </p:nvGrpSpPr>
          <p:grpSpPr>
            <a:xfrm>
              <a:off x="2385999" y="3632200"/>
              <a:ext cx="9132900" cy="1483032"/>
              <a:chOff x="2385999" y="3632200"/>
              <a:chExt cx="9132900" cy="1483032"/>
            </a:xfrm>
          </p:grpSpPr>
          <p:sp>
            <p:nvSpPr>
              <p:cNvPr id="9" name="Text4" descr="03637a79-4987-4158-99e8-1f0de8407496"/>
              <p:cNvSpPr/>
              <p:nvPr/>
            </p:nvSpPr>
            <p:spPr>
              <a:xfrm>
                <a:off x="7132318" y="4186901"/>
                <a:ext cx="4386581" cy="928330"/>
              </a:xfrm>
              <a:prstGeom prst="rect">
                <a:avLst/>
              </a:prstGeom>
              <a:solidFill>
                <a:schemeClr val="bg1"/>
              </a:solidFill>
              <a:ln w="6350">
                <a:noFill/>
              </a:ln>
              <a:effectLst>
                <a:outerShdw blurRad="127000" dist="50800" dir="5400000" algn="ctr" rotWithShape="0">
                  <a:schemeClr val="bg2">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normAutofit fontScale="92500"/>
              </a:bodyPr>
              <a:lstStyle/>
              <a:p>
                <a:pPr algn="l">
                  <a:lnSpc>
                    <a:spcPct val="120000"/>
                  </a:lnSpc>
                </a:pPr>
                <a:r>
                  <a:rPr lang="en-US" sz="1200" b="0" i="0" u="none">
                    <a:solidFill>
                      <a:srgbClr val="FFFFFF"/>
                    </a:solidFill>
                    <a:ea typeface="微软雅黑" panose="020B0503020204020204" charset="-122"/>
                  </a:rPr>
                  <a:t>孟庆功为中国非物资文化遗产网总编、中国地名杂志社执行社长；冯丽梅为《诗画非遗看中国.非遗看世界》国际组委会副主席；王義林为《诗画非遗看中国.非遗看世界》国际组委会副主席；谭成海为世界贸易网点联盟北京中心主任，他们将在各自领域为活动提供支持。</a:t>
                </a:r>
                <a:endParaRPr lang="en-US" sz="1200" b="0" i="0" u="none">
                  <a:solidFill>
                    <a:srgbClr val="FFFFFF"/>
                  </a:solidFill>
                  <a:ea typeface="微软雅黑" panose="020B0503020204020204" charset="-122"/>
                </a:endParaRPr>
              </a:p>
            </p:txBody>
          </p:sp>
          <p:cxnSp>
            <p:nvCxnSpPr>
              <p:cNvPr id="14" name="Linee4" descr="2a8bc731-a513-465f-932d-7a8cd2a66485"/>
              <p:cNvCxnSpPr>
                <a:stCxn id="13" idx="3"/>
                <a:endCxn id="9" idx="1"/>
              </p:cNvCxnSpPr>
              <p:nvPr/>
            </p:nvCxnSpPr>
            <p:spPr>
              <a:xfrm flipV="1">
                <a:off x="5944339" y="4651066"/>
                <a:ext cx="1187979" cy="1"/>
              </a:xfrm>
              <a:prstGeom prst="line">
                <a:avLst/>
              </a:prstGeom>
              <a:ln w="6350" cap="sq">
                <a:solidFill>
                  <a:schemeClr val="tx2">
                    <a:alpha val="50000"/>
                  </a:schemeClr>
                </a:solidFill>
                <a:prstDash val="sysDash"/>
                <a:round/>
                <a:tailEnd type="triangle"/>
              </a:ln>
            </p:spPr>
            <p:style>
              <a:lnRef idx="1">
                <a:schemeClr val="accent1"/>
              </a:lnRef>
              <a:fillRef idx="0">
                <a:schemeClr val="accent1"/>
              </a:fillRef>
              <a:effectRef idx="0">
                <a:schemeClr val="accent1"/>
              </a:effectRef>
              <a:fontRef idx="minor">
                <a:schemeClr val="tx1"/>
              </a:fontRef>
            </p:style>
          </p:cxnSp>
          <p:cxnSp>
            <p:nvCxnSpPr>
              <p:cNvPr id="18" name="Line4" descr="7d338697-07c9-4e81-ac4b-d8c52e34f6f2"/>
              <p:cNvCxnSpPr>
                <a:stCxn id="5" idx="3"/>
                <a:endCxn id="13" idx="1"/>
              </p:cNvCxnSpPr>
              <p:nvPr/>
            </p:nvCxnSpPr>
            <p:spPr>
              <a:xfrm>
                <a:off x="2385999" y="3632200"/>
                <a:ext cx="1187977" cy="1018867"/>
              </a:xfrm>
              <a:prstGeom prst="bentConnector3">
                <a:avLst>
                  <a:gd name="adj1" fmla="val 50000"/>
                </a:avLst>
              </a:prstGeom>
              <a:noFill/>
              <a:ln w="6350" cap="sq">
                <a:solidFill>
                  <a:schemeClr val="tx2">
                    <a:alpha val="50000"/>
                  </a:schemeClr>
                </a:solidFill>
                <a:round/>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3" name="Bullet4" descr="3c8a2434-2e3a-473b-9396-30b3c6ebccf3"/>
              <p:cNvSpPr/>
              <p:nvPr/>
            </p:nvSpPr>
            <p:spPr>
              <a:xfrm>
                <a:off x="3573976" y="4186902"/>
                <a:ext cx="2370363" cy="928330"/>
              </a:xfrm>
              <a:prstGeom prst="rect">
                <a:avLst/>
              </a:prstGeom>
              <a:gradFill flip="none" rotWithShape="1">
                <a:gsLst>
                  <a:gs pos="50000">
                    <a:schemeClr val="dk2">
                      <a:lumMod val="100000"/>
                    </a:schemeClr>
                  </a:gs>
                  <a:gs pos="0">
                    <a:schemeClr val="dk2">
                      <a:lumMod val="60000"/>
                      <a:lumOff val="40000"/>
                    </a:schemeClr>
                  </a:gs>
                </a:gsLst>
                <a:lin ang="2700000" scaled="1"/>
                <a:tileRect/>
              </a:gradFill>
              <a:ln w="76200">
                <a:noFill/>
              </a:ln>
              <a:effectLst/>
            </p:spPr>
            <p:txBody>
              <a:bodyPr wrap="square" rtlCol="0" anchor="ctr" anchorCtr="0">
                <a:normAutofit/>
              </a:bodyPr>
              <a:lstStyle/>
              <a:p>
                <a:pPr algn="l">
                  <a:lnSpc>
                    <a:spcPct val="120000"/>
                  </a:lnSpc>
                </a:pPr>
                <a:r>
                  <a:rPr lang="en-US" sz="1800" b="1" i="0" u="none">
                    <a:solidFill>
                      <a:srgbClr val="FFFFFF"/>
                    </a:solidFill>
                    <a:ea typeface="微软雅黑" panose="020B0503020204020204" charset="-122"/>
                  </a:rPr>
                  <a:t>中方副主席</a:t>
                </a:r>
                <a:endParaRPr lang="en-US" sz="1800" b="1" i="0" u="none">
                  <a:solidFill>
                    <a:srgbClr val="FFFFFF"/>
                  </a:solidFill>
                  <a:ea typeface="微软雅黑" panose="020B0503020204020204" charset="-122"/>
                </a:endParaRPr>
              </a:p>
            </p:txBody>
          </p:sp>
        </p:grpSp>
        <p:grpSp>
          <p:nvGrpSpPr>
            <p:cNvPr id="30" name="组合 29" descr="1f19caaa-5b59-4e5b-951e-bbab60c0af9a"/>
            <p:cNvGrpSpPr/>
            <p:nvPr/>
          </p:nvGrpSpPr>
          <p:grpSpPr>
            <a:xfrm>
              <a:off x="2385999" y="3632200"/>
              <a:ext cx="9132900" cy="2501900"/>
              <a:chOff x="2385999" y="3632200"/>
              <a:chExt cx="9132900" cy="2501900"/>
            </a:xfrm>
          </p:grpSpPr>
          <p:cxnSp>
            <p:nvCxnSpPr>
              <p:cNvPr id="7" name="Line5" descr="bf362141-cc61-426f-9c34-9f55d0c1520c"/>
              <p:cNvCxnSpPr>
                <a:stCxn id="5" idx="3"/>
                <a:endCxn id="24" idx="1"/>
              </p:cNvCxnSpPr>
              <p:nvPr/>
            </p:nvCxnSpPr>
            <p:spPr>
              <a:xfrm>
                <a:off x="2385999" y="3632200"/>
                <a:ext cx="1187977" cy="2037735"/>
              </a:xfrm>
              <a:prstGeom prst="bentConnector3">
                <a:avLst>
                  <a:gd name="adj1" fmla="val 50000"/>
                </a:avLst>
              </a:prstGeom>
              <a:noFill/>
              <a:ln w="6350" cap="sq">
                <a:solidFill>
                  <a:schemeClr val="tx2">
                    <a:alpha val="50000"/>
                  </a:schemeClr>
                </a:solidFill>
                <a:round/>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5" name="Text5" descr="32f24e57-bf63-4e10-a3ea-32cf059e3439"/>
              <p:cNvSpPr/>
              <p:nvPr/>
            </p:nvSpPr>
            <p:spPr>
              <a:xfrm>
                <a:off x="7132318" y="5205770"/>
                <a:ext cx="4386581" cy="928330"/>
              </a:xfrm>
              <a:prstGeom prst="rect">
                <a:avLst/>
              </a:prstGeom>
              <a:solidFill>
                <a:schemeClr val="bg1"/>
              </a:solidFill>
              <a:ln w="6350">
                <a:noFill/>
              </a:ln>
              <a:effectLst>
                <a:outerShdw blurRad="127000" dist="50800" dir="5400000" algn="ctr" rotWithShape="0">
                  <a:schemeClr val="bg2">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normAutofit/>
              </a:bodyPr>
              <a:lstStyle/>
              <a:p>
                <a:pPr algn="l">
                  <a:lnSpc>
                    <a:spcPct val="120000"/>
                  </a:lnSpc>
                </a:pPr>
                <a:r>
                  <a:rPr lang="en-US" sz="1200" b="0" i="0" u="none">
                    <a:solidFill>
                      <a:srgbClr val="FFFFFF"/>
                    </a:solidFill>
                    <a:ea typeface="微软雅黑" panose="020B0503020204020204" charset="-122"/>
                  </a:rPr>
                  <a:t>阿列西亚. 潘诺夫娃为俄星球女性基金会副秘书长、《莫斯科夫人》组委会执行秘书长，负责俄方事务的协调和沟通。</a:t>
                </a:r>
                <a:endParaRPr lang="en-US" sz="1200" b="0" i="0" u="none">
                  <a:solidFill>
                    <a:srgbClr val="FFFFFF"/>
                  </a:solidFill>
                  <a:ea typeface="微软雅黑" panose="020B0503020204020204" charset="-122"/>
                </a:endParaRPr>
              </a:p>
            </p:txBody>
          </p:sp>
          <p:cxnSp>
            <p:nvCxnSpPr>
              <p:cNvPr id="11" name="Linee5" descr="c7f1c750-3a5c-4b3b-a90a-2208e5f84542"/>
              <p:cNvCxnSpPr>
                <a:stCxn id="24" idx="3"/>
                <a:endCxn id="25" idx="1"/>
              </p:cNvCxnSpPr>
              <p:nvPr/>
            </p:nvCxnSpPr>
            <p:spPr>
              <a:xfrm>
                <a:off x="5944339" y="5669935"/>
                <a:ext cx="1187979" cy="0"/>
              </a:xfrm>
              <a:prstGeom prst="line">
                <a:avLst/>
              </a:prstGeom>
              <a:ln w="6350" cap="sq">
                <a:solidFill>
                  <a:schemeClr val="tx2">
                    <a:alpha val="50000"/>
                  </a:schemeClr>
                </a:solidFill>
                <a:prstDash val="sysDash"/>
                <a:round/>
                <a:tailEnd type="triangle"/>
              </a:ln>
            </p:spPr>
            <p:style>
              <a:lnRef idx="1">
                <a:schemeClr val="accent1"/>
              </a:lnRef>
              <a:fillRef idx="0">
                <a:schemeClr val="accent1"/>
              </a:fillRef>
              <a:effectRef idx="0">
                <a:schemeClr val="accent1"/>
              </a:effectRef>
              <a:fontRef idx="minor">
                <a:schemeClr val="tx1"/>
              </a:fontRef>
            </p:style>
          </p:cxnSp>
          <p:sp>
            <p:nvSpPr>
              <p:cNvPr id="24" name="Bullet5" descr="8bdf6c56-c05b-4e3b-8e7b-70d69e556e6a"/>
              <p:cNvSpPr/>
              <p:nvPr/>
            </p:nvSpPr>
            <p:spPr>
              <a:xfrm>
                <a:off x="3573976" y="5205770"/>
                <a:ext cx="2370363" cy="928330"/>
              </a:xfrm>
              <a:prstGeom prst="rect">
                <a:avLst/>
              </a:prstGeom>
              <a:gradFill flip="none" rotWithShape="1">
                <a:gsLst>
                  <a:gs pos="50000">
                    <a:schemeClr val="accent1"/>
                  </a:gs>
                  <a:gs pos="0">
                    <a:schemeClr val="accent1">
                      <a:lumMod val="60000"/>
                      <a:lumOff val="40000"/>
                    </a:schemeClr>
                  </a:gs>
                </a:gsLst>
                <a:lin ang="2700000" scaled="1"/>
                <a:tileRect/>
              </a:gradFill>
              <a:ln w="76200">
                <a:noFill/>
              </a:ln>
              <a:effectLst/>
            </p:spPr>
            <p:txBody>
              <a:bodyPr wrap="square" rtlCol="0" anchor="ctr" anchorCtr="0">
                <a:normAutofit/>
              </a:bodyPr>
              <a:lstStyle/>
              <a:p>
                <a:pPr algn="l">
                  <a:lnSpc>
                    <a:spcPct val="120000"/>
                  </a:lnSpc>
                </a:pPr>
                <a:r>
                  <a:rPr lang="en-US" sz="1800" b="1" i="0" u="none">
                    <a:solidFill>
                      <a:srgbClr val="FFFFFF"/>
                    </a:solidFill>
                    <a:ea typeface="微软雅黑" panose="020B0503020204020204" charset="-122"/>
                  </a:rPr>
                  <a:t>俄方副主席兼执行秘书长</a:t>
                </a:r>
                <a:endParaRPr lang="en-US" sz="1800" b="1" i="0" u="none">
                  <a:solidFill>
                    <a:srgbClr val="FFFFFF"/>
                  </a:solidFill>
                  <a:ea typeface="微软雅黑" panose="020B0503020204020204" charset="-122"/>
                </a:endParaRPr>
              </a:p>
            </p:txBody>
          </p:sp>
        </p:grpSp>
      </p:gr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p:txBody>
          <a:bodyPr anchorCtr="0">
            <a:normAutofit/>
          </a:bodyPr>
          <a:lstStyle/>
          <a:p>
            <a:pPr algn="l">
              <a:lnSpc>
                <a:spcPct val="100000"/>
              </a:lnSpc>
              <a:spcBef>
                <a:spcPct val="0"/>
              </a:spcBef>
            </a:pPr>
            <a:r>
              <a:rPr lang="en-US" sz="2800" b="1" i="0" u="none" dirty="0" err="1">
                <a:solidFill>
                  <a:srgbClr val="FFFFFF"/>
                </a:solidFill>
                <a:ea typeface="微软雅黑" panose="020B0503020204020204" charset="-122"/>
              </a:rPr>
              <a:t>主办单位</a:t>
            </a:r>
            <a:br>
              <a:rPr lang="en-US" sz="2800" b="1" i="0" u="none" dirty="0" err="1">
                <a:solidFill>
                  <a:srgbClr val="FFFFFF"/>
                </a:solidFill>
                <a:ea typeface="微软雅黑" panose="020B0503020204020204" charset="-122"/>
              </a:rPr>
            </a:br>
            <a:r>
              <a:rPr lang="en-US" altLang="en-US" sz="2000">
                <a:solidFill>
                  <a:srgbClr val="FFFFFF"/>
                </a:solidFill>
                <a:ea typeface="微软雅黑" panose="020B0503020204020204" charset="-122"/>
                <a:sym typeface="+mn-ea"/>
              </a:rPr>
              <a:t>Организаторы</a:t>
            </a:r>
            <a:r>
              <a:rPr lang="en-US" altLang="zh-CN" sz="2000">
                <a:solidFill>
                  <a:srgbClr val="FFFFFF"/>
                </a:solidFill>
                <a:ea typeface="微软雅黑" panose="020B0503020204020204" charset="-122"/>
                <a:sym typeface="+mn-ea"/>
              </a:rPr>
              <a:t> </a:t>
            </a:r>
            <a:r>
              <a:rPr lang="en-US" altLang="en-US" sz="2000">
                <a:solidFill>
                  <a:srgbClr val="FFFFFF"/>
                </a:solidFill>
                <a:ea typeface="微软雅黑" panose="020B0503020204020204" charset="-122"/>
                <a:sym typeface="+mn-ea"/>
              </a:rPr>
              <a:t>проекта</a:t>
            </a:r>
            <a:endParaRPr lang="en-US" sz="2000" b="1" i="0" u="none" dirty="0">
              <a:solidFill>
                <a:srgbClr val="FFFFFF"/>
              </a:solidFill>
              <a:ea typeface="微软雅黑" panose="020B0503020204020204" charset="-122"/>
            </a:endParaRPr>
          </a:p>
        </p:txBody>
      </p:sp>
      <p:grpSp>
        <p:nvGrpSpPr>
          <p:cNvPr id="5" name="e07da9ed-309a-49a4-897d-de018b584ca0.source.5.zh-Hans.pptx" descr="5ab9f0e2-56e0-4a0a-956d-fb3ceb4fed7a"/>
          <p:cNvGrpSpPr/>
          <p:nvPr/>
        </p:nvGrpSpPr>
        <p:grpSpPr>
          <a:xfrm>
            <a:off x="0" y="1130299"/>
            <a:ext cx="12192000" cy="5727701"/>
            <a:chOff x="0" y="1130299"/>
            <a:chExt cx="12192000" cy="5727701"/>
          </a:xfrm>
        </p:grpSpPr>
        <p:sp>
          <p:nvSpPr>
            <p:cNvPr id="3" name="PictureMisc1" descr="3c5560c7-ec7b-4590-b499-90287c951001"/>
            <p:cNvSpPr/>
            <p:nvPr/>
          </p:nvSpPr>
          <p:spPr>
            <a:xfrm>
              <a:off x="0" y="4320540"/>
              <a:ext cx="12192000" cy="2537460"/>
            </a:xfrm>
            <a:prstGeom prst="rect">
              <a:avLst/>
            </a:prstGeom>
            <a:blipFill rotWithShape="1">
              <a:blip r:embed="rId1"/>
              <a:srcRect/>
              <a:stretch>
                <a:fillRect t="-142192" b="-142192"/>
              </a:stretch>
            </a:blipFill>
            <a:ln w="6031" cap="sq">
              <a:noFill/>
              <a:prstDash val="solid"/>
              <a:miter/>
            </a:ln>
          </p:spPr>
          <p:txBody>
            <a:bodyPr rtlCol="0" anchor="ctr" anchorCtr="0"/>
            <a:lstStyle/>
            <a:p>
              <a:pPr algn="l"/>
            </a:p>
          </p:txBody>
        </p:sp>
        <p:sp>
          <p:nvSpPr>
            <p:cNvPr id="4" name="矩形 3" descr="71f29378-159d-4dc1-9729-ba1f302beabc"/>
            <p:cNvSpPr/>
            <p:nvPr/>
          </p:nvSpPr>
          <p:spPr>
            <a:xfrm>
              <a:off x="660396" y="1130300"/>
              <a:ext cx="10858502" cy="5003800"/>
            </a:xfrm>
            <a:prstGeom prst="rect">
              <a:avLst/>
            </a:prstGeom>
            <a:solidFill>
              <a:schemeClr val="bg1"/>
            </a:solidFill>
            <a:ln w="6031" cap="sq">
              <a:noFill/>
              <a:prstDash val="solid"/>
              <a:miter/>
            </a:ln>
          </p:spPr>
          <p:txBody>
            <a:bodyPr rtlCol="0" anchor="ctr" anchorCtr="0"/>
            <a:lstStyle/>
            <a:p>
              <a:pPr algn="l"/>
            </a:p>
          </p:txBody>
        </p:sp>
        <p:grpSp>
          <p:nvGrpSpPr>
            <p:cNvPr id="21" name="组合 20" descr="8252a839-8e38-48a1-b8d3-ecb8fc401238"/>
            <p:cNvGrpSpPr/>
            <p:nvPr/>
          </p:nvGrpSpPr>
          <p:grpSpPr>
            <a:xfrm>
              <a:off x="795645" y="1130299"/>
              <a:ext cx="10723254" cy="5003800"/>
              <a:chOff x="795645" y="1130299"/>
              <a:chExt cx="10723254" cy="5003800"/>
            </a:xfrm>
          </p:grpSpPr>
          <p:cxnSp>
            <p:nvCxnSpPr>
              <p:cNvPr id="205" name="直接连接符 204" descr="d015fd94-ace5-4b4a-84bc-8fc024f75387"/>
              <p:cNvCxnSpPr>
                <a:stCxn id="4" idx="0"/>
              </p:cNvCxnSpPr>
              <p:nvPr/>
            </p:nvCxnSpPr>
            <p:spPr>
              <a:xfrm>
                <a:off x="6089647" y="1130300"/>
                <a:ext cx="6515" cy="4882424"/>
              </a:xfrm>
              <a:prstGeom prst="line">
                <a:avLst/>
              </a:prstGeom>
              <a:ln w="6350">
                <a:solidFill>
                  <a:schemeClr val="tx1">
                    <a:alpha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6" name="Title" descr="678ace28-222a-43ff-bbca-555a38d14013"/>
              <p:cNvSpPr>
                <a:spLocks noChangeAspect="1"/>
              </p:cNvSpPr>
              <p:nvPr/>
            </p:nvSpPr>
            <p:spPr>
              <a:xfrm>
                <a:off x="6464714" y="1130299"/>
                <a:ext cx="5054185" cy="734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fontScale="92500" lnSpcReduction="10000"/>
              </a:bodyPr>
              <a:lstStyle/>
              <a:p>
                <a:pPr algn="l"/>
                <a:r>
                  <a:rPr lang="en-US" sz="2400" b="1" i="0" u="none">
                    <a:solidFill>
                      <a:srgbClr val="FFFFFF"/>
                    </a:solidFill>
                    <a:ea typeface="微软雅黑" panose="020B0503020204020204" charset="-122"/>
                  </a:rPr>
                  <a:t>说明国内外主办、联合主办、支持合作、承办和协办单位</a:t>
                </a:r>
                <a:endParaRPr lang="en-US" sz="2400" b="1" i="0" u="none">
                  <a:solidFill>
                    <a:srgbClr val="FFFFFF"/>
                  </a:solidFill>
                  <a:ea typeface="微软雅黑" panose="020B0503020204020204" charset="-122"/>
                </a:endParaRPr>
              </a:p>
            </p:txBody>
          </p:sp>
          <p:grpSp>
            <p:nvGrpSpPr>
              <p:cNvPr id="20" name="组合 19" descr="394a398a-76f4-44f0-b48c-2b9e09bad9f8"/>
              <p:cNvGrpSpPr/>
              <p:nvPr/>
            </p:nvGrpSpPr>
            <p:grpSpPr>
              <a:xfrm>
                <a:off x="795645" y="1130300"/>
                <a:ext cx="5389670" cy="1499916"/>
                <a:chOff x="795645" y="1130300"/>
                <a:chExt cx="5389670" cy="1499916"/>
              </a:xfrm>
            </p:grpSpPr>
            <p:sp>
              <p:nvSpPr>
                <p:cNvPr id="180" name="Bullet1" descr="04fcfe2c-d5f1-47e7-998a-88b26887e387"/>
                <p:cNvSpPr txBox="1"/>
                <p:nvPr/>
              </p:nvSpPr>
              <p:spPr bwMode="auto">
                <a:xfrm flipH="1">
                  <a:off x="795646" y="1130300"/>
                  <a:ext cx="4903944" cy="4947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spcBef>
                      <a:spcPct val="0"/>
                    </a:spcBef>
                  </a:pPr>
                  <a:r>
                    <a:rPr lang="en-US" sz="1800" b="1" i="0" u="none">
                      <a:solidFill>
                        <a:srgbClr val="FFFFFF"/>
                      </a:solidFill>
                      <a:ea typeface="微软雅黑" panose="020B0503020204020204" charset="-122"/>
                    </a:rPr>
                    <a:t>国内外主办单位</a:t>
                  </a:r>
                  <a:endParaRPr lang="en-US" sz="1800" b="1" i="0" u="none">
                    <a:solidFill>
                      <a:srgbClr val="FFFFFF"/>
                    </a:solidFill>
                    <a:ea typeface="微软雅黑" panose="020B0503020204020204" charset="-122"/>
                  </a:endParaRPr>
                </a:p>
              </p:txBody>
            </p:sp>
            <p:sp>
              <p:nvSpPr>
                <p:cNvPr id="196" name="Text1" descr="e47619b6-66a2-4338-8f42-a4d2ed8a29fa"/>
                <p:cNvSpPr txBox="1"/>
                <p:nvPr/>
              </p:nvSpPr>
              <p:spPr bwMode="auto">
                <a:xfrm flipH="1">
                  <a:off x="795645" y="1625009"/>
                  <a:ext cx="4903946" cy="100520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主办单位包括《万里茶道文化带》国际组委会、中国非物资文化遗产网、东北电影集团、世界贸易网点联盟北京中心、北京康华道中医药科技发展中心。</a:t>
                  </a:r>
                  <a:endParaRPr lang="en-US" sz="1200" b="0" i="0" u="none" strike="noStrike">
                    <a:solidFill>
                      <a:srgbClr val="FFFFFF"/>
                    </a:solidFill>
                    <a:ea typeface="微软雅黑" panose="020B0503020204020204" charset="-122"/>
                  </a:endParaRPr>
                </a:p>
              </p:txBody>
            </p:sp>
            <p:sp>
              <p:nvSpPr>
                <p:cNvPr id="207" name="Shape1" descr="808dd5df-62dc-4d17-a327-45f260a5725e"/>
                <p:cNvSpPr/>
                <p:nvPr/>
              </p:nvSpPr>
              <p:spPr>
                <a:xfrm>
                  <a:off x="6007009" y="1498527"/>
                  <a:ext cx="178306" cy="178306"/>
                </a:xfrm>
                <a:prstGeom prst="ellipse">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grpSp>
            <p:nvGrpSpPr>
              <p:cNvPr id="14" name="组合 13" descr="3829cc45-460b-4d19-884d-268ce56361e3"/>
              <p:cNvGrpSpPr/>
              <p:nvPr/>
            </p:nvGrpSpPr>
            <p:grpSpPr>
              <a:xfrm>
                <a:off x="6007008" y="2006271"/>
                <a:ext cx="5376650" cy="1499916"/>
                <a:chOff x="6007008" y="2006271"/>
                <a:chExt cx="5376650" cy="1499916"/>
              </a:xfrm>
            </p:grpSpPr>
            <p:sp>
              <p:nvSpPr>
                <p:cNvPr id="177" name="Bullet2" descr="d5a90e6c-a7cb-4b42-b78c-4004c622d5b3"/>
                <p:cNvSpPr txBox="1"/>
                <p:nvPr/>
              </p:nvSpPr>
              <p:spPr bwMode="auto">
                <a:xfrm>
                  <a:off x="6479913" y="2006271"/>
                  <a:ext cx="4903744" cy="4947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spcBef>
                      <a:spcPct val="0"/>
                    </a:spcBef>
                  </a:pPr>
                  <a:r>
                    <a:rPr lang="en-US" sz="1800" b="1" i="0" u="none">
                      <a:solidFill>
                        <a:srgbClr val="FFFFFF"/>
                      </a:solidFill>
                      <a:ea typeface="微软雅黑" panose="020B0503020204020204" charset="-122"/>
                    </a:rPr>
                    <a:t>国外联合主办单位</a:t>
                  </a:r>
                  <a:endParaRPr lang="en-US" sz="1800" b="1" i="0" u="none">
                    <a:solidFill>
                      <a:srgbClr val="FFFFFF"/>
                    </a:solidFill>
                    <a:ea typeface="微软雅黑" panose="020B0503020204020204" charset="-122"/>
                  </a:endParaRPr>
                </a:p>
              </p:txBody>
            </p:sp>
            <p:sp>
              <p:nvSpPr>
                <p:cNvPr id="197" name="Text2" descr="8e18e9ff-71db-46f3-87fd-ec11c2942430"/>
                <p:cNvSpPr txBox="1"/>
                <p:nvPr/>
              </p:nvSpPr>
              <p:spPr bwMode="auto">
                <a:xfrm>
                  <a:off x="6479912" y="2500980"/>
                  <a:ext cx="4903746" cy="100520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国外联合主办单位有世界贸易网点联盟、俄罗斯俄华战略合作协会、欧亚经济一体化领导人集团组织、俄罗斯工业家与企业家联合会、欧亚经济合作组织、俄罗斯莱蒙托夫国家民族中心、俄罗斯工业家与企业家联合会、商业俄罗斯等，他们将共同推动活动的国际发展。</a:t>
                  </a:r>
                  <a:endParaRPr lang="en-US" sz="1200" b="0" i="0" u="none" strike="noStrike">
                    <a:solidFill>
                      <a:srgbClr val="FFFFFF"/>
                    </a:solidFill>
                    <a:ea typeface="微软雅黑" panose="020B0503020204020204" charset="-122"/>
                  </a:endParaRPr>
                </a:p>
              </p:txBody>
            </p:sp>
            <p:sp>
              <p:nvSpPr>
                <p:cNvPr id="208" name="Shape2" descr="d55145e6-885c-42f6-b3d1-6e9d7565ade5"/>
                <p:cNvSpPr/>
                <p:nvPr/>
              </p:nvSpPr>
              <p:spPr>
                <a:xfrm>
                  <a:off x="6007008" y="2398799"/>
                  <a:ext cx="178306" cy="178306"/>
                </a:xfrm>
                <a:prstGeom prst="ellipse">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grpSp>
            <p:nvGrpSpPr>
              <p:cNvPr id="15" name="组合 14" descr="6e67a32a-214e-4878-864a-75920cf9636d"/>
              <p:cNvGrpSpPr/>
              <p:nvPr/>
            </p:nvGrpSpPr>
            <p:grpSpPr>
              <a:xfrm>
                <a:off x="795645" y="2882242"/>
                <a:ext cx="5389670" cy="1499916"/>
                <a:chOff x="795645" y="2882242"/>
                <a:chExt cx="5389670" cy="1499916"/>
              </a:xfrm>
            </p:grpSpPr>
            <p:sp>
              <p:nvSpPr>
                <p:cNvPr id="174" name="Bullet3" descr="5ccf4c3b-dfbf-4275-8fd6-2ee3ff8cd7cf"/>
                <p:cNvSpPr txBox="1"/>
                <p:nvPr/>
              </p:nvSpPr>
              <p:spPr bwMode="auto">
                <a:xfrm flipH="1">
                  <a:off x="795646" y="2882242"/>
                  <a:ext cx="4903944" cy="4947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spcBef>
                      <a:spcPct val="0"/>
                    </a:spcBef>
                  </a:pPr>
                  <a:r>
                    <a:rPr lang="en-US" sz="1800" b="1" i="0" u="none">
                      <a:solidFill>
                        <a:srgbClr val="FFFFFF"/>
                      </a:solidFill>
                      <a:ea typeface="微软雅黑" panose="020B0503020204020204" charset="-122"/>
                    </a:rPr>
                    <a:t>国内外支持合作单位</a:t>
                  </a:r>
                  <a:endParaRPr lang="en-US" sz="1800" b="1" i="0" u="none">
                    <a:solidFill>
                      <a:srgbClr val="FFFFFF"/>
                    </a:solidFill>
                    <a:ea typeface="微软雅黑" panose="020B0503020204020204" charset="-122"/>
                  </a:endParaRPr>
                </a:p>
              </p:txBody>
            </p:sp>
            <p:sp>
              <p:nvSpPr>
                <p:cNvPr id="198" name="Text3" descr="70184125-0af6-4983-84f4-a392fd5c4db6"/>
                <p:cNvSpPr txBox="1"/>
                <p:nvPr/>
              </p:nvSpPr>
              <p:spPr bwMode="auto">
                <a:xfrm flipH="1">
                  <a:off x="795645" y="3376951"/>
                  <a:ext cx="4903946" cy="100520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fontScale="7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国内外支持合作单位有俄罗斯文化部社会委员会、多国驻华使领馆、中国乡村振兴总公司、中国数字文化集团、《中国地名》杂志社、欧亚合作发展大会国际组委会、世界民族文化艺术节国际组委会、俄罗斯欧亚大陆电视台、欧亚新媒体中心、央视锐新闻、视频中国融媒体直播中心、天广卫视、中国移动通信联合会视频直播委员会、捷眤非遗平台、中华伉俪文化筹委会、中华家国文化基金会、北京弘扬延安精神基金会、中国亚洲经济发展协会、中国电影基金会（拟）、中国世界民族文化艺术交流促进会、中国诗歌协会、中国数字文化集团（拟）、长春电影制片厂、中国移动通信联合会、中侨国智人才发展（北京）有限公司，他们将为活动提供多方面的支持和合作。</a:t>
                  </a:r>
                  <a:endParaRPr lang="en-US" sz="1200" b="0" i="0" u="none" strike="noStrike">
                    <a:solidFill>
                      <a:srgbClr val="FFFFFF"/>
                    </a:solidFill>
                    <a:ea typeface="微软雅黑" panose="020B0503020204020204" charset="-122"/>
                  </a:endParaRPr>
                </a:p>
              </p:txBody>
            </p:sp>
            <p:sp>
              <p:nvSpPr>
                <p:cNvPr id="209" name="Shape3" descr="752a4de3-8568-4274-bdc0-71c05ffbdeea"/>
                <p:cNvSpPr/>
                <p:nvPr/>
              </p:nvSpPr>
              <p:spPr>
                <a:xfrm>
                  <a:off x="6007009" y="3274770"/>
                  <a:ext cx="178306" cy="178306"/>
                </a:xfrm>
                <a:prstGeom prst="ellipse">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grpSp>
            <p:nvGrpSpPr>
              <p:cNvPr id="16" name="组合 15" descr="e669cab7-8c13-4ed0-b413-5c203e7543fa"/>
              <p:cNvGrpSpPr/>
              <p:nvPr/>
            </p:nvGrpSpPr>
            <p:grpSpPr>
              <a:xfrm>
                <a:off x="6007008" y="3758213"/>
                <a:ext cx="5376650" cy="1499916"/>
                <a:chOff x="6007008" y="3758213"/>
                <a:chExt cx="5376650" cy="1499916"/>
              </a:xfrm>
            </p:grpSpPr>
            <p:sp>
              <p:nvSpPr>
                <p:cNvPr id="171" name="Bullet4" descr="6dcd3bda-0ecd-4b5c-8074-0747b25df159"/>
                <p:cNvSpPr txBox="1"/>
                <p:nvPr/>
              </p:nvSpPr>
              <p:spPr bwMode="auto">
                <a:xfrm>
                  <a:off x="6479913" y="3758213"/>
                  <a:ext cx="4903744" cy="4947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spcBef>
                      <a:spcPct val="0"/>
                    </a:spcBef>
                  </a:pPr>
                  <a:r>
                    <a:rPr lang="en-US" sz="1800" b="1" i="0" u="none">
                      <a:solidFill>
                        <a:srgbClr val="FFFFFF"/>
                      </a:solidFill>
                      <a:ea typeface="微软雅黑" panose="020B0503020204020204" charset="-122"/>
                    </a:rPr>
                    <a:t>承办单位</a:t>
                  </a:r>
                  <a:endParaRPr lang="en-US" sz="1800" b="1" i="0" u="none">
                    <a:solidFill>
                      <a:srgbClr val="FFFFFF"/>
                    </a:solidFill>
                    <a:ea typeface="微软雅黑" panose="020B0503020204020204" charset="-122"/>
                  </a:endParaRPr>
                </a:p>
              </p:txBody>
            </p:sp>
            <p:sp>
              <p:nvSpPr>
                <p:cNvPr id="199" name="Text4" descr="a5be8c98-722d-435f-9812-73515cd30a04"/>
                <p:cNvSpPr txBox="1"/>
                <p:nvPr/>
              </p:nvSpPr>
              <p:spPr bwMode="auto">
                <a:xfrm>
                  <a:off x="6479912" y="4252922"/>
                  <a:ext cx="4903746" cy="100520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承办单位有欧亚合作发展大会国际组委会、万里茶道万里行国际组委会、《诗画非遗看中国.非遗看世界》国际组委会、北京 - 圣彼得堡国际经贸发展服务中心、万里茶道（北京）文化发展有限公司、北京优二十三精准生活科技有限公司，负责活动的具体执行和运营。</a:t>
                  </a:r>
                  <a:endParaRPr lang="en-US" sz="1200" b="0" i="0" u="none" strike="noStrike">
                    <a:solidFill>
                      <a:srgbClr val="FFFFFF"/>
                    </a:solidFill>
                    <a:ea typeface="微软雅黑" panose="020B0503020204020204" charset="-122"/>
                  </a:endParaRPr>
                </a:p>
              </p:txBody>
            </p:sp>
            <p:sp>
              <p:nvSpPr>
                <p:cNvPr id="210" name="Shape4" descr="560c7f71-b760-4f4f-91ff-5fd4875bf6d7"/>
                <p:cNvSpPr/>
                <p:nvPr/>
              </p:nvSpPr>
              <p:spPr>
                <a:xfrm>
                  <a:off x="6007008" y="4150741"/>
                  <a:ext cx="178306" cy="178306"/>
                </a:xfrm>
                <a:prstGeom prst="ellipse">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grpSp>
            <p:nvGrpSpPr>
              <p:cNvPr id="17" name="组合 16" descr="ff56a431-9319-48c4-8b57-74753a130ab1"/>
              <p:cNvGrpSpPr/>
              <p:nvPr/>
            </p:nvGrpSpPr>
            <p:grpSpPr>
              <a:xfrm>
                <a:off x="795645" y="4634183"/>
                <a:ext cx="5389670" cy="1499916"/>
                <a:chOff x="795645" y="4634183"/>
                <a:chExt cx="5389670" cy="1499916"/>
              </a:xfrm>
            </p:grpSpPr>
            <p:sp>
              <p:nvSpPr>
                <p:cNvPr id="168" name="Bullet5" descr="a44d793e-5d27-4548-93f9-3dcf159f0ed4"/>
                <p:cNvSpPr txBox="1"/>
                <p:nvPr/>
              </p:nvSpPr>
              <p:spPr bwMode="auto">
                <a:xfrm flipH="1">
                  <a:off x="795646" y="4634183"/>
                  <a:ext cx="4903944" cy="4947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spcBef>
                      <a:spcPct val="0"/>
                    </a:spcBef>
                  </a:pPr>
                  <a:r>
                    <a:rPr lang="en-US" sz="1800" b="1" i="0" u="none">
                      <a:solidFill>
                        <a:srgbClr val="FFFFFF"/>
                      </a:solidFill>
                      <a:ea typeface="微软雅黑" panose="020B0503020204020204" charset="-122"/>
                    </a:rPr>
                    <a:t>协办单位（拟）</a:t>
                  </a:r>
                  <a:endParaRPr lang="en-US" sz="1800" b="1" i="0" u="none">
                    <a:solidFill>
                      <a:srgbClr val="FFFFFF"/>
                    </a:solidFill>
                    <a:ea typeface="微软雅黑" panose="020B0503020204020204" charset="-122"/>
                  </a:endParaRPr>
                </a:p>
              </p:txBody>
            </p:sp>
            <p:sp>
              <p:nvSpPr>
                <p:cNvPr id="200" name="Text5" descr="74a50753-0afd-402b-852b-f315ce54d11b"/>
                <p:cNvSpPr txBox="1"/>
                <p:nvPr/>
              </p:nvSpPr>
              <p:spPr bwMode="auto">
                <a:xfrm flipH="1">
                  <a:off x="795645" y="5128892"/>
                  <a:ext cx="4903946" cy="100520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spcBef>
                      <a:spcPct val="0"/>
                    </a:spcBef>
                    <a:spcAft>
                      <a:spcPct val="0"/>
                    </a:spcAft>
                  </a:pPr>
                  <a:r>
                    <a:rPr lang="en-US" sz="1200" b="0" i="0" u="none" strike="noStrike">
                      <a:solidFill>
                        <a:srgbClr val="FFFFFF"/>
                      </a:solidFill>
                      <a:ea typeface="微软雅黑" panose="020B0503020204020204" charset="-122"/>
                    </a:rPr>
                    <a:t>协办单位（拟）包括中国、俄罗斯中亚、东盟国家约30多所大学、相关城市宣传部、文旅政企机构、各赞助机构及企业，他们将共同参与活动的组织和推广。</a:t>
                  </a:r>
                  <a:endParaRPr lang="en-US" sz="1200" b="0" i="0" u="none" strike="noStrike">
                    <a:solidFill>
                      <a:srgbClr val="FFFFFF"/>
                    </a:solidFill>
                    <a:ea typeface="微软雅黑" panose="020B0503020204020204" charset="-122"/>
                  </a:endParaRPr>
                </a:p>
              </p:txBody>
            </p:sp>
            <p:sp>
              <p:nvSpPr>
                <p:cNvPr id="211" name="Shape5" descr="b7abb29a-4725-4f73-853d-f9db10e18906"/>
                <p:cNvSpPr/>
                <p:nvPr/>
              </p:nvSpPr>
              <p:spPr>
                <a:xfrm>
                  <a:off x="6007009" y="5026711"/>
                  <a:ext cx="178306" cy="178306"/>
                </a:xfrm>
                <a:prstGeom prst="ellipse">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p>
              </p:txBody>
            </p:sp>
          </p:grpSp>
        </p:grpSp>
      </p:gr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a:xfrm>
            <a:off x="2126120" y="128587"/>
            <a:ext cx="9392780" cy="900112"/>
          </a:xfrm>
        </p:spPr>
        <p:txBody>
          <a:bodyPr anchorCtr="0"/>
          <a:lstStyle/>
          <a:p>
            <a:r>
              <a:rPr lang="zh-CN" altLang="en-US" dirty="0"/>
              <a:t>忠恕合儒：给世界一别干净的茶</a:t>
            </a:r>
            <a:endParaRPr lang="en-US" sz="2800" b="1" i="0" u="none" dirty="0">
              <a:solidFill>
                <a:srgbClr val="FFFFFF"/>
              </a:solidFill>
              <a:ea typeface="微软雅黑" panose="020B0503020204020204" charset="-122"/>
            </a:endParaRPr>
          </a:p>
        </p:txBody>
      </p:sp>
      <p:pic>
        <p:nvPicPr>
          <p:cNvPr id="8" name="图片 7"/>
          <p:cNvPicPr>
            <a:picLocks noChangeAspect="1"/>
          </p:cNvPicPr>
          <p:nvPr/>
        </p:nvPicPr>
        <p:blipFill>
          <a:blip r:embed="rId1"/>
          <a:stretch>
            <a:fillRect/>
          </a:stretch>
        </p:blipFill>
        <p:spPr>
          <a:xfrm>
            <a:off x="885190" y="72390"/>
            <a:ext cx="1055370" cy="1063625"/>
          </a:xfrm>
          <a:prstGeom prst="rect">
            <a:avLst/>
          </a:prstGeom>
        </p:spPr>
      </p:pic>
      <p:sp>
        <p:nvSpPr>
          <p:cNvPr id="16" name="文本框 15"/>
          <p:cNvSpPr txBox="1"/>
          <p:nvPr/>
        </p:nvSpPr>
        <p:spPr>
          <a:xfrm>
            <a:off x="302150" y="1226842"/>
            <a:ext cx="5390196" cy="4220130"/>
          </a:xfrm>
          <a:prstGeom prst="rect">
            <a:avLst/>
          </a:prstGeom>
          <a:noFill/>
        </p:spPr>
        <p:txBody>
          <a:bodyPr wrap="square" rtlCol="0">
            <a:spAutoFit/>
          </a:bodyPr>
          <a:lstStyle/>
          <a:p>
            <a:pPr>
              <a:lnSpc>
                <a:spcPct val="150000"/>
              </a:lnSpc>
            </a:pPr>
            <a:r>
              <a:rPr lang="zh-CN" altLang="en-US" sz="1000" dirty="0">
                <a:latin typeface="微软雅黑" panose="020B0503020204020204" charset="-122"/>
                <a:ea typeface="微软雅黑" panose="020B0503020204020204" charset="-122"/>
              </a:rPr>
              <a:t>      以儒家文化传承为底蕴，在古圣先贤护佑下蓬勃发展，是为公益事业而生的茶企。忠恕合儒茶扎根儒家“自强不息、厚德载物”思想，致力于还原自神农氏起，“茶”的“解毒净化、健康悦志”的本源，制茶的每一个环节，都将儒家文化中心思想“恕、忠、孝、悌、勇；仁、义、礼、智、信”身心合一的融入其中，做中国最顶级健康好茶，祝愿品茶者诚意正心、福慧双增、福寿康宁！</a:t>
            </a:r>
            <a:endParaRPr lang="zh-CN" altLang="en-US" sz="1000" dirty="0">
              <a:latin typeface="微软雅黑" panose="020B0503020204020204" charset="-122"/>
              <a:ea typeface="微软雅黑" panose="020B0503020204020204" charset="-122"/>
            </a:endParaRPr>
          </a:p>
          <a:p>
            <a:pPr>
              <a:lnSpc>
                <a:spcPct val="150000"/>
              </a:lnSpc>
            </a:pPr>
            <a:endParaRPr lang="zh-CN" altLang="en-US" sz="1000" dirty="0">
              <a:latin typeface="微软雅黑" panose="020B0503020204020204" charset="-122"/>
              <a:ea typeface="微软雅黑" panose="020B0503020204020204" charset="-122"/>
            </a:endParaRPr>
          </a:p>
          <a:p>
            <a:pPr>
              <a:lnSpc>
                <a:spcPct val="150000"/>
              </a:lnSpc>
            </a:pPr>
            <a:r>
              <a:rPr lang="zh-CN" altLang="en-US" sz="1000" dirty="0">
                <a:latin typeface="微软雅黑" panose="020B0503020204020204" charset="-122"/>
                <a:ea typeface="微软雅黑" panose="020B0503020204020204" charset="-122"/>
              </a:rPr>
              <a:t>使    命：“给世界一杯干净的茶”</a:t>
            </a:r>
            <a:endParaRPr lang="zh-CN" altLang="en-US" sz="1000" dirty="0">
              <a:latin typeface="微软雅黑" panose="020B0503020204020204" charset="-122"/>
              <a:ea typeface="微软雅黑" panose="020B0503020204020204" charset="-122"/>
            </a:endParaRPr>
          </a:p>
          <a:p>
            <a:pPr>
              <a:lnSpc>
                <a:spcPct val="150000"/>
              </a:lnSpc>
            </a:pPr>
            <a:r>
              <a:rPr lang="zh-CN" altLang="en-US" sz="1000" dirty="0">
                <a:latin typeface="微软雅黑" panose="020B0503020204020204" charset="-122"/>
                <a:ea typeface="微软雅黑" panose="020B0503020204020204" charset="-122"/>
              </a:rPr>
              <a:t>愿    景：“以茶载道健康身心，净化土地净化心灵”</a:t>
            </a:r>
            <a:endParaRPr lang="zh-CN" altLang="en-US" sz="1000" dirty="0">
              <a:latin typeface="微软雅黑" panose="020B0503020204020204" charset="-122"/>
              <a:ea typeface="微软雅黑" panose="020B0503020204020204" charset="-122"/>
            </a:endParaRPr>
          </a:p>
          <a:p>
            <a:pPr>
              <a:lnSpc>
                <a:spcPct val="150000"/>
              </a:lnSpc>
            </a:pPr>
            <a:r>
              <a:rPr lang="zh-CN" altLang="en-US" sz="1000" dirty="0">
                <a:latin typeface="微软雅黑" panose="020B0503020204020204" charset="-122"/>
                <a:ea typeface="微软雅黑" panose="020B0503020204020204" charset="-122"/>
              </a:rPr>
              <a:t>价 值 观：“做德改变命运，共同富裕人生”</a:t>
            </a:r>
            <a:endParaRPr lang="zh-CN" altLang="en-US" sz="1000" dirty="0">
              <a:latin typeface="微软雅黑" panose="020B0503020204020204" charset="-122"/>
              <a:ea typeface="微软雅黑" panose="020B0503020204020204" charset="-122"/>
            </a:endParaRPr>
          </a:p>
          <a:p>
            <a:pPr>
              <a:lnSpc>
                <a:spcPct val="150000"/>
              </a:lnSpc>
            </a:pPr>
            <a:r>
              <a:rPr lang="zh-CN" altLang="en-US" sz="1000" dirty="0">
                <a:latin typeface="微软雅黑" panose="020B0503020204020204" charset="-122"/>
                <a:ea typeface="微软雅黑" panose="020B0503020204020204" charset="-122"/>
              </a:rPr>
              <a:t>企业精神：“自强不息、厚德载物”</a:t>
            </a:r>
            <a:endParaRPr lang="zh-CN" altLang="en-US" sz="1000" dirty="0">
              <a:latin typeface="微软雅黑" panose="020B0503020204020204" charset="-122"/>
              <a:ea typeface="微软雅黑" panose="020B0503020204020204" charset="-122"/>
            </a:endParaRPr>
          </a:p>
          <a:p>
            <a:pPr>
              <a:lnSpc>
                <a:spcPct val="150000"/>
              </a:lnSpc>
            </a:pPr>
            <a:r>
              <a:rPr lang="zh-CN" altLang="en-US" sz="1000" dirty="0">
                <a:latin typeface="微软雅黑" panose="020B0503020204020204" charset="-122"/>
                <a:ea typeface="微软雅黑" panose="020B0503020204020204" charset="-122"/>
              </a:rPr>
              <a:t>企业文化：“恕忠孝悌勇、仁义礼智信”</a:t>
            </a:r>
            <a:endParaRPr lang="zh-CN" altLang="en-US" sz="1000" dirty="0">
              <a:latin typeface="微软雅黑" panose="020B0503020204020204" charset="-122"/>
              <a:ea typeface="微软雅黑" panose="020B0503020204020204" charset="-122"/>
            </a:endParaRPr>
          </a:p>
          <a:p>
            <a:pPr>
              <a:lnSpc>
                <a:spcPct val="150000"/>
              </a:lnSpc>
            </a:pPr>
            <a:endParaRPr lang="zh-CN" altLang="en-US" sz="1000" dirty="0">
              <a:latin typeface="微软雅黑" panose="020B0503020204020204" charset="-122"/>
              <a:ea typeface="微软雅黑" panose="020B0503020204020204" charset="-122"/>
            </a:endParaRPr>
          </a:p>
          <a:p>
            <a:pPr>
              <a:lnSpc>
                <a:spcPct val="150000"/>
              </a:lnSpc>
            </a:pPr>
            <a:r>
              <a:rPr lang="zh-CN" altLang="en-US" sz="1000" dirty="0">
                <a:latin typeface="微软雅黑" panose="020B0503020204020204" charset="-122"/>
                <a:ea typeface="微软雅黑" panose="020B0503020204020204" charset="-122"/>
              </a:rPr>
              <a:t>• 武夷山与云南均有有机管理茶山，独创国家专利生物有机菌肥生态管理模式；只做欧标</a:t>
            </a:r>
            <a:r>
              <a:rPr lang="en-US" altLang="zh-CN" sz="1000" dirty="0">
                <a:latin typeface="微软雅黑" panose="020B0503020204020204" charset="-122"/>
                <a:ea typeface="微软雅黑" panose="020B0503020204020204" charset="-122"/>
              </a:rPr>
              <a:t>0</a:t>
            </a:r>
            <a:r>
              <a:rPr lang="zh-CN" altLang="en-US" sz="1000" dirty="0">
                <a:latin typeface="微软雅黑" panose="020B0503020204020204" charset="-122"/>
                <a:ea typeface="微软雅黑" panose="020B0503020204020204" charset="-122"/>
              </a:rPr>
              <a:t>农残茶，截止</a:t>
            </a:r>
            <a:r>
              <a:rPr lang="en-US" altLang="zh-CN" sz="1000" dirty="0">
                <a:latin typeface="微软雅黑" panose="020B0503020204020204" charset="-122"/>
                <a:ea typeface="微软雅黑" panose="020B0503020204020204" charset="-122"/>
              </a:rPr>
              <a:t>2023</a:t>
            </a:r>
            <a:r>
              <a:rPr lang="zh-CN" altLang="en-US" sz="1000" dirty="0">
                <a:latin typeface="微软雅黑" panose="020B0503020204020204" charset="-122"/>
                <a:ea typeface="微软雅黑" panose="020B0503020204020204" charset="-122"/>
              </a:rPr>
              <a:t>年已通过</a:t>
            </a:r>
            <a:r>
              <a:rPr lang="en-US" altLang="zh-CN" sz="1000" dirty="0">
                <a:latin typeface="微软雅黑" panose="020B0503020204020204" charset="-122"/>
                <a:ea typeface="微软雅黑" panose="020B0503020204020204" charset="-122"/>
              </a:rPr>
              <a:t>585</a:t>
            </a:r>
            <a:r>
              <a:rPr lang="zh-CN" altLang="en-US" sz="1000" dirty="0">
                <a:latin typeface="微软雅黑" panose="020B0503020204020204" charset="-122"/>
                <a:ea typeface="微软雅黑" panose="020B0503020204020204" charset="-122"/>
              </a:rPr>
              <a:t>项欧盟检测，白茶、红茶、大红袍、普洱等品类齐全</a:t>
            </a:r>
            <a:endParaRPr lang="zh-CN" altLang="en-US" sz="1000" dirty="0">
              <a:latin typeface="微软雅黑" panose="020B0503020204020204" charset="-122"/>
              <a:ea typeface="微软雅黑" panose="020B0503020204020204" charset="-122"/>
            </a:endParaRPr>
          </a:p>
          <a:p>
            <a:pPr>
              <a:lnSpc>
                <a:spcPct val="150000"/>
              </a:lnSpc>
            </a:pPr>
            <a:r>
              <a:rPr lang="zh-CN" altLang="en-US" sz="1000" dirty="0">
                <a:latin typeface="微软雅黑" panose="020B0503020204020204" charset="-122"/>
                <a:ea typeface="微软雅黑" panose="020B0503020204020204" charset="-122"/>
              </a:rPr>
              <a:t>• 中国联合国采购促进会战略合作单位</a:t>
            </a:r>
            <a:endParaRPr lang="zh-CN" altLang="en-US" sz="1000" dirty="0">
              <a:latin typeface="微软雅黑" panose="020B0503020204020204" charset="-122"/>
              <a:ea typeface="微软雅黑" panose="020B0503020204020204" charset="-122"/>
            </a:endParaRPr>
          </a:p>
          <a:p>
            <a:pPr>
              <a:lnSpc>
                <a:spcPct val="150000"/>
              </a:lnSpc>
            </a:pPr>
            <a:r>
              <a:rPr lang="zh-CN" altLang="en-US" sz="1000" dirty="0">
                <a:latin typeface="微软雅黑" panose="020B0503020204020204" charset="-122"/>
                <a:ea typeface="微软雅黑" panose="020B0503020204020204" charset="-122"/>
              </a:rPr>
              <a:t>• 外交部春节采购赠送中国驻阿曼使馆国礼</a:t>
            </a:r>
            <a:endParaRPr lang="zh-CN" altLang="en-US" sz="1000" dirty="0">
              <a:latin typeface="微软雅黑" panose="020B0503020204020204" charset="-122"/>
              <a:ea typeface="微软雅黑" panose="020B0503020204020204" charset="-122"/>
            </a:endParaRPr>
          </a:p>
          <a:p>
            <a:pPr>
              <a:lnSpc>
                <a:spcPct val="150000"/>
              </a:lnSpc>
            </a:pPr>
            <a:r>
              <a:rPr lang="zh-CN" altLang="en-US" sz="1000" dirty="0">
                <a:latin typeface="微软雅黑" panose="020B0503020204020204" charset="-122"/>
                <a:ea typeface="微软雅黑" panose="020B0503020204020204" charset="-122"/>
              </a:rPr>
              <a:t>• 国资委茶馆供应链体系采购单位</a:t>
            </a:r>
            <a:endParaRPr lang="en-US" altLang="zh-CN" sz="1000" dirty="0">
              <a:latin typeface="微软雅黑" panose="020B0503020204020204" charset="-122"/>
              <a:ea typeface="微软雅黑" panose="020B0503020204020204" charset="-122"/>
            </a:endParaRPr>
          </a:p>
          <a:p>
            <a:pPr>
              <a:lnSpc>
                <a:spcPct val="150000"/>
              </a:lnSpc>
            </a:pPr>
            <a:r>
              <a:rPr lang="zh-CN" altLang="en-US" sz="1000" dirty="0">
                <a:latin typeface="微软雅黑" panose="020B0503020204020204" charset="-122"/>
                <a:ea typeface="微软雅黑" panose="020B0503020204020204" charset="-122"/>
              </a:rPr>
              <a:t>• 可根据客户需求订制产品</a:t>
            </a:r>
            <a:endParaRPr lang="zh-CN" altLang="en-US" sz="1000" dirty="0">
              <a:latin typeface="微软雅黑" panose="020B0503020204020204" charset="-122"/>
              <a:ea typeface="微软雅黑" panose="020B0503020204020204" charset="-122"/>
            </a:endParaRPr>
          </a:p>
        </p:txBody>
      </p:sp>
      <p:sp>
        <p:nvSpPr>
          <p:cNvPr id="17" name="文本框 16"/>
          <p:cNvSpPr txBox="1"/>
          <p:nvPr/>
        </p:nvSpPr>
        <p:spPr>
          <a:xfrm>
            <a:off x="5692346" y="1226842"/>
            <a:ext cx="6349226" cy="4939814"/>
          </a:xfrm>
          <a:prstGeom prst="rect">
            <a:avLst/>
          </a:prstGeom>
          <a:noFill/>
        </p:spPr>
        <p:txBody>
          <a:bodyPr wrap="square" rtlCol="0">
            <a:spAutoFit/>
          </a:bodyPr>
          <a:lstStyle/>
          <a:p>
            <a:r>
              <a:rPr lang="ru-RU" altLang="zh-CN" sz="1050" dirty="0"/>
              <a:t>С конфуцианским культурным наследием как наследием, процветающим под покровительством древних мудрецов, это чайная компания, созданная для общественного блага. Преданный Лючжу чай укоренен в конфуцианской мысли о « самосовершенствовании, добродетельных носителях», посвящен восстановлению от Шэньнуна, « чая » « детоксикации очищения, здоровья и приятного будущего» источника, каждое звено приготовления чая, конфуцианский культурный центр мысли « прощения, лояльности, сыновнего благочестия, доброты, мужества, доброжелательности, праведности, вежливости, мудрости, письма » интегрируется в него, чтобы сделать самый лучший здоровый чай в Китае, я желаю доброй воли и доброй воли, Фу Хуэй двойного увеличения, Фу Шоу Каннинга!</a:t>
            </a:r>
            <a:endParaRPr lang="en-US" altLang="zh-CN" sz="1050" dirty="0"/>
          </a:p>
          <a:p>
            <a:endParaRPr lang="en-US" altLang="zh-CN" sz="1050" dirty="0"/>
          </a:p>
          <a:p>
            <a:r>
              <a:rPr lang="ru-RU" altLang="zh-CN" sz="1050" dirty="0"/>
              <a:t>Миссия: « Дайте миру чашку чистого чая»</a:t>
            </a:r>
            <a:endParaRPr lang="en-US" altLang="zh-CN" sz="1050" dirty="0"/>
          </a:p>
          <a:p>
            <a:r>
              <a:rPr lang="ru-RU" altLang="zh-CN" sz="1050" dirty="0"/>
              <a:t>Видение: « Возьмите чай, чтобы нести здоровое тело и ум, очистить землю, чтобы очистить сердце»</a:t>
            </a:r>
            <a:endParaRPr lang="en-US" altLang="zh-CN" sz="1050" dirty="0"/>
          </a:p>
          <a:p>
            <a:r>
              <a:rPr lang="ru-RU" altLang="zh-CN" sz="1050" dirty="0"/>
              <a:t>Ценности: « Будьте добродетельными, чтобы изменить судьбу, совместная богатая жизнь»</a:t>
            </a:r>
            <a:endParaRPr lang="en-US" altLang="zh-CN" sz="1050" dirty="0"/>
          </a:p>
          <a:p>
            <a:r>
              <a:rPr lang="ru-RU" altLang="zh-CN" sz="1050" dirty="0"/>
              <a:t>Корпоративный дух: « Самосовершенствование, добродетельный груз »</a:t>
            </a:r>
            <a:endParaRPr lang="en-US" altLang="zh-CN" sz="1050" dirty="0"/>
          </a:p>
          <a:p>
            <a:r>
              <a:rPr lang="ru-RU" altLang="zh-CN" sz="1050" dirty="0"/>
              <a:t>Корпоративная культура: « При уважении к сыновнему благочестию и мужеству, доброжелательности и мудрости»</a:t>
            </a:r>
            <a:endParaRPr lang="en-US" altLang="zh-CN" sz="1050" dirty="0"/>
          </a:p>
          <a:p>
            <a:endParaRPr lang="en-US" altLang="zh-CN" sz="1050" dirty="0"/>
          </a:p>
          <a:p>
            <a:r>
              <a:rPr lang="ru-RU" altLang="zh-CN" sz="1050" dirty="0"/>
              <a:t>• Wuyishan и Yunnan имеют органическое управление чайными горами, оригинальную национальную патентованную модель экологического управления биологическими органическими удобрениями; Сделайте только европейский стандарт 0 Сельскохозяйственный чай, по состоянию на 2023 год прошел 585 испытаний ЕС, белый чай, черный чай, красный халат, Пуэр и другие категории полны</a:t>
            </a:r>
            <a:endParaRPr lang="en-US" altLang="zh-CN" sz="1050" dirty="0"/>
          </a:p>
          <a:p>
            <a:r>
              <a:rPr lang="ru-RU" altLang="zh-CN" sz="1050" dirty="0"/>
              <a:t>• Группа стратегического сотрудничества Китайской ассоциации содействия закупочной деятельности Организации Объединенных Наций</a:t>
            </a:r>
            <a:endParaRPr lang="en-US" altLang="zh-CN" sz="1050" dirty="0"/>
          </a:p>
          <a:p>
            <a:r>
              <a:rPr lang="ru-RU" altLang="zh-CN" sz="1050" dirty="0"/>
              <a:t>• Министерство иностранных дел сделало подарок Посольству Китая в Омане по случаю праздника Весны</a:t>
            </a:r>
            <a:endParaRPr lang="en-US" altLang="zh-CN" sz="1050" dirty="0"/>
          </a:p>
          <a:p>
            <a:r>
              <a:rPr lang="ru-RU" altLang="zh-CN" sz="1050" dirty="0"/>
              <a:t>• Закупочная организация системы поставок чайной• Продукты могут быть заказаны в соответствии с потребностями клиентов</a:t>
            </a:r>
            <a:endParaRPr lang="en-US" altLang="zh-CN" sz="1050" dirty="0"/>
          </a:p>
        </p:txBody>
      </p:sp>
      <p:pic>
        <p:nvPicPr>
          <p:cNvPr id="39" name="图片 38"/>
          <p:cNvPicPr>
            <a:picLocks noChangeAspect="1"/>
          </p:cNvPicPr>
          <p:nvPr/>
        </p:nvPicPr>
        <p:blipFill>
          <a:blip r:embed="rId2"/>
          <a:stretch>
            <a:fillRect/>
          </a:stretch>
        </p:blipFill>
        <p:spPr>
          <a:xfrm>
            <a:off x="402045" y="5537799"/>
            <a:ext cx="5290301" cy="1155298"/>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60400" y="128270"/>
            <a:ext cx="10858500" cy="5292725"/>
          </a:xfrm>
        </p:spPr>
        <p:txBody>
          <a:bodyPr>
            <a:normAutofit/>
          </a:bodyPr>
          <a:p>
            <a:r>
              <a:rPr lang="zh-CN" altLang="en-US" sz="4800">
                <a:ln w="22225">
                  <a:solidFill>
                    <a:schemeClr val="accent2"/>
                  </a:solidFill>
                  <a:prstDash val="solid"/>
                </a:ln>
                <a:solidFill>
                  <a:schemeClr val="accent2">
                    <a:lumMod val="40000"/>
                    <a:lumOff val="60000"/>
                  </a:schemeClr>
                </a:solidFill>
                <a:effectLst/>
                <a:latin typeface="华文行楷" panose="02010800040101010101" charset="-122"/>
                <a:ea typeface="华文行楷" panose="02010800040101010101" charset="-122"/>
                <a:cs typeface="华文行楷" panose="02010800040101010101" charset="-122"/>
                <a:sym typeface="+mn-ea"/>
              </a:rPr>
              <a:t>遗产保护结语：</a:t>
            </a:r>
            <a:br>
              <a:rPr lang="zh-CN" altLang="en-US" sz="4800">
                <a:ln w="22225">
                  <a:solidFill>
                    <a:schemeClr val="accent2"/>
                  </a:solidFill>
                  <a:prstDash val="solid"/>
                </a:ln>
                <a:solidFill>
                  <a:schemeClr val="accent2">
                    <a:lumMod val="40000"/>
                    <a:lumOff val="60000"/>
                  </a:schemeClr>
                </a:solidFill>
                <a:effectLst/>
                <a:latin typeface="华文行楷" panose="02010800040101010101" charset="-122"/>
                <a:ea typeface="华文行楷" panose="02010800040101010101" charset="-122"/>
                <a:cs typeface="华文行楷" panose="02010800040101010101" charset="-122"/>
                <a:sym typeface="+mn-ea"/>
              </a:rPr>
            </a:br>
            <a:r>
              <a:rPr lang="zh-CN" altLang="en-US" sz="4800">
                <a:ln w="22225">
                  <a:solidFill>
                    <a:schemeClr val="accent2"/>
                  </a:solidFill>
                  <a:prstDash val="solid"/>
                </a:ln>
                <a:solidFill>
                  <a:schemeClr val="accent2">
                    <a:lumMod val="40000"/>
                    <a:lumOff val="60000"/>
                  </a:schemeClr>
                </a:solidFill>
                <a:effectLst/>
                <a:latin typeface="华文行楷" panose="02010800040101010101" charset="-122"/>
                <a:ea typeface="华文行楷" panose="02010800040101010101" charset="-122"/>
                <a:cs typeface="华文行楷" panose="02010800040101010101" charset="-122"/>
                <a:sym typeface="+mn-ea"/>
              </a:rPr>
              <a:t>从历史动脉到未来纽带</a:t>
            </a:r>
            <a:br>
              <a:rPr lang="zh-CN" altLang="en-US" sz="4800">
                <a:ln w="22225">
                  <a:solidFill>
                    <a:schemeClr val="accent2"/>
                  </a:solidFill>
                  <a:prstDash val="solid"/>
                </a:ln>
                <a:solidFill>
                  <a:schemeClr val="accent2">
                    <a:lumMod val="40000"/>
                    <a:lumOff val="60000"/>
                  </a:schemeClr>
                </a:solidFill>
                <a:effectLst/>
                <a:latin typeface="华文行楷" panose="02010800040101010101" charset="-122"/>
                <a:ea typeface="华文行楷" panose="02010800040101010101" charset="-122"/>
                <a:cs typeface="华文行楷" panose="02010800040101010101" charset="-122"/>
              </a:rPr>
            </a:br>
            <a:r>
              <a:rPr lang="zh-CN" altLang="en-US" sz="4800">
                <a:ln w="22225">
                  <a:solidFill>
                    <a:schemeClr val="accent2"/>
                  </a:solidFill>
                  <a:prstDash val="solid"/>
                </a:ln>
                <a:solidFill>
                  <a:schemeClr val="accent2">
                    <a:lumMod val="40000"/>
                    <a:lumOff val="60000"/>
                  </a:schemeClr>
                </a:solidFill>
                <a:effectLst/>
                <a:latin typeface="华文行楷" panose="02010800040101010101" charset="-122"/>
                <a:ea typeface="华文行楷" panose="02010800040101010101" charset="-122"/>
                <a:cs typeface="华文行楷" panose="02010800040101010101" charset="-122"/>
                <a:sym typeface="+mn-ea"/>
              </a:rPr>
              <a:t>行动口号：让世界品味茶道，让茶道通联世界！</a:t>
            </a:r>
            <a:br>
              <a:rPr lang="zh-CN" altLang="en-US" sz="4800">
                <a:ln w="22225">
                  <a:solidFill>
                    <a:schemeClr val="accent2"/>
                  </a:solidFill>
                  <a:prstDash val="solid"/>
                </a:ln>
                <a:solidFill>
                  <a:schemeClr val="accent2">
                    <a:lumMod val="40000"/>
                    <a:lumOff val="60000"/>
                  </a:schemeClr>
                </a:solidFill>
                <a:effectLst/>
                <a:latin typeface="华文行楷" panose="02010800040101010101" charset="-122"/>
                <a:ea typeface="华文行楷" panose="02010800040101010101" charset="-122"/>
                <a:cs typeface="华文行楷" panose="02010800040101010101" charset="-122"/>
              </a:rPr>
            </a:br>
            <a:r>
              <a:rPr lang="zh-CN" altLang="en-US" sz="4800">
                <a:ln w="22225">
                  <a:solidFill>
                    <a:schemeClr val="accent2"/>
                  </a:solidFill>
                  <a:prstDash val="solid"/>
                </a:ln>
                <a:solidFill>
                  <a:schemeClr val="accent2">
                    <a:lumMod val="40000"/>
                    <a:lumOff val="60000"/>
                  </a:schemeClr>
                </a:solidFill>
                <a:effectLst/>
                <a:latin typeface="华文行楷" panose="02010800040101010101" charset="-122"/>
                <a:ea typeface="华文行楷" panose="02010800040101010101" charset="-122"/>
                <a:cs typeface="华文行楷" panose="02010800040101010101" charset="-122"/>
                <a:sym typeface="+mn-ea"/>
              </a:rPr>
              <a:t>启动时间：</a:t>
            </a:r>
            <a:r>
              <a:rPr lang="en-US" altLang="zh-CN" sz="4800">
                <a:ln w="22225">
                  <a:solidFill>
                    <a:schemeClr val="accent2"/>
                  </a:solidFill>
                  <a:prstDash val="solid"/>
                </a:ln>
                <a:solidFill>
                  <a:schemeClr val="accent2">
                    <a:lumMod val="40000"/>
                    <a:lumOff val="60000"/>
                  </a:schemeClr>
                </a:solidFill>
                <a:effectLst/>
                <a:latin typeface="华文行楷" panose="02010800040101010101" charset="-122"/>
                <a:ea typeface="华文行楷" panose="02010800040101010101" charset="-122"/>
                <a:cs typeface="华文行楷" panose="02010800040101010101" charset="-122"/>
                <a:sym typeface="+mn-ea"/>
              </a:rPr>
              <a:t>2025.11</a:t>
            </a:r>
            <a:r>
              <a:rPr lang="zh-CN" altLang="en-US" sz="4800">
                <a:ln w="22225">
                  <a:solidFill>
                    <a:schemeClr val="accent2"/>
                  </a:solidFill>
                  <a:prstDash val="solid"/>
                </a:ln>
                <a:solidFill>
                  <a:schemeClr val="accent2">
                    <a:lumMod val="40000"/>
                    <a:lumOff val="60000"/>
                  </a:schemeClr>
                </a:solidFill>
                <a:effectLst/>
                <a:latin typeface="华文行楷" panose="02010800040101010101" charset="-122"/>
                <a:ea typeface="华文行楷" panose="02010800040101010101" charset="-122"/>
                <a:cs typeface="华文行楷" panose="02010800040101010101" charset="-122"/>
                <a:sym typeface="+mn-ea"/>
              </a:rPr>
              <a:t>中下旬</a:t>
            </a:r>
            <a:endParaRPr lang="zh-CN" altLang="en-US" sz="4800">
              <a:ln w="22225">
                <a:solidFill>
                  <a:schemeClr val="accent2"/>
                </a:solidFill>
                <a:prstDash val="solid"/>
              </a:ln>
              <a:solidFill>
                <a:schemeClr val="accent2">
                  <a:lumMod val="40000"/>
                  <a:lumOff val="60000"/>
                </a:schemeClr>
              </a:solidFill>
              <a:effectLst/>
              <a:latin typeface="华文行楷" panose="02010800040101010101" charset="-122"/>
              <a:ea typeface="华文行楷" panose="02010800040101010101" charset="-122"/>
              <a:cs typeface="华文行楷" panose="02010800040101010101" charset="-122"/>
              <a:sym typeface="+mn-ea"/>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60400" y="128270"/>
            <a:ext cx="10858500" cy="6531610"/>
          </a:xfrm>
        </p:spPr>
        <p:txBody>
          <a:bodyPr>
            <a:normAutofit fontScale="90000"/>
          </a:bodyPr>
          <a:p>
            <a:pPr algn="ctr"/>
            <a:r>
              <a:rPr lang="en-US" altLang="zh-CN" sz="4400">
                <a:ln w="22225">
                  <a:solidFill>
                    <a:schemeClr val="accent2"/>
                  </a:solidFill>
                  <a:prstDash val="solid"/>
                </a:ln>
                <a:solidFill>
                  <a:schemeClr val="accent2">
                    <a:lumMod val="40000"/>
                    <a:lumOff val="60000"/>
                  </a:schemeClr>
                </a:solidFill>
                <a:effectLst/>
                <a:sym typeface="+mn-ea"/>
              </a:rPr>
              <a:t>    2025 </a:t>
            </a:r>
            <a:r>
              <a:rPr lang="zh-CN" altLang="en-US" sz="4400">
                <a:ln w="22225">
                  <a:solidFill>
                    <a:schemeClr val="accent2"/>
                  </a:solidFill>
                  <a:prstDash val="solid"/>
                </a:ln>
                <a:solidFill>
                  <a:schemeClr val="accent2">
                    <a:lumMod val="40000"/>
                    <a:lumOff val="60000"/>
                  </a:schemeClr>
                </a:solidFill>
                <a:effectLst/>
                <a:sym typeface="+mn-ea"/>
              </a:rPr>
              <a:t>欧亚合作发展大会</a:t>
            </a:r>
            <a:br>
              <a:rPr lang="zh-CN" altLang="en-US" sz="4400">
                <a:ln w="22225">
                  <a:solidFill>
                    <a:schemeClr val="accent2"/>
                  </a:solidFill>
                  <a:prstDash val="solid"/>
                </a:ln>
                <a:solidFill>
                  <a:schemeClr val="accent2">
                    <a:lumMod val="40000"/>
                    <a:lumOff val="60000"/>
                  </a:schemeClr>
                </a:solidFill>
                <a:effectLst/>
                <a:sym typeface="+mn-ea"/>
              </a:rPr>
            </a:br>
            <a:r>
              <a:rPr lang="zh-CN" altLang="en-US" sz="4400">
                <a:ln w="22225">
                  <a:solidFill>
                    <a:schemeClr val="accent2"/>
                  </a:solidFill>
                  <a:prstDash val="solid"/>
                </a:ln>
                <a:solidFill>
                  <a:schemeClr val="accent2">
                    <a:lumMod val="40000"/>
                    <a:lumOff val="60000"/>
                  </a:schemeClr>
                </a:solidFill>
                <a:effectLst/>
                <a:sym typeface="+mn-ea"/>
              </a:rPr>
              <a:t>《万里茶道文化带》国际峰会</a:t>
            </a:r>
            <a:br>
              <a:rPr lang="zh-CN" altLang="en-US" sz="4400">
                <a:ln w="22225">
                  <a:solidFill>
                    <a:schemeClr val="accent2"/>
                  </a:solidFill>
                  <a:prstDash val="solid"/>
                </a:ln>
                <a:solidFill>
                  <a:schemeClr val="accent2">
                    <a:lumMod val="40000"/>
                    <a:lumOff val="60000"/>
                  </a:schemeClr>
                </a:solidFill>
                <a:effectLst/>
              </a:rPr>
            </a:br>
            <a:r>
              <a:rPr lang="zh-CN" altLang="en-US" sz="4400">
                <a:ln w="22225">
                  <a:solidFill>
                    <a:schemeClr val="accent2"/>
                  </a:solidFill>
                  <a:prstDash val="solid"/>
                </a:ln>
                <a:solidFill>
                  <a:schemeClr val="accent2">
                    <a:lumMod val="40000"/>
                    <a:lumOff val="60000"/>
                  </a:schemeClr>
                </a:solidFill>
                <a:effectLst/>
                <a:sym typeface="+mn-ea"/>
              </a:rPr>
              <a:t>暨欧亚电影文化盛典</a:t>
            </a:r>
            <a:br>
              <a:rPr lang="zh-CN" altLang="en-US" sz="4400">
                <a:ln w="22225">
                  <a:solidFill>
                    <a:schemeClr val="accent2"/>
                  </a:solidFill>
                  <a:prstDash val="solid"/>
                </a:ln>
                <a:solidFill>
                  <a:schemeClr val="accent2">
                    <a:lumMod val="40000"/>
                    <a:lumOff val="60000"/>
                  </a:schemeClr>
                </a:solidFill>
                <a:effectLst/>
              </a:rPr>
            </a:br>
            <a:br>
              <a:rPr lang="zh-CN" altLang="en-US" sz="4400"/>
            </a:br>
            <a:br>
              <a:rPr lang="zh-CN" altLang="en-US" sz="4400"/>
            </a:br>
            <a:r>
              <a:rPr lang="zh-CN" altLang="en-US" sz="4400">
                <a:sym typeface="+mn-ea"/>
              </a:rPr>
              <a:t> </a:t>
            </a:r>
            <a:r>
              <a:rPr lang="en-US" altLang="zh-CN" sz="4400">
                <a:sym typeface="+mn-ea"/>
              </a:rPr>
              <a:t>            </a:t>
            </a:r>
            <a:r>
              <a:rPr lang="en-US" altLang="zh-CN" sz="4000">
                <a:sym typeface="+mn-ea"/>
              </a:rPr>
              <a:t> </a:t>
            </a:r>
            <a:r>
              <a:rPr lang="zh-CN" altLang="en-US" sz="4000">
                <a:sym typeface="+mn-ea"/>
              </a:rPr>
              <a:t>活动主题：文明互鉴</a:t>
            </a:r>
            <a:r>
              <a:rPr lang="ja-JP" altLang="en-US" sz="4000">
                <a:sym typeface="+mn-ea"/>
              </a:rPr>
              <a:t>・</a:t>
            </a:r>
            <a:r>
              <a:rPr lang="zh-CN" altLang="en-US" sz="4000">
                <a:sym typeface="+mn-ea"/>
              </a:rPr>
              <a:t>合作发展</a:t>
            </a:r>
            <a:r>
              <a:rPr lang="ja-JP" altLang="en-US" sz="4000">
                <a:sym typeface="+mn-ea"/>
              </a:rPr>
              <a:t>・</a:t>
            </a:r>
            <a:r>
              <a:rPr lang="zh-CN" altLang="en-US" sz="4000">
                <a:sym typeface="+mn-ea"/>
              </a:rPr>
              <a:t>共同未来</a:t>
            </a:r>
            <a:r>
              <a:rPr lang="en-US" altLang="zh-CN" sz="4000">
                <a:sym typeface="+mn-ea"/>
              </a:rPr>
              <a:t>​</a:t>
            </a:r>
            <a:br>
              <a:rPr lang="en-US" altLang="zh-CN" sz="4000"/>
            </a:br>
            <a:r>
              <a:rPr lang="en-US" altLang="zh-CN" sz="2220">
                <a:sym typeface="+mn-ea"/>
              </a:rPr>
              <a:t>                        </a:t>
            </a:r>
            <a:r>
              <a:rPr lang="zh-CN" altLang="en-US" sz="2220">
                <a:sym typeface="+mn-ea"/>
              </a:rPr>
              <a:t>举办时间：</a:t>
            </a:r>
            <a:r>
              <a:rPr lang="en-US" altLang="zh-CN" sz="2220">
                <a:sym typeface="+mn-ea"/>
              </a:rPr>
              <a:t>2025 </a:t>
            </a:r>
            <a:r>
              <a:rPr lang="zh-CN" altLang="en-US" sz="2220">
                <a:sym typeface="+mn-ea"/>
              </a:rPr>
              <a:t>年</a:t>
            </a:r>
            <a:r>
              <a:rPr lang="en-US" altLang="zh-CN" sz="2220">
                <a:sym typeface="+mn-ea"/>
              </a:rPr>
              <a:t> 12 </a:t>
            </a:r>
            <a:r>
              <a:rPr lang="zh-CN" altLang="en-US" sz="2220">
                <a:sym typeface="+mn-ea"/>
              </a:rPr>
              <a:t>月</a:t>
            </a:r>
            <a:r>
              <a:rPr lang="en-US" altLang="zh-CN" sz="2220">
                <a:sym typeface="+mn-ea"/>
              </a:rPr>
              <a:t> 19 </a:t>
            </a:r>
            <a:r>
              <a:rPr lang="zh-CN" altLang="en-US" sz="2220">
                <a:sym typeface="+mn-ea"/>
              </a:rPr>
              <a:t>日（</a:t>
            </a:r>
            <a:r>
              <a:rPr lang="en-US" altLang="zh-CN" sz="2220">
                <a:sym typeface="+mn-ea"/>
              </a:rPr>
              <a:t>15:00-22:00</a:t>
            </a:r>
            <a:r>
              <a:rPr lang="zh-CN" altLang="en-US" sz="2220">
                <a:sym typeface="+mn-ea"/>
              </a:rPr>
              <a:t>）</a:t>
            </a:r>
            <a:br>
              <a:rPr lang="zh-CN" altLang="en-US" sz="2220"/>
            </a:br>
            <a:r>
              <a:rPr lang="en-US" altLang="zh-CN" sz="2220">
                <a:sym typeface="+mn-ea"/>
              </a:rPr>
              <a:t>           </a:t>
            </a:r>
            <a:r>
              <a:rPr lang="zh-CN" altLang="en-US" sz="2220">
                <a:sym typeface="+mn-ea"/>
              </a:rPr>
              <a:t>活动地点：北京国际会议中心</a:t>
            </a:r>
            <a:r>
              <a:rPr lang="en-US" altLang="zh-CN" sz="2220">
                <a:sym typeface="+mn-ea"/>
              </a:rPr>
              <a:t>(</a:t>
            </a:r>
            <a:r>
              <a:rPr lang="zh-CN" altLang="en-US" sz="2220">
                <a:sym typeface="+mn-ea"/>
              </a:rPr>
              <a:t>主会场</a:t>
            </a:r>
            <a:r>
              <a:rPr lang="en-US" altLang="zh-CN" sz="2220">
                <a:sym typeface="+mn-ea"/>
              </a:rPr>
              <a:t>)</a:t>
            </a:r>
            <a:r>
              <a:rPr lang="zh-CN" altLang="en-US" sz="2220">
                <a:sym typeface="+mn-ea"/>
              </a:rPr>
              <a:t>、</a:t>
            </a:r>
            <a:br>
              <a:rPr lang="zh-CN" altLang="en-US" sz="2220"/>
            </a:br>
            <a:r>
              <a:rPr lang="zh-CN" altLang="en-US" sz="2220">
                <a:sym typeface="+mn-ea"/>
              </a:rPr>
              <a:t> </a:t>
            </a:r>
            <a:r>
              <a:rPr lang="en-US" altLang="zh-CN" sz="2220">
                <a:sym typeface="+mn-ea"/>
              </a:rPr>
              <a:t>                                       </a:t>
            </a:r>
            <a:r>
              <a:rPr lang="zh-CN" altLang="en-US" sz="2220">
                <a:sym typeface="+mn-ea"/>
              </a:rPr>
              <a:t>莫斯科莱蒙托夫国家民族中心（分会场）</a:t>
            </a:r>
            <a:br>
              <a:rPr lang="zh-CN" altLang="en-US" sz="2220"/>
            </a:br>
            <a:r>
              <a:rPr lang="en-US" altLang="zh-CN" sz="2220">
                <a:sym typeface="+mn-ea"/>
              </a:rPr>
              <a:t>                                         </a:t>
            </a:r>
            <a:r>
              <a:rPr lang="zh-CN" altLang="en-US" sz="2220">
                <a:sym typeface="+mn-ea"/>
              </a:rPr>
              <a:t>视频中国新媒体直播中心（国际在线）、</a:t>
            </a:r>
            <a:br>
              <a:rPr lang="zh-CN" altLang="en-US" sz="2220"/>
            </a:br>
            <a:r>
              <a:rPr lang="en-US" altLang="zh-CN" sz="2220">
                <a:sym typeface="+mn-ea"/>
              </a:rPr>
              <a:t>                                </a:t>
            </a:r>
            <a:r>
              <a:rPr lang="zh-CN" altLang="en-US" sz="2220">
                <a:sym typeface="+mn-ea"/>
              </a:rPr>
              <a:t>永不落幕服贸会（官网）</a:t>
            </a:r>
            <a:r>
              <a:rPr lang="en-US" altLang="zh-CN" sz="2220">
                <a:sym typeface="+mn-ea"/>
              </a:rPr>
              <a:t>​</a:t>
            </a:r>
            <a:br>
              <a:rPr lang="zh-CN" altLang="en-US" sz="2220">
                <a:ln w="22225">
                  <a:solidFill>
                    <a:schemeClr val="accent2"/>
                  </a:solidFill>
                  <a:prstDash val="solid"/>
                </a:ln>
                <a:solidFill>
                  <a:schemeClr val="accent2">
                    <a:lumMod val="40000"/>
                    <a:lumOff val="60000"/>
                  </a:schemeClr>
                </a:solidFill>
                <a:effectLst/>
                <a:sym typeface="+mn-ea"/>
              </a:rPr>
            </a:br>
            <a:endParaRPr lang="zh-CN" altLang="en-US" sz="2220">
              <a:ln w="22225">
                <a:solidFill>
                  <a:schemeClr val="accent2"/>
                </a:solidFill>
                <a:prstDash val="solid"/>
              </a:ln>
              <a:solidFill>
                <a:schemeClr val="accent2">
                  <a:lumMod val="40000"/>
                  <a:lumOff val="60000"/>
                </a:schemeClr>
              </a:solidFill>
              <a:effectLst/>
              <a:sym typeface="+mn-ea"/>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23"/>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20251015定稿防城港市中医医院宣传片 - frame at 0m29s"/>
          <p:cNvPicPr>
            <a:picLocks noChangeAspect="1"/>
          </p:cNvPicPr>
          <p:nvPr>
            <p:ph idx="1"/>
          </p:nvPr>
        </p:nvPicPr>
        <p:blipFill>
          <a:blip r:embed="rId1"/>
          <a:stretch>
            <a:fillRect/>
          </a:stretch>
        </p:blipFill>
        <p:spPr>
          <a:xfrm>
            <a:off x="92075" y="3489325"/>
            <a:ext cx="12007215" cy="3368675"/>
          </a:xfrm>
          <a:prstGeom prst="rect">
            <a:avLst/>
          </a:prstGeom>
        </p:spPr>
      </p:pic>
      <p:pic>
        <p:nvPicPr>
          <p:cNvPr id="5" name="图片 4" descr="20251015定稿防城港市中医医院宣传片 - frame at 0m6s"/>
          <p:cNvPicPr>
            <a:picLocks noChangeAspect="1"/>
          </p:cNvPicPr>
          <p:nvPr/>
        </p:nvPicPr>
        <p:blipFill>
          <a:blip r:embed="rId2"/>
          <a:stretch>
            <a:fillRect/>
          </a:stretch>
        </p:blipFill>
        <p:spPr>
          <a:xfrm>
            <a:off x="92075" y="127635"/>
            <a:ext cx="12006580" cy="336169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635" cy="6819900"/>
          </a:xfrm>
          <a:prstGeom prst="rect">
            <a:avLst/>
          </a:prstGeo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endParaRPr lang="zh-CN" altLang="en-US"/>
          </a:p>
        </p:txBody>
      </p:sp>
      <p:pic>
        <p:nvPicPr>
          <p:cNvPr id="5" name="内容占位符 4" descr="20251015定稿防城港市中医医院宣传片 - frame at 2m5s"/>
          <p:cNvPicPr>
            <a:picLocks noChangeAspect="1"/>
          </p:cNvPicPr>
          <p:nvPr>
            <p:ph idx="1"/>
          </p:nvPr>
        </p:nvPicPr>
        <p:blipFill>
          <a:blip r:embed="rId1"/>
          <a:stretch>
            <a:fillRect/>
          </a:stretch>
        </p:blipFill>
        <p:spPr>
          <a:xfrm>
            <a:off x="1641475" y="1130300"/>
            <a:ext cx="8895080" cy="5003800"/>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20251015定稿防城港市中医医院宣传片 - frame at 2m26s"/>
          <p:cNvPicPr>
            <a:picLocks noChangeAspect="1"/>
          </p:cNvPicPr>
          <p:nvPr>
            <p:ph idx="1"/>
          </p:nvPr>
        </p:nvPicPr>
        <p:blipFill>
          <a:blip r:embed="rId1"/>
          <a:stretch>
            <a:fillRect/>
          </a:stretch>
        </p:blipFill>
        <p:spPr>
          <a:xfrm>
            <a:off x="69215" y="128905"/>
            <a:ext cx="12122785" cy="6746240"/>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20251015定稿防城港市中医医院宣传片 - frame at 3m17s"/>
          <p:cNvPicPr>
            <a:picLocks noChangeAspect="1"/>
          </p:cNvPicPr>
          <p:nvPr>
            <p:ph idx="1"/>
          </p:nvPr>
        </p:nvPicPr>
        <p:blipFill>
          <a:blip r:embed="rId1"/>
          <a:stretch>
            <a:fillRect/>
          </a:stretch>
        </p:blipFill>
        <p:spPr>
          <a:xfrm>
            <a:off x="164465" y="0"/>
            <a:ext cx="7687945" cy="4324985"/>
          </a:xfrm>
          <a:prstGeom prst="rect">
            <a:avLst/>
          </a:prstGeom>
        </p:spPr>
      </p:pic>
      <p:pic>
        <p:nvPicPr>
          <p:cNvPr id="5" name="图片 4" descr="20251015定稿防城港市中医医院宣传片 - frame at 3m11s"/>
          <p:cNvPicPr>
            <a:picLocks noChangeAspect="1"/>
          </p:cNvPicPr>
          <p:nvPr/>
        </p:nvPicPr>
        <p:blipFill>
          <a:blip r:embed="rId2"/>
          <a:stretch>
            <a:fillRect/>
          </a:stretch>
        </p:blipFill>
        <p:spPr>
          <a:xfrm>
            <a:off x="5963285" y="3354070"/>
            <a:ext cx="6228715" cy="3503930"/>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1"/>
          <p:cNvSpPr>
            <a:spLocks noGrp="1"/>
          </p:cNvSpPr>
          <p:nvPr/>
        </p:nvSpPr>
        <p:spPr>
          <a:xfrm>
            <a:off x="660400" y="110490"/>
            <a:ext cx="10858500" cy="1539875"/>
          </a:xfrm>
          <a:prstGeom prst="rect">
            <a:avLst/>
          </a:prstGeom>
        </p:spPr>
        <p:txBody>
          <a:bodyPr vert="horz" lIns="91440" tIns="45720" rIns="91440" bIns="45720" rtlCol="0" anchor="b">
            <a:normAutofit fontScale="60000"/>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zh-CN" altLang="en-US" sz="4000"/>
              <a:t>优美的广西康养环境</a:t>
            </a:r>
            <a:r>
              <a:rPr lang="en-US" altLang="zh-CN" sz="4000"/>
              <a:t>-</a:t>
            </a:r>
            <a:r>
              <a:rPr lang="zh-CN" altLang="en-US" sz="4000"/>
              <a:t>优美</a:t>
            </a:r>
            <a:r>
              <a:rPr lang="zh-CN" altLang="en-US" sz="4000"/>
              <a:t>的防城港白沙滩</a:t>
            </a:r>
            <a:r>
              <a:rPr lang="en-US" altLang="zh-CN" sz="4000"/>
              <a:t> </a:t>
            </a:r>
            <a:r>
              <a:rPr lang="en-US" altLang="zh-CN"/>
              <a:t>                                     </a:t>
            </a:r>
            <a:r>
              <a:rPr lang="en-US" altLang="zh-CN" sz="3335"/>
              <a:t>                   </a:t>
            </a:r>
            <a:r>
              <a:rPr lang="en-US" altLang="en-US" sz="3335"/>
              <a:t>Прекрасная</a:t>
            </a:r>
            <a:r>
              <a:rPr lang="en-US" altLang="zh-CN" sz="3335"/>
              <a:t> </a:t>
            </a:r>
            <a:r>
              <a:rPr lang="en-US" altLang="en-US" sz="3335"/>
              <a:t>среда</a:t>
            </a:r>
            <a:r>
              <a:rPr lang="en-US" altLang="zh-CN" sz="3335"/>
              <a:t> </a:t>
            </a:r>
            <a:r>
              <a:rPr lang="en-US" altLang="en-US" sz="3335"/>
              <a:t>для</a:t>
            </a:r>
            <a:r>
              <a:rPr lang="en-US" altLang="zh-CN" sz="3335"/>
              <a:t> </a:t>
            </a:r>
            <a:r>
              <a:rPr lang="en-US" altLang="en-US" sz="3335"/>
              <a:t>оздоровления</a:t>
            </a:r>
            <a:r>
              <a:rPr lang="en-US" altLang="zh-CN" sz="3335"/>
              <a:t> </a:t>
            </a:r>
            <a:r>
              <a:rPr lang="en-US" altLang="en-US" sz="3335"/>
              <a:t>Гуанси</a:t>
            </a:r>
            <a:r>
              <a:rPr lang="en-US" altLang="zh-CN" sz="3335"/>
              <a:t> — </a:t>
            </a:r>
            <a:r>
              <a:rPr lang="en-US" altLang="en-US" sz="3335"/>
              <a:t>прекрасный</a:t>
            </a:r>
            <a:r>
              <a:rPr lang="en-US" altLang="zh-CN" sz="3335"/>
              <a:t> </a:t>
            </a:r>
            <a:r>
              <a:rPr lang="en-US" altLang="en-US" sz="3335"/>
              <a:t>Белоснежный</a:t>
            </a:r>
            <a:r>
              <a:rPr lang="en-US" altLang="zh-CN" sz="3335"/>
              <a:t> </a:t>
            </a:r>
            <a:r>
              <a:rPr lang="en-US" altLang="en-US" sz="3335"/>
              <a:t>пляж</a:t>
            </a:r>
            <a:r>
              <a:rPr lang="en-US" altLang="zh-CN" sz="3335"/>
              <a:t> </a:t>
            </a:r>
            <a:r>
              <a:rPr lang="en-US" altLang="en-US" sz="3335"/>
              <a:t>Фанчэнгуан</a:t>
            </a:r>
            <a:br>
              <a:rPr lang="en-US" altLang="en-US" sz="3335"/>
            </a:br>
            <a:endParaRPr lang="en-US" altLang="en-US" sz="3335"/>
          </a:p>
        </p:txBody>
      </p:sp>
      <p:pic>
        <p:nvPicPr>
          <p:cNvPr id="4" name="图片 3"/>
          <p:cNvPicPr>
            <a:picLocks noChangeAspect="1"/>
          </p:cNvPicPr>
          <p:nvPr/>
        </p:nvPicPr>
        <p:blipFill>
          <a:blip r:embed="rId1"/>
          <a:stretch>
            <a:fillRect/>
          </a:stretch>
        </p:blipFill>
        <p:spPr>
          <a:xfrm>
            <a:off x="660400" y="1334770"/>
            <a:ext cx="11160760" cy="4796790"/>
          </a:xfrm>
          <a:prstGeom prst="rect">
            <a:avLst/>
          </a:prstGeo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60400" y="633412"/>
            <a:ext cx="10858500" cy="900112"/>
          </a:xfrm>
        </p:spPr>
        <p:txBody>
          <a:bodyPr>
            <a:normAutofit fontScale="90000"/>
          </a:bodyPr>
          <a:p>
            <a:r>
              <a:rPr lang="zh-CN" altLang="en-US"/>
              <a:t>优美的广西康养环境</a:t>
            </a:r>
            <a:r>
              <a:rPr lang="en-US" altLang="zh-CN"/>
              <a:t>-</a:t>
            </a:r>
            <a:r>
              <a:rPr lang="zh-CN" altLang="en-US"/>
              <a:t>有没的防城港白沙滩</a:t>
            </a:r>
            <a:r>
              <a:rPr lang="en-US" altLang="zh-CN"/>
              <a:t>                                        </a:t>
            </a:r>
            <a:r>
              <a:rPr lang="en-US" altLang="en-US" sz="2220"/>
              <a:t>Прекрасная</a:t>
            </a:r>
            <a:r>
              <a:rPr lang="en-US" altLang="zh-CN" sz="2220"/>
              <a:t> </a:t>
            </a:r>
            <a:r>
              <a:rPr lang="en-US" altLang="en-US" sz="2220"/>
              <a:t>среда</a:t>
            </a:r>
            <a:r>
              <a:rPr lang="en-US" altLang="zh-CN" sz="2220"/>
              <a:t> </a:t>
            </a:r>
            <a:r>
              <a:rPr lang="en-US" altLang="en-US" sz="2220"/>
              <a:t>для</a:t>
            </a:r>
            <a:r>
              <a:rPr lang="en-US" altLang="zh-CN" sz="2220"/>
              <a:t> </a:t>
            </a:r>
            <a:r>
              <a:rPr lang="en-US" altLang="en-US" sz="2220"/>
              <a:t>оздоровления</a:t>
            </a:r>
            <a:r>
              <a:rPr lang="en-US" altLang="zh-CN" sz="2220"/>
              <a:t> </a:t>
            </a:r>
            <a:r>
              <a:rPr lang="en-US" altLang="en-US" sz="2220"/>
              <a:t>Гуанси</a:t>
            </a:r>
            <a:r>
              <a:rPr lang="en-US" altLang="zh-CN" sz="2220"/>
              <a:t> — </a:t>
            </a:r>
            <a:r>
              <a:rPr lang="en-US" altLang="en-US" sz="2220"/>
              <a:t>прекрасный</a:t>
            </a:r>
            <a:r>
              <a:rPr lang="en-US" altLang="zh-CN" sz="2220"/>
              <a:t> </a:t>
            </a:r>
            <a:r>
              <a:rPr lang="en-US" altLang="en-US" sz="2220"/>
              <a:t>Белоснежный</a:t>
            </a:r>
            <a:r>
              <a:rPr lang="en-US" altLang="zh-CN" sz="2220"/>
              <a:t> </a:t>
            </a:r>
            <a:r>
              <a:rPr lang="en-US" altLang="en-US" sz="2220"/>
              <a:t>пляж</a:t>
            </a:r>
            <a:r>
              <a:rPr lang="en-US" altLang="zh-CN" sz="2220"/>
              <a:t> </a:t>
            </a:r>
            <a:r>
              <a:rPr lang="en-US" altLang="en-US" sz="2220"/>
              <a:t>Фанчэнгуан</a:t>
            </a:r>
            <a:br>
              <a:rPr lang="en-US" altLang="en-US" sz="2220"/>
            </a:br>
            <a:endParaRPr lang="en-US" altLang="en-US" sz="2220"/>
          </a:p>
        </p:txBody>
      </p:sp>
      <p:pic>
        <p:nvPicPr>
          <p:cNvPr id="4" name="图片 3"/>
          <p:cNvPicPr>
            <a:picLocks noChangeAspect="1"/>
          </p:cNvPicPr>
          <p:nvPr/>
        </p:nvPicPr>
        <p:blipFill>
          <a:blip r:embed="rId1"/>
          <a:stretch>
            <a:fillRect/>
          </a:stretch>
        </p:blipFill>
        <p:spPr>
          <a:xfrm>
            <a:off x="660400" y="1234440"/>
            <a:ext cx="10290175" cy="5145405"/>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66750" y="1268730"/>
            <a:ext cx="11018520" cy="4715510"/>
          </a:xfrm>
          <a:prstGeom prst="rect">
            <a:avLst/>
          </a:prstGeom>
        </p:spPr>
      </p:pic>
      <p:sp>
        <p:nvSpPr>
          <p:cNvPr id="5" name="标题 1"/>
          <p:cNvSpPr>
            <a:spLocks noGrp="1"/>
          </p:cNvSpPr>
          <p:nvPr/>
        </p:nvSpPr>
        <p:spPr>
          <a:xfrm>
            <a:off x="666750" y="-196215"/>
            <a:ext cx="10858500" cy="1464945"/>
          </a:xfrm>
          <a:prstGeom prst="rect">
            <a:avLst/>
          </a:prstGeom>
        </p:spPr>
        <p:txBody>
          <a:bodyPr vert="horz" lIns="91440" tIns="45720" rIns="91440" bIns="45720" rtlCol="0" anchor="b">
            <a:normAutofit fontScale="40000"/>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zh-CN" altLang="en-US" sz="6000"/>
              <a:t>优美的广西康养环境</a:t>
            </a:r>
            <a:r>
              <a:rPr lang="en-US" altLang="zh-CN" sz="6000"/>
              <a:t>-</a:t>
            </a:r>
            <a:r>
              <a:rPr lang="zh-CN" altLang="en-US" sz="6000"/>
              <a:t>有没的防城港白沙滩</a:t>
            </a:r>
            <a:r>
              <a:rPr lang="en-US" altLang="zh-CN"/>
              <a:t>                                                                                                           </a:t>
            </a:r>
            <a:r>
              <a:rPr lang="en-US" altLang="en-US" sz="5000"/>
              <a:t>Прекрасная</a:t>
            </a:r>
            <a:r>
              <a:rPr lang="en-US" altLang="zh-CN" sz="5000"/>
              <a:t> </a:t>
            </a:r>
            <a:r>
              <a:rPr lang="en-US" altLang="en-US" sz="5000"/>
              <a:t>среда</a:t>
            </a:r>
            <a:r>
              <a:rPr lang="en-US" altLang="zh-CN" sz="5000"/>
              <a:t> </a:t>
            </a:r>
            <a:r>
              <a:rPr lang="en-US" altLang="en-US" sz="5000"/>
              <a:t>для</a:t>
            </a:r>
            <a:r>
              <a:rPr lang="en-US" altLang="zh-CN" sz="5000"/>
              <a:t> </a:t>
            </a:r>
            <a:r>
              <a:rPr lang="en-US" altLang="en-US" sz="5000"/>
              <a:t>оздоровления</a:t>
            </a:r>
            <a:r>
              <a:rPr lang="en-US" altLang="zh-CN" sz="5000"/>
              <a:t> </a:t>
            </a:r>
            <a:r>
              <a:rPr lang="en-US" altLang="en-US" sz="5000"/>
              <a:t>Гуанси</a:t>
            </a:r>
            <a:r>
              <a:rPr lang="en-US" altLang="zh-CN" sz="5000"/>
              <a:t> — </a:t>
            </a:r>
            <a:r>
              <a:rPr lang="en-US" altLang="en-US" sz="5000"/>
              <a:t>прекрасный</a:t>
            </a:r>
            <a:r>
              <a:rPr lang="en-US" altLang="zh-CN" sz="5000"/>
              <a:t> </a:t>
            </a:r>
            <a:r>
              <a:rPr lang="en-US" altLang="en-US" sz="5000"/>
              <a:t>Белоснежный</a:t>
            </a:r>
            <a:r>
              <a:rPr lang="en-US" altLang="zh-CN" sz="5000"/>
              <a:t> </a:t>
            </a:r>
            <a:r>
              <a:rPr lang="en-US" altLang="en-US" sz="5000"/>
              <a:t>пляж</a:t>
            </a:r>
            <a:r>
              <a:rPr lang="en-US" altLang="zh-CN" sz="5000"/>
              <a:t> </a:t>
            </a:r>
            <a:r>
              <a:rPr lang="en-US" altLang="en-US" sz="5000"/>
              <a:t>Фанчэнгуан</a:t>
            </a:r>
            <a:br>
              <a:rPr lang="en-US" altLang="en-US" sz="2220"/>
            </a:br>
            <a:endParaRPr lang="en-US" altLang="en-US" sz="222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64820" y="317"/>
            <a:ext cx="10858500" cy="900112"/>
          </a:xfrm>
        </p:spPr>
        <p:txBody>
          <a:bodyPr>
            <a:normAutofit fontScale="90000"/>
          </a:bodyPr>
          <a:p>
            <a:r>
              <a:rPr lang="zh-CN" altLang="en-US"/>
              <a:t>创新的中医药抗癌技术</a:t>
            </a:r>
            <a:br>
              <a:rPr lang="zh-CN" altLang="en-US"/>
            </a:br>
            <a:r>
              <a:rPr lang="en-US" altLang="en-US" sz="2220"/>
              <a:t>Инновационные</a:t>
            </a:r>
            <a:r>
              <a:rPr lang="en-US" altLang="zh-CN" sz="2220"/>
              <a:t> </a:t>
            </a:r>
            <a:r>
              <a:rPr lang="en-US" altLang="en-US" sz="2220"/>
              <a:t>технологии</a:t>
            </a:r>
            <a:r>
              <a:rPr lang="en-US" altLang="zh-CN" sz="2220"/>
              <a:t> </a:t>
            </a:r>
            <a:r>
              <a:rPr lang="en-US" altLang="en-US" sz="2220"/>
              <a:t>традиционной</a:t>
            </a:r>
            <a:r>
              <a:rPr lang="en-US" altLang="zh-CN" sz="2220"/>
              <a:t> </a:t>
            </a:r>
            <a:r>
              <a:rPr lang="en-US" altLang="en-US" sz="2220"/>
              <a:t>китайской</a:t>
            </a:r>
            <a:r>
              <a:rPr lang="en-US" altLang="zh-CN" sz="2220"/>
              <a:t> </a:t>
            </a:r>
            <a:r>
              <a:rPr lang="en-US" altLang="en-US" sz="2220"/>
              <a:t>медицины</a:t>
            </a:r>
            <a:r>
              <a:rPr lang="en-US" altLang="zh-CN" sz="2220"/>
              <a:t> </a:t>
            </a:r>
            <a:r>
              <a:rPr lang="en-US" altLang="en-US" sz="2220"/>
              <a:t>в</a:t>
            </a:r>
            <a:r>
              <a:rPr lang="en-US" altLang="zh-CN" sz="2220"/>
              <a:t> </a:t>
            </a:r>
            <a:r>
              <a:rPr lang="en-US" altLang="en-US" sz="2220"/>
              <a:t>лечении</a:t>
            </a:r>
            <a:r>
              <a:rPr lang="en-US" altLang="zh-CN" sz="2220"/>
              <a:t> </a:t>
            </a:r>
            <a:r>
              <a:rPr lang="en-US" altLang="en-US" sz="2220"/>
              <a:t>рака</a:t>
            </a:r>
            <a:endParaRPr lang="en-US" altLang="en-US" sz="2220"/>
          </a:p>
        </p:txBody>
      </p:sp>
      <p:pic>
        <p:nvPicPr>
          <p:cNvPr id="3" name="图片 2"/>
          <p:cNvPicPr>
            <a:picLocks noChangeAspect="1"/>
          </p:cNvPicPr>
          <p:nvPr/>
        </p:nvPicPr>
        <p:blipFill>
          <a:blip r:embed="rId1"/>
          <a:stretch>
            <a:fillRect/>
          </a:stretch>
        </p:blipFill>
        <p:spPr>
          <a:xfrm>
            <a:off x="637540" y="900430"/>
            <a:ext cx="10221595" cy="6022975"/>
          </a:xfrm>
          <a:prstGeom prst="rect">
            <a:avLst/>
          </a:prstGeo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60400" y="323532"/>
            <a:ext cx="10858500" cy="900112"/>
          </a:xfrm>
        </p:spPr>
        <p:txBody>
          <a:bodyPr>
            <a:normAutofit fontScale="90000"/>
          </a:bodyPr>
          <a:p>
            <a:r>
              <a:rPr lang="zh-CN" altLang="en-US">
                <a:sym typeface="+mn-ea"/>
              </a:rPr>
              <a:t>创新的中医药抗癌技术</a:t>
            </a:r>
            <a:br>
              <a:rPr lang="zh-CN" altLang="en-US">
                <a:sym typeface="+mn-ea"/>
              </a:rPr>
            </a:br>
            <a:r>
              <a:rPr lang="en-US" altLang="en-US">
                <a:sym typeface="+mn-ea"/>
              </a:rPr>
              <a:t>Инновационные</a:t>
            </a:r>
            <a:r>
              <a:rPr lang="en-US" altLang="zh-CN">
                <a:sym typeface="+mn-ea"/>
              </a:rPr>
              <a:t> </a:t>
            </a:r>
            <a:r>
              <a:rPr lang="en-US" altLang="en-US">
                <a:sym typeface="+mn-ea"/>
              </a:rPr>
              <a:t>технологии</a:t>
            </a:r>
            <a:r>
              <a:rPr lang="en-US" altLang="zh-CN">
                <a:sym typeface="+mn-ea"/>
              </a:rPr>
              <a:t> </a:t>
            </a:r>
            <a:r>
              <a:rPr lang="en-US" altLang="en-US">
                <a:sym typeface="+mn-ea"/>
              </a:rPr>
              <a:t>традиционной</a:t>
            </a:r>
            <a:r>
              <a:rPr lang="en-US" altLang="zh-CN">
                <a:sym typeface="+mn-ea"/>
              </a:rPr>
              <a:t> </a:t>
            </a:r>
            <a:r>
              <a:rPr lang="en-US" altLang="en-US">
                <a:sym typeface="+mn-ea"/>
              </a:rPr>
              <a:t>китайской</a:t>
            </a:r>
            <a:r>
              <a:rPr lang="en-US" altLang="zh-CN">
                <a:sym typeface="+mn-ea"/>
              </a:rPr>
              <a:t> </a:t>
            </a:r>
            <a:r>
              <a:rPr lang="en-US" altLang="en-US">
                <a:sym typeface="+mn-ea"/>
              </a:rPr>
              <a:t>медицины</a:t>
            </a:r>
            <a:r>
              <a:rPr lang="en-US" altLang="zh-CN">
                <a:sym typeface="+mn-ea"/>
              </a:rPr>
              <a:t> </a:t>
            </a:r>
            <a:r>
              <a:rPr lang="en-US" altLang="en-US">
                <a:sym typeface="+mn-ea"/>
              </a:rPr>
              <a:t>в</a:t>
            </a:r>
            <a:r>
              <a:rPr lang="en-US" altLang="zh-CN">
                <a:sym typeface="+mn-ea"/>
              </a:rPr>
              <a:t> </a:t>
            </a:r>
            <a:r>
              <a:rPr lang="en-US" altLang="en-US">
                <a:sym typeface="+mn-ea"/>
              </a:rPr>
              <a:t>лечении</a:t>
            </a:r>
            <a:r>
              <a:rPr lang="en-US" altLang="zh-CN">
                <a:sym typeface="+mn-ea"/>
              </a:rPr>
              <a:t> </a:t>
            </a:r>
            <a:r>
              <a:rPr lang="en-US" altLang="en-US">
                <a:sym typeface="+mn-ea"/>
              </a:rPr>
              <a:t>рака</a:t>
            </a:r>
            <a:endParaRPr lang="zh-CN" altLang="en-US"/>
          </a:p>
        </p:txBody>
      </p:sp>
      <p:pic>
        <p:nvPicPr>
          <p:cNvPr id="3" name="图片 2"/>
          <p:cNvPicPr>
            <a:picLocks noChangeAspect="1"/>
          </p:cNvPicPr>
          <p:nvPr/>
        </p:nvPicPr>
        <p:blipFill>
          <a:blip r:embed="rId1"/>
          <a:stretch>
            <a:fillRect/>
          </a:stretch>
        </p:blipFill>
        <p:spPr>
          <a:xfrm>
            <a:off x="810895" y="1146810"/>
            <a:ext cx="9906000" cy="5694680"/>
          </a:xfrm>
          <a:prstGeom prst="rect">
            <a:avLst/>
          </a:prstGeom>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60400" y="280352"/>
            <a:ext cx="10858500" cy="900112"/>
          </a:xfrm>
        </p:spPr>
        <p:txBody>
          <a:bodyPr>
            <a:normAutofit fontScale="90000"/>
          </a:bodyPr>
          <a:p>
            <a:r>
              <a:rPr lang="zh-CN" altLang="en-US">
                <a:sym typeface="+mn-ea"/>
              </a:rPr>
              <a:t>创新的中医药抗癌技术</a:t>
            </a:r>
            <a:br>
              <a:rPr lang="zh-CN" altLang="en-US">
                <a:sym typeface="+mn-ea"/>
              </a:rPr>
            </a:br>
            <a:r>
              <a:rPr lang="en-US" altLang="en-US">
                <a:sym typeface="+mn-ea"/>
              </a:rPr>
              <a:t>Инновационные</a:t>
            </a:r>
            <a:r>
              <a:rPr lang="en-US" altLang="zh-CN">
                <a:sym typeface="+mn-ea"/>
              </a:rPr>
              <a:t> </a:t>
            </a:r>
            <a:r>
              <a:rPr lang="en-US" altLang="en-US">
                <a:sym typeface="+mn-ea"/>
              </a:rPr>
              <a:t>технологии</a:t>
            </a:r>
            <a:r>
              <a:rPr lang="en-US" altLang="zh-CN">
                <a:sym typeface="+mn-ea"/>
              </a:rPr>
              <a:t> </a:t>
            </a:r>
            <a:r>
              <a:rPr lang="en-US" altLang="en-US">
                <a:sym typeface="+mn-ea"/>
              </a:rPr>
              <a:t>традиционной</a:t>
            </a:r>
            <a:r>
              <a:rPr lang="en-US" altLang="zh-CN">
                <a:sym typeface="+mn-ea"/>
              </a:rPr>
              <a:t> </a:t>
            </a:r>
            <a:r>
              <a:rPr lang="en-US" altLang="en-US">
                <a:sym typeface="+mn-ea"/>
              </a:rPr>
              <a:t>китайской</a:t>
            </a:r>
            <a:r>
              <a:rPr lang="en-US" altLang="zh-CN">
                <a:sym typeface="+mn-ea"/>
              </a:rPr>
              <a:t> </a:t>
            </a:r>
            <a:r>
              <a:rPr lang="en-US" altLang="en-US">
                <a:sym typeface="+mn-ea"/>
              </a:rPr>
              <a:t>медицины</a:t>
            </a:r>
            <a:r>
              <a:rPr lang="en-US" altLang="zh-CN">
                <a:sym typeface="+mn-ea"/>
              </a:rPr>
              <a:t> </a:t>
            </a:r>
            <a:r>
              <a:rPr lang="en-US" altLang="en-US">
                <a:sym typeface="+mn-ea"/>
              </a:rPr>
              <a:t>в</a:t>
            </a:r>
            <a:r>
              <a:rPr lang="en-US" altLang="zh-CN">
                <a:sym typeface="+mn-ea"/>
              </a:rPr>
              <a:t> </a:t>
            </a:r>
            <a:r>
              <a:rPr lang="en-US" altLang="en-US">
                <a:sym typeface="+mn-ea"/>
              </a:rPr>
              <a:t>лечении</a:t>
            </a:r>
            <a:r>
              <a:rPr lang="en-US" altLang="zh-CN">
                <a:sym typeface="+mn-ea"/>
              </a:rPr>
              <a:t> </a:t>
            </a:r>
            <a:r>
              <a:rPr lang="en-US" altLang="en-US">
                <a:sym typeface="+mn-ea"/>
              </a:rPr>
              <a:t>рака</a:t>
            </a:r>
            <a:endParaRPr lang="zh-CN" altLang="en-US"/>
          </a:p>
        </p:txBody>
      </p:sp>
      <p:pic>
        <p:nvPicPr>
          <p:cNvPr id="3" name="图片 2"/>
          <p:cNvPicPr>
            <a:picLocks noChangeAspect="1"/>
          </p:cNvPicPr>
          <p:nvPr/>
        </p:nvPicPr>
        <p:blipFill>
          <a:blip r:embed="rId1"/>
          <a:stretch>
            <a:fillRect/>
          </a:stretch>
        </p:blipFill>
        <p:spPr>
          <a:xfrm>
            <a:off x="778510" y="1180465"/>
            <a:ext cx="9916795" cy="5586730"/>
          </a:xfrm>
          <a:prstGeom prst="rect">
            <a:avLst/>
          </a:prstGeom>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60400" y="272097"/>
            <a:ext cx="10858500" cy="900112"/>
          </a:xfrm>
        </p:spPr>
        <p:txBody>
          <a:bodyPr>
            <a:normAutofit fontScale="90000"/>
          </a:bodyPr>
          <a:p>
            <a:r>
              <a:rPr lang="zh-CN" altLang="en-US">
                <a:sym typeface="+mn-ea"/>
              </a:rPr>
              <a:t>创新的中医药抗癌技术</a:t>
            </a:r>
            <a:br>
              <a:rPr lang="zh-CN" altLang="en-US">
                <a:sym typeface="+mn-ea"/>
              </a:rPr>
            </a:br>
            <a:r>
              <a:rPr lang="en-US" altLang="en-US">
                <a:sym typeface="+mn-ea"/>
              </a:rPr>
              <a:t>Инновационные</a:t>
            </a:r>
            <a:r>
              <a:rPr lang="en-US" altLang="zh-CN">
                <a:sym typeface="+mn-ea"/>
              </a:rPr>
              <a:t> </a:t>
            </a:r>
            <a:r>
              <a:rPr lang="en-US" altLang="en-US">
                <a:sym typeface="+mn-ea"/>
              </a:rPr>
              <a:t>технологии</a:t>
            </a:r>
            <a:r>
              <a:rPr lang="en-US" altLang="zh-CN">
                <a:sym typeface="+mn-ea"/>
              </a:rPr>
              <a:t> </a:t>
            </a:r>
            <a:r>
              <a:rPr lang="en-US" altLang="en-US">
                <a:sym typeface="+mn-ea"/>
              </a:rPr>
              <a:t>традиционной</a:t>
            </a:r>
            <a:r>
              <a:rPr lang="en-US" altLang="zh-CN">
                <a:sym typeface="+mn-ea"/>
              </a:rPr>
              <a:t> </a:t>
            </a:r>
            <a:r>
              <a:rPr lang="en-US" altLang="en-US">
                <a:sym typeface="+mn-ea"/>
              </a:rPr>
              <a:t>китайской</a:t>
            </a:r>
            <a:r>
              <a:rPr lang="en-US" altLang="zh-CN">
                <a:sym typeface="+mn-ea"/>
              </a:rPr>
              <a:t> </a:t>
            </a:r>
            <a:r>
              <a:rPr lang="en-US" altLang="en-US">
                <a:sym typeface="+mn-ea"/>
              </a:rPr>
              <a:t>медицины</a:t>
            </a:r>
            <a:r>
              <a:rPr lang="en-US" altLang="zh-CN">
                <a:sym typeface="+mn-ea"/>
              </a:rPr>
              <a:t> </a:t>
            </a:r>
            <a:r>
              <a:rPr lang="en-US" altLang="en-US">
                <a:sym typeface="+mn-ea"/>
              </a:rPr>
              <a:t>в</a:t>
            </a:r>
            <a:r>
              <a:rPr lang="en-US" altLang="zh-CN">
                <a:sym typeface="+mn-ea"/>
              </a:rPr>
              <a:t> </a:t>
            </a:r>
            <a:r>
              <a:rPr lang="en-US" altLang="en-US">
                <a:sym typeface="+mn-ea"/>
              </a:rPr>
              <a:t>лечении</a:t>
            </a:r>
            <a:r>
              <a:rPr lang="en-US" altLang="zh-CN">
                <a:sym typeface="+mn-ea"/>
              </a:rPr>
              <a:t> </a:t>
            </a:r>
            <a:r>
              <a:rPr lang="en-US" altLang="en-US">
                <a:sym typeface="+mn-ea"/>
              </a:rPr>
              <a:t>рака</a:t>
            </a:r>
            <a:endParaRPr lang="zh-CN" altLang="en-US"/>
          </a:p>
        </p:txBody>
      </p:sp>
      <p:pic>
        <p:nvPicPr>
          <p:cNvPr id="3" name="图片 2"/>
          <p:cNvPicPr>
            <a:picLocks noChangeAspect="1"/>
          </p:cNvPicPr>
          <p:nvPr/>
        </p:nvPicPr>
        <p:blipFill>
          <a:blip r:embed="rId1"/>
          <a:stretch>
            <a:fillRect/>
          </a:stretch>
        </p:blipFill>
        <p:spPr>
          <a:xfrm>
            <a:off x="931545" y="1095375"/>
            <a:ext cx="9839325" cy="5546725"/>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descr="92e82e55-45ac-40ee-a5c3-51eb35de2b69"/>
          <p:cNvSpPr>
            <a:spLocks noGrp="1"/>
          </p:cNvSpPr>
          <p:nvPr>
            <p:ph type="title" hasCustomPrompt="1"/>
          </p:nvPr>
        </p:nvSpPr>
        <p:spPr/>
        <p:txBody>
          <a:bodyPr anchorCtr="0">
            <a:normAutofit fontScale="90000"/>
          </a:bodyPr>
          <a:lstStyle/>
          <a:p>
            <a:pPr algn="ctr">
              <a:lnSpc>
                <a:spcPct val="100000"/>
              </a:lnSpc>
              <a:spcBef>
                <a:spcPct val="0"/>
              </a:spcBef>
            </a:pPr>
            <a:r>
              <a:rPr lang="en-US" sz="3200" b="1" i="0" u="none">
                <a:solidFill>
                  <a:srgbClr val="FFFFFF"/>
                </a:solidFill>
                <a:ea typeface="微软雅黑" panose="020B0503020204020204" charset="-122"/>
              </a:rPr>
              <a:t>全球主播征集令</a:t>
            </a:r>
            <a:br>
              <a:rPr lang="en-US" sz="3200" b="1" i="0" u="none">
                <a:solidFill>
                  <a:srgbClr val="FFFFFF"/>
                </a:solidFill>
                <a:ea typeface="微软雅黑" panose="020B0503020204020204" charset="-122"/>
              </a:rPr>
            </a:br>
            <a:r>
              <a:rPr lang="en-US" altLang="en-US" sz="2220">
                <a:solidFill>
                  <a:srgbClr val="FFFFFF"/>
                </a:solidFill>
                <a:ea typeface="微软雅黑" panose="020B0503020204020204" charset="-122"/>
                <a:sym typeface="+mn-ea"/>
              </a:rPr>
              <a:t>Объявление</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о</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приеме</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заявок</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на</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роль</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ведущего</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глобально</a:t>
            </a:r>
            <a:r>
              <a:rPr lang="en-US" altLang="zh-CN" sz="2220">
                <a:solidFill>
                  <a:srgbClr val="FFFFFF"/>
                </a:solidFill>
                <a:ea typeface="微软雅黑" panose="020B0503020204020204" charset="-122"/>
                <a:sym typeface="+mn-ea"/>
              </a:rPr>
              <a:t>)</a:t>
            </a:r>
            <a:endParaRPr lang="en-US" sz="2220" b="1" i="0" u="none">
              <a:solidFill>
                <a:srgbClr val="FFFFFF"/>
              </a:solidFill>
              <a:ea typeface="微软雅黑" panose="020B0503020204020204" charset="-122"/>
            </a:endParaRPr>
          </a:p>
        </p:txBody>
      </p:sp>
      <p:sp>
        <p:nvSpPr>
          <p:cNvPr id="25" name="文本占位符 24" descr="453cb2ca-0b3f-48d3-b77e-c8b0c2bbb197"/>
          <p:cNvSpPr>
            <a:spLocks noGrp="1"/>
          </p:cNvSpPr>
          <p:nvPr>
            <p:ph type="body" sz="quarter" idx="1" hasCustomPrompt="1"/>
          </p:nvPr>
        </p:nvSpPr>
        <p:spPr/>
        <p:txBody>
          <a:bodyPr anchorCtr="0"/>
          <a:lstStyle/>
          <a:p>
            <a:pPr algn="ctr">
              <a:lnSpc>
                <a:spcPct val="120000"/>
              </a:lnSpc>
              <a:spcBef>
                <a:spcPts val="1000"/>
              </a:spcBef>
            </a:pPr>
            <a:r>
              <a:rPr lang="en-US" sz="2000" b="0" i="0" u="none">
                <a:solidFill>
                  <a:srgbClr val="FFFFFF"/>
                </a:solidFill>
                <a:ea typeface="微软雅黑" panose="020B0503020204020204" charset="-122"/>
              </a:rPr>
              <a:t>启动阶段，开展《欧亚文化交流使者招募计划》，招募符合条件的主播并赋予荣誉，设置报名机制</a:t>
            </a:r>
            <a:endParaRPr lang="en-US" sz="2000" b="0" i="0" u="none">
              <a:solidFill>
                <a:srgbClr val="FFFFFF"/>
              </a:solidFill>
              <a:ea typeface="微软雅黑" panose="020B0503020204020204" charset="-122"/>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60400" y="305117"/>
            <a:ext cx="10858500" cy="900112"/>
          </a:xfrm>
        </p:spPr>
        <p:txBody>
          <a:bodyPr>
            <a:normAutofit fontScale="90000"/>
          </a:bodyPr>
          <a:p>
            <a:r>
              <a:rPr lang="zh-CN" altLang="en-US">
                <a:sym typeface="+mn-ea"/>
              </a:rPr>
              <a:t>创新的中医药抗癌技术</a:t>
            </a:r>
            <a:br>
              <a:rPr lang="zh-CN" altLang="en-US">
                <a:sym typeface="+mn-ea"/>
              </a:rPr>
            </a:br>
            <a:r>
              <a:rPr lang="en-US" altLang="en-US">
                <a:sym typeface="+mn-ea"/>
              </a:rPr>
              <a:t>Инновационные</a:t>
            </a:r>
            <a:r>
              <a:rPr lang="en-US" altLang="zh-CN">
                <a:sym typeface="+mn-ea"/>
              </a:rPr>
              <a:t> </a:t>
            </a:r>
            <a:r>
              <a:rPr lang="en-US" altLang="en-US">
                <a:sym typeface="+mn-ea"/>
              </a:rPr>
              <a:t>технологии</a:t>
            </a:r>
            <a:r>
              <a:rPr lang="en-US" altLang="zh-CN">
                <a:sym typeface="+mn-ea"/>
              </a:rPr>
              <a:t> </a:t>
            </a:r>
            <a:r>
              <a:rPr lang="en-US" altLang="en-US">
                <a:sym typeface="+mn-ea"/>
              </a:rPr>
              <a:t>традиционной</a:t>
            </a:r>
            <a:r>
              <a:rPr lang="en-US" altLang="zh-CN">
                <a:sym typeface="+mn-ea"/>
              </a:rPr>
              <a:t> </a:t>
            </a:r>
            <a:r>
              <a:rPr lang="en-US" altLang="en-US">
                <a:sym typeface="+mn-ea"/>
              </a:rPr>
              <a:t>китайской</a:t>
            </a:r>
            <a:r>
              <a:rPr lang="en-US" altLang="zh-CN">
                <a:sym typeface="+mn-ea"/>
              </a:rPr>
              <a:t> </a:t>
            </a:r>
            <a:r>
              <a:rPr lang="en-US" altLang="en-US">
                <a:sym typeface="+mn-ea"/>
              </a:rPr>
              <a:t>медицины</a:t>
            </a:r>
            <a:r>
              <a:rPr lang="en-US" altLang="zh-CN">
                <a:sym typeface="+mn-ea"/>
              </a:rPr>
              <a:t> </a:t>
            </a:r>
            <a:r>
              <a:rPr lang="en-US" altLang="en-US">
                <a:sym typeface="+mn-ea"/>
              </a:rPr>
              <a:t>в</a:t>
            </a:r>
            <a:r>
              <a:rPr lang="en-US" altLang="zh-CN">
                <a:sym typeface="+mn-ea"/>
              </a:rPr>
              <a:t> </a:t>
            </a:r>
            <a:r>
              <a:rPr lang="en-US" altLang="en-US">
                <a:sym typeface="+mn-ea"/>
              </a:rPr>
              <a:t>лечении</a:t>
            </a:r>
            <a:r>
              <a:rPr lang="en-US" altLang="zh-CN">
                <a:sym typeface="+mn-ea"/>
              </a:rPr>
              <a:t> </a:t>
            </a:r>
            <a:r>
              <a:rPr lang="en-US" altLang="en-US">
                <a:sym typeface="+mn-ea"/>
              </a:rPr>
              <a:t>рака</a:t>
            </a:r>
            <a:endParaRPr lang="zh-CN" altLang="en-US"/>
          </a:p>
        </p:txBody>
      </p:sp>
      <p:pic>
        <p:nvPicPr>
          <p:cNvPr id="3" name="图片 2"/>
          <p:cNvPicPr>
            <a:picLocks noChangeAspect="1"/>
          </p:cNvPicPr>
          <p:nvPr/>
        </p:nvPicPr>
        <p:blipFill>
          <a:blip r:embed="rId1"/>
          <a:stretch>
            <a:fillRect/>
          </a:stretch>
        </p:blipFill>
        <p:spPr>
          <a:xfrm>
            <a:off x="660400" y="1106805"/>
            <a:ext cx="9331325" cy="5238115"/>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60400" y="315912"/>
            <a:ext cx="10858500" cy="900112"/>
          </a:xfrm>
        </p:spPr>
        <p:txBody>
          <a:bodyPr>
            <a:normAutofit fontScale="90000"/>
          </a:bodyPr>
          <a:p>
            <a:r>
              <a:rPr lang="zh-CN" altLang="en-US">
                <a:sym typeface="+mn-ea"/>
              </a:rPr>
              <a:t>创新的中医药抗癌技术</a:t>
            </a:r>
            <a:br>
              <a:rPr lang="zh-CN" altLang="en-US">
                <a:sym typeface="+mn-ea"/>
              </a:rPr>
            </a:br>
            <a:r>
              <a:rPr lang="en-US" altLang="en-US">
                <a:sym typeface="+mn-ea"/>
              </a:rPr>
              <a:t>Инновационные</a:t>
            </a:r>
            <a:r>
              <a:rPr lang="en-US" altLang="zh-CN">
                <a:sym typeface="+mn-ea"/>
              </a:rPr>
              <a:t> </a:t>
            </a:r>
            <a:r>
              <a:rPr lang="en-US" altLang="en-US">
                <a:sym typeface="+mn-ea"/>
              </a:rPr>
              <a:t>технологии</a:t>
            </a:r>
            <a:r>
              <a:rPr lang="en-US" altLang="zh-CN">
                <a:sym typeface="+mn-ea"/>
              </a:rPr>
              <a:t> </a:t>
            </a:r>
            <a:r>
              <a:rPr lang="en-US" altLang="en-US">
                <a:sym typeface="+mn-ea"/>
              </a:rPr>
              <a:t>традиционной</a:t>
            </a:r>
            <a:r>
              <a:rPr lang="en-US" altLang="zh-CN">
                <a:sym typeface="+mn-ea"/>
              </a:rPr>
              <a:t> </a:t>
            </a:r>
            <a:r>
              <a:rPr lang="en-US" altLang="en-US">
                <a:sym typeface="+mn-ea"/>
              </a:rPr>
              <a:t>китайской</a:t>
            </a:r>
            <a:r>
              <a:rPr lang="en-US" altLang="zh-CN">
                <a:sym typeface="+mn-ea"/>
              </a:rPr>
              <a:t> </a:t>
            </a:r>
            <a:r>
              <a:rPr lang="en-US" altLang="en-US">
                <a:sym typeface="+mn-ea"/>
              </a:rPr>
              <a:t>медицины</a:t>
            </a:r>
            <a:r>
              <a:rPr lang="en-US" altLang="zh-CN">
                <a:sym typeface="+mn-ea"/>
              </a:rPr>
              <a:t> </a:t>
            </a:r>
            <a:r>
              <a:rPr lang="en-US" altLang="en-US">
                <a:sym typeface="+mn-ea"/>
              </a:rPr>
              <a:t>в</a:t>
            </a:r>
            <a:r>
              <a:rPr lang="en-US" altLang="zh-CN">
                <a:sym typeface="+mn-ea"/>
              </a:rPr>
              <a:t> </a:t>
            </a:r>
            <a:r>
              <a:rPr lang="en-US" altLang="en-US">
                <a:sym typeface="+mn-ea"/>
              </a:rPr>
              <a:t>лечении</a:t>
            </a:r>
            <a:r>
              <a:rPr lang="en-US" altLang="zh-CN">
                <a:sym typeface="+mn-ea"/>
              </a:rPr>
              <a:t> </a:t>
            </a:r>
            <a:r>
              <a:rPr lang="en-US" altLang="en-US">
                <a:sym typeface="+mn-ea"/>
              </a:rPr>
              <a:t>рака</a:t>
            </a:r>
            <a:endParaRPr lang="zh-CN" altLang="en-US"/>
          </a:p>
        </p:txBody>
      </p:sp>
      <p:pic>
        <p:nvPicPr>
          <p:cNvPr id="3" name="图片 2"/>
          <p:cNvPicPr>
            <a:picLocks noChangeAspect="1"/>
          </p:cNvPicPr>
          <p:nvPr/>
        </p:nvPicPr>
        <p:blipFill>
          <a:blip r:embed="rId1"/>
          <a:stretch>
            <a:fillRect/>
          </a:stretch>
        </p:blipFill>
        <p:spPr>
          <a:xfrm>
            <a:off x="660400" y="1215390"/>
            <a:ext cx="10039985" cy="5534660"/>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60400" y="282257"/>
            <a:ext cx="10858500" cy="900112"/>
          </a:xfrm>
        </p:spPr>
        <p:txBody>
          <a:bodyPr>
            <a:normAutofit fontScale="90000"/>
          </a:bodyPr>
          <a:p>
            <a:r>
              <a:rPr lang="zh-CN" altLang="en-US">
                <a:sym typeface="+mn-ea"/>
              </a:rPr>
              <a:t>创新的中医药抗癌技术</a:t>
            </a:r>
            <a:br>
              <a:rPr lang="zh-CN" altLang="en-US">
                <a:sym typeface="+mn-ea"/>
              </a:rPr>
            </a:br>
            <a:r>
              <a:rPr lang="en-US" altLang="en-US">
                <a:sym typeface="+mn-ea"/>
              </a:rPr>
              <a:t>Инновационные</a:t>
            </a:r>
            <a:r>
              <a:rPr lang="en-US" altLang="zh-CN">
                <a:sym typeface="+mn-ea"/>
              </a:rPr>
              <a:t> </a:t>
            </a:r>
            <a:r>
              <a:rPr lang="en-US" altLang="en-US">
                <a:sym typeface="+mn-ea"/>
              </a:rPr>
              <a:t>технологии</a:t>
            </a:r>
            <a:r>
              <a:rPr lang="en-US" altLang="zh-CN">
                <a:sym typeface="+mn-ea"/>
              </a:rPr>
              <a:t> </a:t>
            </a:r>
            <a:r>
              <a:rPr lang="en-US" altLang="en-US">
                <a:sym typeface="+mn-ea"/>
              </a:rPr>
              <a:t>традиционной</a:t>
            </a:r>
            <a:r>
              <a:rPr lang="en-US" altLang="zh-CN">
                <a:sym typeface="+mn-ea"/>
              </a:rPr>
              <a:t> </a:t>
            </a:r>
            <a:r>
              <a:rPr lang="en-US" altLang="en-US">
                <a:sym typeface="+mn-ea"/>
              </a:rPr>
              <a:t>китайской</a:t>
            </a:r>
            <a:r>
              <a:rPr lang="en-US" altLang="zh-CN">
                <a:sym typeface="+mn-ea"/>
              </a:rPr>
              <a:t> </a:t>
            </a:r>
            <a:r>
              <a:rPr lang="en-US" altLang="en-US">
                <a:sym typeface="+mn-ea"/>
              </a:rPr>
              <a:t>медицины</a:t>
            </a:r>
            <a:r>
              <a:rPr lang="en-US" altLang="zh-CN">
                <a:sym typeface="+mn-ea"/>
              </a:rPr>
              <a:t> </a:t>
            </a:r>
            <a:r>
              <a:rPr lang="en-US" altLang="en-US">
                <a:sym typeface="+mn-ea"/>
              </a:rPr>
              <a:t>в</a:t>
            </a:r>
            <a:r>
              <a:rPr lang="en-US" altLang="zh-CN">
                <a:sym typeface="+mn-ea"/>
              </a:rPr>
              <a:t> </a:t>
            </a:r>
            <a:r>
              <a:rPr lang="en-US" altLang="en-US">
                <a:sym typeface="+mn-ea"/>
              </a:rPr>
              <a:t>лечении</a:t>
            </a:r>
            <a:r>
              <a:rPr lang="en-US" altLang="zh-CN">
                <a:sym typeface="+mn-ea"/>
              </a:rPr>
              <a:t> </a:t>
            </a:r>
            <a:r>
              <a:rPr lang="en-US" altLang="en-US">
                <a:sym typeface="+mn-ea"/>
              </a:rPr>
              <a:t>рака</a:t>
            </a:r>
            <a:endParaRPr lang="zh-CN" altLang="en-US"/>
          </a:p>
        </p:txBody>
      </p:sp>
      <p:pic>
        <p:nvPicPr>
          <p:cNvPr id="3" name="图片 2"/>
          <p:cNvPicPr>
            <a:picLocks noChangeAspect="1"/>
          </p:cNvPicPr>
          <p:nvPr/>
        </p:nvPicPr>
        <p:blipFill>
          <a:blip r:embed="rId1"/>
          <a:stretch>
            <a:fillRect/>
          </a:stretch>
        </p:blipFill>
        <p:spPr>
          <a:xfrm>
            <a:off x="660400" y="1181735"/>
            <a:ext cx="9567545" cy="5339080"/>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84200" y="601662"/>
            <a:ext cx="10858500" cy="900112"/>
          </a:xfrm>
        </p:spPr>
        <p:txBody>
          <a:bodyPr>
            <a:normAutofit fontScale="90000"/>
          </a:bodyPr>
          <a:p>
            <a:r>
              <a:rPr lang="zh-CN" altLang="en-US">
                <a:sym typeface="+mn-ea"/>
              </a:rPr>
              <a:t>创新的中医药抗癌技术</a:t>
            </a:r>
            <a:br>
              <a:rPr lang="zh-CN" altLang="en-US">
                <a:sym typeface="+mn-ea"/>
              </a:rPr>
            </a:br>
            <a:r>
              <a:rPr lang="en-US" altLang="en-US">
                <a:sym typeface="+mn-ea"/>
              </a:rPr>
              <a:t>Инновационные</a:t>
            </a:r>
            <a:r>
              <a:rPr lang="en-US" altLang="zh-CN">
                <a:sym typeface="+mn-ea"/>
              </a:rPr>
              <a:t> </a:t>
            </a:r>
            <a:r>
              <a:rPr lang="en-US" altLang="en-US">
                <a:sym typeface="+mn-ea"/>
              </a:rPr>
              <a:t>технологии</a:t>
            </a:r>
            <a:r>
              <a:rPr lang="en-US" altLang="zh-CN">
                <a:sym typeface="+mn-ea"/>
              </a:rPr>
              <a:t> </a:t>
            </a:r>
            <a:r>
              <a:rPr lang="en-US" altLang="en-US">
                <a:sym typeface="+mn-ea"/>
              </a:rPr>
              <a:t>традиционной</a:t>
            </a:r>
            <a:r>
              <a:rPr lang="en-US" altLang="zh-CN">
                <a:sym typeface="+mn-ea"/>
              </a:rPr>
              <a:t> </a:t>
            </a:r>
            <a:r>
              <a:rPr lang="en-US" altLang="en-US">
                <a:sym typeface="+mn-ea"/>
              </a:rPr>
              <a:t>китайской</a:t>
            </a:r>
            <a:r>
              <a:rPr lang="en-US" altLang="zh-CN">
                <a:sym typeface="+mn-ea"/>
              </a:rPr>
              <a:t> </a:t>
            </a:r>
            <a:r>
              <a:rPr lang="en-US" altLang="en-US">
                <a:sym typeface="+mn-ea"/>
              </a:rPr>
              <a:t>медицины</a:t>
            </a:r>
            <a:r>
              <a:rPr lang="en-US" altLang="zh-CN">
                <a:sym typeface="+mn-ea"/>
              </a:rPr>
              <a:t> </a:t>
            </a:r>
            <a:r>
              <a:rPr lang="en-US" altLang="en-US">
                <a:sym typeface="+mn-ea"/>
              </a:rPr>
              <a:t>в</a:t>
            </a:r>
            <a:r>
              <a:rPr lang="en-US" altLang="zh-CN">
                <a:sym typeface="+mn-ea"/>
              </a:rPr>
              <a:t> </a:t>
            </a:r>
            <a:r>
              <a:rPr lang="en-US" altLang="en-US">
                <a:sym typeface="+mn-ea"/>
              </a:rPr>
              <a:t>лечении</a:t>
            </a:r>
            <a:r>
              <a:rPr lang="en-US" altLang="zh-CN">
                <a:sym typeface="+mn-ea"/>
              </a:rPr>
              <a:t> </a:t>
            </a:r>
            <a:r>
              <a:rPr lang="en-US" altLang="en-US">
                <a:sym typeface="+mn-ea"/>
              </a:rPr>
              <a:t>рака</a:t>
            </a:r>
            <a:endParaRPr lang="zh-CN" altLang="en-US"/>
          </a:p>
        </p:txBody>
      </p:sp>
      <p:pic>
        <p:nvPicPr>
          <p:cNvPr id="3" name="图片 2"/>
          <p:cNvPicPr>
            <a:picLocks noChangeAspect="1"/>
          </p:cNvPicPr>
          <p:nvPr/>
        </p:nvPicPr>
        <p:blipFill>
          <a:blip r:embed="rId1"/>
          <a:stretch>
            <a:fillRect/>
          </a:stretch>
        </p:blipFill>
        <p:spPr>
          <a:xfrm>
            <a:off x="584200" y="1821815"/>
            <a:ext cx="4862830" cy="3032125"/>
          </a:xfrm>
          <a:prstGeom prst="rect">
            <a:avLst/>
          </a:prstGeom>
        </p:spPr>
      </p:pic>
      <p:pic>
        <p:nvPicPr>
          <p:cNvPr id="4" name="图片 3"/>
          <p:cNvPicPr>
            <a:picLocks noChangeAspect="1"/>
          </p:cNvPicPr>
          <p:nvPr/>
        </p:nvPicPr>
        <p:blipFill>
          <a:blip r:embed="rId2"/>
          <a:stretch>
            <a:fillRect/>
          </a:stretch>
        </p:blipFill>
        <p:spPr>
          <a:xfrm>
            <a:off x="5811520" y="1821815"/>
            <a:ext cx="5377815" cy="3032125"/>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3"/>
          <p:cNvSpPr>
            <a:spLocks noGrp="1"/>
          </p:cNvSpPr>
          <p:nvPr>
            <p:ph type="ftr" sz="quarter" idx="11"/>
          </p:nvPr>
        </p:nvSpPr>
        <p:spPr bwMode="auto">
          <a:xfrm>
            <a:off x="8817939" y="6326837"/>
            <a:ext cx="2133600" cy="244475"/>
          </a:xfrm>
          <a:ln>
            <a:miter lim="800000"/>
          </a:ln>
        </p:spPr>
        <p:txBody>
          <a:bodyPr/>
          <a:lstStyle/>
          <a:p>
            <a:pPr>
              <a:defRPr/>
            </a:pPr>
            <a:r>
              <a:rPr lang="zh-CN" altLang="en-US" dirty="0"/>
              <a:t>   </a:t>
            </a:r>
            <a:endParaRPr lang="zh-CN" altLang="en-US" dirty="0"/>
          </a:p>
          <a:p>
            <a:pPr>
              <a:defRPr/>
            </a:pPr>
            <a:r>
              <a:rPr lang="en-US" altLang="zh-CN" dirty="0"/>
              <a:t>   </a:t>
            </a:r>
            <a:endParaRPr lang="en-US" altLang="zh-CN" dirty="0"/>
          </a:p>
        </p:txBody>
      </p:sp>
      <p:sp>
        <p:nvSpPr>
          <p:cNvPr id="4" name="Rectangle 35"/>
          <p:cNvSpPr>
            <a:spLocks noChangeArrowheads="1"/>
          </p:cNvSpPr>
          <p:nvPr/>
        </p:nvSpPr>
        <p:spPr bwMode="gray">
          <a:xfrm>
            <a:off x="7910001" y="930894"/>
            <a:ext cx="4108422"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0" hangingPunct="0">
              <a:buClr>
                <a:srgbClr val="FF3300"/>
              </a:buClr>
              <a:buSzPct val="115000"/>
              <a:buFont typeface="Wingdings" panose="05000000000000000000" pitchFamily="2" charset="2"/>
              <a:buNone/>
            </a:pPr>
            <a:r>
              <a:rPr lang="zh-CN" altLang="en-US" sz="1100" b="1" dirty="0">
                <a:latin typeface="微软雅黑" panose="020B0503020204020204" charset="-122"/>
                <a:ea typeface="微软雅黑" panose="020B0503020204020204" charset="-122"/>
              </a:rPr>
              <a:t>能量饰品 </a:t>
            </a:r>
            <a:r>
              <a:rPr lang="az-Cyrl-AZ" altLang="zh-CN" sz="1100" b="1" dirty="0">
                <a:latin typeface="微软雅黑" panose="020B0503020204020204" charset="-122"/>
                <a:ea typeface="微软雅黑" panose="020B0503020204020204" charset="-122"/>
              </a:rPr>
              <a:t>Энергетические украшения</a:t>
            </a:r>
            <a:endParaRPr lang="en-US" altLang="zh-CN" sz="1100" b="1" dirty="0">
              <a:latin typeface="微软雅黑" panose="020B0503020204020204" charset="-122"/>
              <a:ea typeface="微软雅黑" panose="020B0503020204020204" charset="-122"/>
            </a:endParaRPr>
          </a:p>
          <a:p>
            <a:pPr eaLnBrk="0" hangingPunct="0">
              <a:buClr>
                <a:srgbClr val="FF3300"/>
              </a:buClr>
              <a:buSzPct val="115000"/>
              <a:buFont typeface="Wingdings" panose="05000000000000000000" pitchFamily="2" charset="2"/>
              <a:buNone/>
            </a:pPr>
            <a:r>
              <a:rPr lang="zh-CN" altLang="en-US" sz="1100" dirty="0">
                <a:latin typeface="微软雅黑" panose="020B0503020204020204" charset="-122"/>
                <a:ea typeface="微软雅黑" panose="020B0503020204020204" charset="-122"/>
              </a:rPr>
              <a:t>能量宝石与时尚的完美融合，随身佩戴一款属于自己的能量饰品</a:t>
            </a:r>
            <a:endParaRPr lang="en-US" altLang="zh-CN" sz="1100" dirty="0">
              <a:latin typeface="微软雅黑" panose="020B0503020204020204" charset="-122"/>
              <a:ea typeface="微软雅黑" panose="020B0503020204020204" charset="-122"/>
            </a:endParaRPr>
          </a:p>
          <a:p>
            <a:pPr eaLnBrk="0" hangingPunct="0">
              <a:buClr>
                <a:srgbClr val="FF3300"/>
              </a:buClr>
              <a:buSzPct val="115000"/>
              <a:buFont typeface="Wingdings" panose="05000000000000000000" pitchFamily="2" charset="2"/>
              <a:buNone/>
            </a:pPr>
            <a:r>
              <a:rPr lang="ru-RU" altLang="zh-CN" sz="1100" dirty="0">
                <a:latin typeface="微软雅黑" panose="020B0503020204020204" charset="-122"/>
                <a:ea typeface="微软雅黑" panose="020B0503020204020204" charset="-122"/>
              </a:rPr>
              <a:t>Идеальное сочетание энергетических драгоценных камней и моды, носите с собой свой собственный энергетический аксессуар</a:t>
            </a:r>
            <a:endParaRPr lang="en-US" altLang="zh-CN" sz="1100" dirty="0">
              <a:latin typeface="微软雅黑" panose="020B0503020204020204" charset="-122"/>
              <a:ea typeface="微软雅黑" panose="020B0503020204020204" charset="-122"/>
            </a:endParaRPr>
          </a:p>
        </p:txBody>
      </p:sp>
      <p:sp>
        <p:nvSpPr>
          <p:cNvPr id="5" name="Rectangle 36"/>
          <p:cNvSpPr>
            <a:spLocks noChangeArrowheads="1"/>
          </p:cNvSpPr>
          <p:nvPr/>
        </p:nvSpPr>
        <p:spPr bwMode="gray">
          <a:xfrm>
            <a:off x="8083837" y="2269949"/>
            <a:ext cx="417653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0" hangingPunct="0">
              <a:buClr>
                <a:srgbClr val="FF3300"/>
              </a:buClr>
              <a:buSzPct val="115000"/>
              <a:buFont typeface="Wingdings" panose="05000000000000000000" pitchFamily="2" charset="2"/>
              <a:buNone/>
            </a:pPr>
            <a:r>
              <a:rPr lang="zh-CN" altLang="en-US" sz="1100" b="1" dirty="0">
                <a:latin typeface="微软雅黑" panose="020B0503020204020204" charset="-122"/>
                <a:ea typeface="微软雅黑" panose="020B0503020204020204" charset="-122"/>
              </a:rPr>
              <a:t>新会陈皮 </a:t>
            </a:r>
            <a:r>
              <a:rPr lang="az-Cyrl-AZ" altLang="zh-CN" sz="1100" b="1" dirty="0">
                <a:latin typeface="微软雅黑" panose="020B0503020204020204" charset="-122"/>
                <a:ea typeface="微软雅黑" panose="020B0503020204020204" charset="-122"/>
              </a:rPr>
              <a:t>Новое общество Чэньпи</a:t>
            </a:r>
            <a:endParaRPr lang="en-US" altLang="zh-CN" sz="1100" b="1" dirty="0">
              <a:latin typeface="微软雅黑" panose="020B0503020204020204" charset="-122"/>
              <a:ea typeface="微软雅黑" panose="020B0503020204020204" charset="-122"/>
            </a:endParaRPr>
          </a:p>
          <a:p>
            <a:pPr eaLnBrk="0" hangingPunct="0">
              <a:buClr>
                <a:srgbClr val="FF3300"/>
              </a:buClr>
              <a:buSzPct val="115000"/>
              <a:buFont typeface="Wingdings" panose="05000000000000000000" pitchFamily="2" charset="2"/>
              <a:buNone/>
            </a:pPr>
            <a:r>
              <a:rPr lang="zh-CN" altLang="en-US" sz="1100" dirty="0">
                <a:latin typeface="微软雅黑" panose="020B0503020204020204" charset="-122"/>
                <a:ea typeface="微软雅黑" panose="020B0503020204020204" charset="-122"/>
              </a:rPr>
              <a:t>“一两陈皮一两金，百年陈皮胜黄金”</a:t>
            </a:r>
            <a:r>
              <a:rPr lang="en-US" altLang="zh-CN" sz="1100" dirty="0">
                <a:latin typeface="微软雅黑" panose="020B0503020204020204" charset="-122"/>
                <a:ea typeface="微软雅黑" panose="020B0503020204020204" charset="-122"/>
              </a:rPr>
              <a:t>;</a:t>
            </a:r>
            <a:endParaRPr lang="en-US" altLang="zh-CN" sz="1100" dirty="0">
              <a:latin typeface="微软雅黑" panose="020B0503020204020204" charset="-122"/>
              <a:ea typeface="微软雅黑" panose="020B0503020204020204" charset="-122"/>
            </a:endParaRPr>
          </a:p>
          <a:p>
            <a:pPr eaLnBrk="0" hangingPunct="0">
              <a:buClr>
                <a:srgbClr val="FF3300"/>
              </a:buClr>
              <a:buSzPct val="115000"/>
              <a:buFont typeface="Wingdings" panose="05000000000000000000" pitchFamily="2" charset="2"/>
              <a:buNone/>
            </a:pPr>
            <a:r>
              <a:rPr lang="zh-CN" altLang="en-US" sz="1100" dirty="0">
                <a:latin typeface="微软雅黑" panose="020B0503020204020204" charset="-122"/>
                <a:ea typeface="微软雅黑" panose="020B0503020204020204" charset="-122"/>
              </a:rPr>
              <a:t>促进消化、祛痰平喘、补气健脾胃、抗炎美颜</a:t>
            </a:r>
            <a:r>
              <a:rPr lang="en-US" altLang="zh-CN" sz="1100" dirty="0">
                <a:latin typeface="微软雅黑" panose="020B0503020204020204" charset="-122"/>
                <a:ea typeface="微软雅黑" panose="020B0503020204020204" charset="-122"/>
              </a:rPr>
              <a:t>;</a:t>
            </a:r>
            <a:endParaRPr lang="en-US" altLang="zh-CN" sz="1100" dirty="0">
              <a:latin typeface="微软雅黑" panose="020B0503020204020204" charset="-122"/>
              <a:ea typeface="微软雅黑" panose="020B0503020204020204" charset="-122"/>
            </a:endParaRPr>
          </a:p>
          <a:p>
            <a:pPr eaLnBrk="0" hangingPunct="0">
              <a:buClr>
                <a:srgbClr val="FF3300"/>
              </a:buClr>
              <a:buSzPct val="115000"/>
              <a:buFont typeface="Wingdings" panose="05000000000000000000" pitchFamily="2" charset="2"/>
              <a:buNone/>
            </a:pPr>
            <a:r>
              <a:rPr lang="ru-RU" altLang="zh-CN" sz="1100" dirty="0">
                <a:latin typeface="微软雅黑" panose="020B0503020204020204" charset="-122"/>
                <a:ea typeface="微软雅黑" panose="020B0503020204020204" charset="-122"/>
              </a:rPr>
              <a:t>"Один или два золота Чэнь Пи, один или два золота, сто лет Чэнь Пи побеждает золото";Содействие пищеварению, отхаркивание и астма, восполнение воздуха, селезенка и желудок, противовоспалительная красота;</a:t>
            </a:r>
            <a:endParaRPr lang="en-US" altLang="zh-CN" sz="1100" dirty="0">
              <a:latin typeface="微软雅黑" panose="020B0503020204020204" charset="-122"/>
              <a:ea typeface="微软雅黑" panose="020B0503020204020204" charset="-122"/>
            </a:endParaRPr>
          </a:p>
        </p:txBody>
      </p:sp>
      <p:sp>
        <p:nvSpPr>
          <p:cNvPr id="6" name="Rectangle 37"/>
          <p:cNvSpPr>
            <a:spLocks noChangeArrowheads="1"/>
          </p:cNvSpPr>
          <p:nvPr/>
        </p:nvSpPr>
        <p:spPr bwMode="gray">
          <a:xfrm>
            <a:off x="7456451" y="4101766"/>
            <a:ext cx="4731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0" hangingPunct="0">
              <a:buClr>
                <a:srgbClr val="FF3300"/>
              </a:buClr>
              <a:buSzPct val="115000"/>
              <a:buFont typeface="Wingdings" panose="05000000000000000000" pitchFamily="2" charset="2"/>
              <a:buNone/>
            </a:pPr>
            <a:r>
              <a:rPr lang="zh-CN" altLang="en-US" sz="1100" b="1" dirty="0">
                <a:latin typeface="微软雅黑" panose="020B0503020204020204" charset="-122"/>
                <a:ea typeface="微软雅黑" panose="020B0503020204020204" charset="-122"/>
              </a:rPr>
              <a:t>藏药香 </a:t>
            </a:r>
            <a:r>
              <a:rPr lang="az-Cyrl-AZ" altLang="zh-CN" sz="1100" b="1" dirty="0">
                <a:latin typeface="微软雅黑" panose="020B0503020204020204" charset="-122"/>
                <a:ea typeface="微软雅黑" panose="020B0503020204020204" charset="-122"/>
              </a:rPr>
              <a:t>Тибетский аромат</a:t>
            </a:r>
            <a:endParaRPr lang="en-US" altLang="zh-CN" sz="1100" b="1" dirty="0">
              <a:latin typeface="微软雅黑" panose="020B0503020204020204" charset="-122"/>
              <a:ea typeface="微软雅黑" panose="020B0503020204020204" charset="-122"/>
            </a:endParaRPr>
          </a:p>
          <a:p>
            <a:pPr eaLnBrk="0" hangingPunct="0">
              <a:buClr>
                <a:srgbClr val="FF3300"/>
              </a:buClr>
              <a:buSzPct val="115000"/>
              <a:buFont typeface="Wingdings" panose="05000000000000000000" pitchFamily="2" charset="2"/>
              <a:buNone/>
            </a:pPr>
            <a:r>
              <a:rPr lang="zh-CN" altLang="en-US" sz="1100" dirty="0">
                <a:latin typeface="微软雅黑" panose="020B0503020204020204" charset="-122"/>
                <a:ea typeface="微软雅黑" panose="020B0503020204020204" charset="-122"/>
              </a:rPr>
              <a:t>将</a:t>
            </a:r>
            <a:r>
              <a:rPr lang="en-US" altLang="zh-CN" sz="1100" dirty="0">
                <a:latin typeface="微软雅黑" panose="020B0503020204020204" charset="-122"/>
                <a:ea typeface="微软雅黑" panose="020B0503020204020204" charset="-122"/>
              </a:rPr>
              <a:t>《</a:t>
            </a:r>
            <a:r>
              <a:rPr lang="zh-CN" altLang="en-US" sz="1100" dirty="0">
                <a:latin typeface="微软雅黑" panose="020B0503020204020204" charset="-122"/>
                <a:ea typeface="微软雅黑" panose="020B0503020204020204" charset="-122"/>
              </a:rPr>
              <a:t>医学四续</a:t>
            </a:r>
            <a:r>
              <a:rPr lang="en-US" altLang="zh-CN" sz="1100" dirty="0">
                <a:latin typeface="微软雅黑" panose="020B0503020204020204" charset="-122"/>
                <a:ea typeface="微软雅黑" panose="020B0503020204020204" charset="-122"/>
              </a:rPr>
              <a:t>》</a:t>
            </a:r>
            <a:r>
              <a:rPr lang="zh-CN" altLang="en-US" sz="1100" dirty="0">
                <a:latin typeface="微软雅黑" panose="020B0503020204020204" charset="-122"/>
                <a:ea typeface="微软雅黑" panose="020B0503020204020204" charset="-122"/>
              </a:rPr>
              <a:t>千年藏医智慧与非遗制香工艺融合，打造东方健康生活美学文化；</a:t>
            </a:r>
            <a:endParaRPr lang="en-US" altLang="zh-CN" sz="1100" dirty="0">
              <a:latin typeface="微软雅黑" panose="020B0503020204020204" charset="-122"/>
              <a:ea typeface="微软雅黑" panose="020B0503020204020204" charset="-122"/>
            </a:endParaRPr>
          </a:p>
          <a:p>
            <a:pPr eaLnBrk="0" hangingPunct="0">
              <a:buClr>
                <a:srgbClr val="FF3300"/>
              </a:buClr>
              <a:buSzPct val="115000"/>
              <a:buFont typeface="Wingdings" panose="05000000000000000000" pitchFamily="2" charset="2"/>
              <a:buNone/>
            </a:pPr>
            <a:r>
              <a:rPr lang="zh-CN" altLang="en-US" sz="1100" dirty="0">
                <a:latin typeface="微软雅黑" panose="020B0503020204020204" charset="-122"/>
                <a:ea typeface="微软雅黑" panose="020B0503020204020204" charset="-122"/>
              </a:rPr>
              <a:t>消除障碍恐惧，净化消菌，调节身心，增长福德；</a:t>
            </a:r>
            <a:endParaRPr lang="en-US" altLang="zh-CN" sz="1100" dirty="0">
              <a:latin typeface="微软雅黑" panose="020B0503020204020204" charset="-122"/>
              <a:ea typeface="微软雅黑" panose="020B0503020204020204" charset="-122"/>
            </a:endParaRPr>
          </a:p>
          <a:p>
            <a:pPr eaLnBrk="0" hangingPunct="0">
              <a:buClr>
                <a:srgbClr val="FF3300"/>
              </a:buClr>
              <a:buSzPct val="115000"/>
              <a:buFont typeface="Wingdings" panose="05000000000000000000" pitchFamily="2" charset="2"/>
              <a:buNone/>
            </a:pPr>
            <a:r>
              <a:rPr lang="ru-RU" altLang="zh-CN" sz="1100" dirty="0">
                <a:latin typeface="微软雅黑" panose="020B0503020204020204" charset="-122"/>
                <a:ea typeface="微软雅黑" panose="020B0503020204020204" charset="-122"/>
              </a:rPr>
              <a:t>Интеграция мудрости тибетской медицины в течение тысячелетий « четыре продолжения медицины» с неисчерпаемым ароматическим процессом для создания эстетической культуры здоровой жизни на Востоке;Устранение барьерного страха, очищение от стерилизации, регулирование тела и разума, рост Форда;</a:t>
            </a:r>
            <a:endParaRPr lang="en-US" altLang="zh-CN" sz="1100" dirty="0">
              <a:latin typeface="微软雅黑" panose="020B0503020204020204" charset="-122"/>
              <a:ea typeface="微软雅黑" panose="020B0503020204020204" charset="-122"/>
            </a:endParaRPr>
          </a:p>
        </p:txBody>
      </p:sp>
      <p:sp>
        <p:nvSpPr>
          <p:cNvPr id="7" name="Rectangle 38"/>
          <p:cNvSpPr>
            <a:spLocks noChangeArrowheads="1"/>
          </p:cNvSpPr>
          <p:nvPr/>
        </p:nvSpPr>
        <p:spPr bwMode="gray">
          <a:xfrm>
            <a:off x="5156269" y="5824478"/>
            <a:ext cx="427873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0" hangingPunct="0">
              <a:buClr>
                <a:srgbClr val="FF3300"/>
              </a:buClr>
              <a:buSzPct val="115000"/>
              <a:buFont typeface="Wingdings" panose="05000000000000000000" pitchFamily="2" charset="2"/>
              <a:buNone/>
            </a:pPr>
            <a:r>
              <a:rPr lang="zh-CN" altLang="en-US" sz="1100" b="1" dirty="0">
                <a:latin typeface="微软雅黑" panose="020B0503020204020204" charset="-122"/>
                <a:ea typeface="微软雅黑" panose="020B0503020204020204" charset="-122"/>
              </a:rPr>
              <a:t>时尚尊崇 </a:t>
            </a:r>
            <a:r>
              <a:rPr lang="az-Cyrl-AZ" altLang="zh-CN" sz="1100" b="1" dirty="0">
                <a:latin typeface="微软雅黑" panose="020B0503020204020204" charset="-122"/>
                <a:ea typeface="微软雅黑" panose="020B0503020204020204" charset="-122"/>
              </a:rPr>
              <a:t>Мода уважает</a:t>
            </a:r>
            <a:endParaRPr lang="en-US" altLang="zh-CN" sz="1100" b="1" dirty="0">
              <a:latin typeface="微软雅黑" panose="020B0503020204020204" charset="-122"/>
              <a:ea typeface="微软雅黑" panose="020B0503020204020204" charset="-122"/>
            </a:endParaRPr>
          </a:p>
          <a:p>
            <a:pPr eaLnBrk="0" hangingPunct="0">
              <a:buClr>
                <a:srgbClr val="FF3300"/>
              </a:buClr>
              <a:buSzPct val="115000"/>
              <a:buFont typeface="Wingdings" panose="05000000000000000000" pitchFamily="2" charset="2"/>
              <a:buNone/>
            </a:pPr>
            <a:r>
              <a:rPr lang="zh-CN" altLang="en-US" sz="1100" dirty="0">
                <a:latin typeface="微软雅黑" panose="020B0503020204020204" charset="-122"/>
                <a:ea typeface="微软雅黑" panose="020B0503020204020204" charset="-122"/>
              </a:rPr>
              <a:t>为您量身打造全身的时尚穿搭，做自己的王；</a:t>
            </a:r>
            <a:endParaRPr lang="en-US" altLang="zh-CN" sz="1100" dirty="0">
              <a:latin typeface="微软雅黑" panose="020B0503020204020204" charset="-122"/>
              <a:ea typeface="微软雅黑" panose="020B0503020204020204" charset="-122"/>
            </a:endParaRPr>
          </a:p>
          <a:p>
            <a:pPr eaLnBrk="0" hangingPunct="0">
              <a:buClr>
                <a:srgbClr val="FF3300"/>
              </a:buClr>
              <a:buSzPct val="115000"/>
              <a:buFont typeface="Wingdings" panose="05000000000000000000" pitchFamily="2" charset="2"/>
              <a:buNone/>
            </a:pPr>
            <a:r>
              <a:rPr lang="ru-RU" altLang="zh-CN" sz="1100" dirty="0">
                <a:latin typeface="微软雅黑" panose="020B0503020204020204" charset="-122"/>
                <a:ea typeface="微软雅黑" panose="020B0503020204020204" charset="-122"/>
              </a:rPr>
              <a:t>Построить для вас всю одежду и стать королем</a:t>
            </a:r>
            <a:r>
              <a:rPr lang="zh-CN" altLang="en-US" sz="1100" dirty="0">
                <a:latin typeface="微软雅黑" panose="020B0503020204020204" charset="-122"/>
                <a:ea typeface="微软雅黑" panose="020B0503020204020204" charset="-122"/>
              </a:rPr>
              <a:t>；</a:t>
            </a:r>
            <a:endParaRPr lang="en-US" altLang="zh-CN" sz="1100" dirty="0">
              <a:latin typeface="微软雅黑" panose="020B0503020204020204" charset="-122"/>
              <a:ea typeface="微软雅黑" panose="020B0503020204020204" charset="-122"/>
            </a:endParaRPr>
          </a:p>
        </p:txBody>
      </p:sp>
      <p:sp>
        <p:nvSpPr>
          <p:cNvPr id="8" name="文本框 7"/>
          <p:cNvSpPr txBox="1"/>
          <p:nvPr/>
        </p:nvSpPr>
        <p:spPr>
          <a:xfrm>
            <a:off x="3763755" y="6498581"/>
            <a:ext cx="7431843" cy="230832"/>
          </a:xfrm>
          <a:prstGeom prst="rect">
            <a:avLst/>
          </a:prstGeom>
          <a:noFill/>
        </p:spPr>
        <p:txBody>
          <a:bodyPr wrap="none" rtlCol="0">
            <a:spAutoFit/>
          </a:bodyPr>
          <a:lstStyle/>
          <a:p>
            <a:r>
              <a:rPr lang="zh-CN" altLang="en-US" sz="900" dirty="0">
                <a:latin typeface="微软雅黑" panose="020B0503020204020204" charset="-122"/>
                <a:ea typeface="微软雅黑" panose="020B0503020204020204" charset="-122"/>
              </a:rPr>
              <a:t>注：以上均可依据客户需求定制！</a:t>
            </a:r>
            <a:r>
              <a:rPr lang="ru-RU" altLang="zh-CN" sz="900" dirty="0">
                <a:latin typeface="微软雅黑" panose="020B0503020204020204" charset="-122"/>
                <a:ea typeface="微软雅黑" panose="020B0503020204020204" charset="-122"/>
              </a:rPr>
              <a:t>Примечание: Вышеперечисленное можно настроить в соответствии с потребностями клиента!</a:t>
            </a:r>
            <a:endParaRPr lang="zh-CN" altLang="en-US" sz="900" dirty="0">
              <a:latin typeface="微软雅黑" panose="020B0503020204020204" charset="-122"/>
              <a:ea typeface="微软雅黑" panose="020B0503020204020204" charset="-122"/>
            </a:endParaRPr>
          </a:p>
        </p:txBody>
      </p:sp>
      <p:pic>
        <p:nvPicPr>
          <p:cNvPr id="91" name="Picture 13" descr="shadow_1_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gray">
          <a:xfrm flipH="1">
            <a:off x="3727590" y="2736636"/>
            <a:ext cx="6413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Freeform 2"/>
          <p:cNvSpPr/>
          <p:nvPr/>
        </p:nvSpPr>
        <p:spPr bwMode="gray">
          <a:xfrm flipH="1">
            <a:off x="466865" y="1150333"/>
            <a:ext cx="4283075" cy="4556125"/>
          </a:xfrm>
          <a:custGeom>
            <a:avLst/>
            <a:gdLst/>
            <a:ahLst/>
            <a:cxnLst>
              <a:cxn ang="0">
                <a:pos x="744" y="1107"/>
              </a:cxn>
              <a:cxn ang="0">
                <a:pos x="0" y="2479"/>
              </a:cxn>
              <a:cxn ang="0">
                <a:pos x="977" y="2854"/>
              </a:cxn>
              <a:cxn ang="0">
                <a:pos x="2200" y="2440"/>
              </a:cxn>
              <a:cxn ang="0">
                <a:pos x="2666" y="1469"/>
              </a:cxn>
              <a:cxn ang="0">
                <a:pos x="2466" y="583"/>
              </a:cxn>
              <a:cxn ang="0">
                <a:pos x="2077" y="0"/>
              </a:cxn>
              <a:cxn ang="0">
                <a:pos x="744" y="1107"/>
              </a:cxn>
            </a:cxnLst>
            <a:rect l="0" t="0" r="r" b="b"/>
            <a:pathLst>
              <a:path w="2698" h="2870">
                <a:moveTo>
                  <a:pt x="744" y="1107"/>
                </a:moveTo>
                <a:lnTo>
                  <a:pt x="0" y="2479"/>
                </a:lnTo>
                <a:cubicBezTo>
                  <a:pt x="323" y="2693"/>
                  <a:pt x="608" y="2838"/>
                  <a:pt x="977" y="2854"/>
                </a:cubicBezTo>
                <a:cubicBezTo>
                  <a:pt x="1346" y="2870"/>
                  <a:pt x="1870" y="2745"/>
                  <a:pt x="2200" y="2440"/>
                </a:cubicBezTo>
                <a:cubicBezTo>
                  <a:pt x="2530" y="2135"/>
                  <a:pt x="2634" y="1715"/>
                  <a:pt x="2666" y="1469"/>
                </a:cubicBezTo>
                <a:cubicBezTo>
                  <a:pt x="2698" y="1223"/>
                  <a:pt x="2575" y="827"/>
                  <a:pt x="2466" y="583"/>
                </a:cubicBezTo>
                <a:cubicBezTo>
                  <a:pt x="2357" y="339"/>
                  <a:pt x="2258" y="175"/>
                  <a:pt x="2077" y="0"/>
                </a:cubicBezTo>
                <a:cubicBezTo>
                  <a:pt x="1410" y="553"/>
                  <a:pt x="744" y="1107"/>
                  <a:pt x="744" y="1107"/>
                </a:cubicBezTo>
                <a:close/>
              </a:path>
            </a:pathLst>
          </a:custGeom>
          <a:gradFill rotWithShape="1">
            <a:gsLst>
              <a:gs pos="0">
                <a:schemeClr val="bg2"/>
              </a:gs>
              <a:gs pos="100000">
                <a:schemeClr val="bg2">
                  <a:gamma/>
                  <a:tint val="0"/>
                  <a:invGamma/>
                  <a:alpha val="0"/>
                </a:schemeClr>
              </a:gs>
            </a:gsLst>
            <a:lin ang="2700000" scaled="1"/>
          </a:gradFill>
          <a:ln w="9525" cap="flat" cmpd="sng">
            <a:noFill/>
            <a:prstDash val="solid"/>
            <a:round/>
          </a:ln>
          <a:effectLst/>
        </p:spPr>
        <p:txBody>
          <a:bodyPr wrap="none" anchor="ctr"/>
          <a:lstStyle/>
          <a:p>
            <a:pPr>
              <a:defRPr/>
            </a:pPr>
            <a:endParaRPr lang="zh-CN" altLang="en-US"/>
          </a:p>
        </p:txBody>
      </p:sp>
      <p:sp>
        <p:nvSpPr>
          <p:cNvPr id="82" name="AutoShape 4"/>
          <p:cNvSpPr>
            <a:spLocks noChangeArrowheads="1"/>
          </p:cNvSpPr>
          <p:nvPr/>
        </p:nvSpPr>
        <p:spPr bwMode="gray">
          <a:xfrm rot="19171729">
            <a:off x="1930540" y="1921858"/>
            <a:ext cx="1506537" cy="2765425"/>
          </a:xfrm>
          <a:prstGeom prst="moon">
            <a:avLst>
              <a:gd name="adj" fmla="val 13625"/>
            </a:avLst>
          </a:prstGeom>
          <a:solidFill>
            <a:srgbClr val="C9C9C9">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83" name="Line 5"/>
          <p:cNvSpPr>
            <a:spLocks noChangeShapeType="1"/>
          </p:cNvSpPr>
          <p:nvPr/>
        </p:nvSpPr>
        <p:spPr bwMode="gray">
          <a:xfrm rot="1039446" flipH="1">
            <a:off x="617678" y="2458432"/>
            <a:ext cx="3009900" cy="0"/>
          </a:xfrm>
          <a:prstGeom prst="line">
            <a:avLst/>
          </a:prstGeom>
          <a:noFill/>
          <a:ln w="9525">
            <a:solidFill>
              <a:srgbClr val="B2B2B2"/>
            </a:solidFill>
            <a:prstDash val="dash"/>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84" name="Line 6"/>
          <p:cNvSpPr>
            <a:spLocks noChangeShapeType="1"/>
          </p:cNvSpPr>
          <p:nvPr/>
        </p:nvSpPr>
        <p:spPr bwMode="gray">
          <a:xfrm rot="1039446" flipH="1">
            <a:off x="516078" y="2452082"/>
            <a:ext cx="2859088" cy="1585912"/>
          </a:xfrm>
          <a:prstGeom prst="line">
            <a:avLst/>
          </a:prstGeom>
          <a:noFill/>
          <a:ln w="9525">
            <a:solidFill>
              <a:srgbClr val="B2B2B2"/>
            </a:solidFill>
            <a:prstDash val="dash"/>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85" name="Line 7"/>
          <p:cNvSpPr>
            <a:spLocks noChangeShapeType="1"/>
          </p:cNvSpPr>
          <p:nvPr/>
        </p:nvSpPr>
        <p:spPr bwMode="gray">
          <a:xfrm rot="1039446" flipH="1">
            <a:off x="1765440" y="2640995"/>
            <a:ext cx="1425575" cy="2722563"/>
          </a:xfrm>
          <a:prstGeom prst="line">
            <a:avLst/>
          </a:prstGeom>
          <a:noFill/>
          <a:ln w="9525">
            <a:solidFill>
              <a:srgbClr val="B2B2B2"/>
            </a:solidFill>
            <a:prstDash val="dash"/>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86" name="Line 8"/>
          <p:cNvSpPr>
            <a:spLocks noChangeShapeType="1"/>
          </p:cNvSpPr>
          <p:nvPr/>
        </p:nvSpPr>
        <p:spPr bwMode="gray">
          <a:xfrm rot="1039446">
            <a:off x="3116403" y="2969608"/>
            <a:ext cx="744538" cy="2803525"/>
          </a:xfrm>
          <a:prstGeom prst="line">
            <a:avLst/>
          </a:prstGeom>
          <a:noFill/>
          <a:ln w="9525">
            <a:solidFill>
              <a:srgbClr val="B2B2B2"/>
            </a:solidFill>
            <a:prstDash val="dash"/>
            <a:round/>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146" name="组合 145"/>
          <p:cNvGrpSpPr/>
          <p:nvPr/>
        </p:nvGrpSpPr>
        <p:grpSpPr>
          <a:xfrm>
            <a:off x="128727" y="2906571"/>
            <a:ext cx="965189" cy="1037761"/>
            <a:chOff x="128727" y="2934682"/>
            <a:chExt cx="962025" cy="1009650"/>
          </a:xfrm>
        </p:grpSpPr>
        <p:pic>
          <p:nvPicPr>
            <p:cNvPr id="92" name="Picture 15" descr="light_shadow"/>
            <p:cNvPicPr>
              <a:picLocks noChangeAspect="1" noChangeArrowheads="1"/>
            </p:cNvPicPr>
            <p:nvPr/>
          </p:nvPicPr>
          <p:blipFill>
            <a:blip r:embed="rId2">
              <a:lum bright="-84000" contrast="-48000"/>
              <a:extLst>
                <a:ext uri="{28A0092B-C50C-407E-A947-70E740481C1C}">
                  <a14:useLocalDpi xmlns:a14="http://schemas.microsoft.com/office/drawing/2010/main" val="0"/>
                </a:ext>
              </a:extLst>
            </a:blip>
            <a:srcRect/>
            <a:stretch>
              <a:fillRect/>
            </a:stretch>
          </p:blipFill>
          <p:spPr bwMode="gray">
            <a:xfrm flipH="1">
              <a:off x="208102" y="3725257"/>
              <a:ext cx="7905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16"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flipH="1">
              <a:off x="128727" y="2934682"/>
              <a:ext cx="9620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Oval 17"/>
            <p:cNvSpPr>
              <a:spLocks noChangeArrowheads="1"/>
            </p:cNvSpPr>
            <p:nvPr/>
          </p:nvSpPr>
          <p:spPr bwMode="gray">
            <a:xfrm flipH="1">
              <a:off x="135077" y="2934682"/>
              <a:ext cx="955675" cy="931863"/>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9525" algn="ctr">
              <a:noFill/>
              <a:round/>
            </a:ln>
            <a:effectLst/>
          </p:spPr>
          <p:txBody>
            <a:bodyPr wrap="none" anchor="ctr"/>
            <a:lstStyle/>
            <a:p>
              <a:endParaRPr lang="zh-CN" altLang="en-US"/>
            </a:p>
          </p:txBody>
        </p:sp>
        <p:grpSp>
          <p:nvGrpSpPr>
            <p:cNvPr id="95" name="Group 18"/>
            <p:cNvGrpSpPr/>
            <p:nvPr/>
          </p:nvGrpSpPr>
          <p:grpSpPr bwMode="auto">
            <a:xfrm rot="1045052" flipV="1">
              <a:off x="268427" y="3706207"/>
              <a:ext cx="746125" cy="176213"/>
              <a:chOff x="2532" y="1051"/>
              <a:chExt cx="893" cy="246"/>
            </a:xfrm>
          </p:grpSpPr>
          <p:grpSp>
            <p:nvGrpSpPr>
              <p:cNvPr id="96" name="Group 19"/>
              <p:cNvGrpSpPr/>
              <p:nvPr/>
            </p:nvGrpSpPr>
            <p:grpSpPr bwMode="auto">
              <a:xfrm>
                <a:off x="2532" y="1051"/>
                <a:ext cx="743" cy="185"/>
                <a:chOff x="1565" y="2568"/>
                <a:chExt cx="1118" cy="279"/>
              </a:xfrm>
            </p:grpSpPr>
            <p:sp>
              <p:nvSpPr>
                <p:cNvPr id="102" name="AutoShape 20"/>
                <p:cNvSpPr>
                  <a:spLocks noChangeArrowheads="1"/>
                </p:cNvSpPr>
                <p:nvPr/>
              </p:nvSpPr>
              <p:spPr bwMode="gray">
                <a:xfrm rot="5263130">
                  <a:off x="1859"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03" name="AutoShape 21"/>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04" name="AutoShape 22"/>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05" name="AutoShape 23"/>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grpSp>
            <p:nvGrpSpPr>
              <p:cNvPr id="97" name="Group 24"/>
              <p:cNvGrpSpPr/>
              <p:nvPr/>
            </p:nvGrpSpPr>
            <p:grpSpPr bwMode="auto">
              <a:xfrm rot="1353540">
                <a:off x="2682" y="1111"/>
                <a:ext cx="743" cy="186"/>
                <a:chOff x="1565" y="2568"/>
                <a:chExt cx="1118" cy="279"/>
              </a:xfrm>
            </p:grpSpPr>
            <p:sp>
              <p:nvSpPr>
                <p:cNvPr id="98" name="AutoShape 25"/>
                <p:cNvSpPr>
                  <a:spLocks noChangeArrowheads="1"/>
                </p:cNvSpPr>
                <p:nvPr/>
              </p:nvSpPr>
              <p:spPr bwMode="gray">
                <a:xfrm rot="5263130">
                  <a:off x="1859" y="2274"/>
                  <a:ext cx="227" cy="816"/>
                </a:xfrm>
                <a:prstGeom prst="moon">
                  <a:avLst>
                    <a:gd name="adj" fmla="val 49773"/>
                  </a:avLst>
                </a:prstGeom>
                <a:solidFill>
                  <a:srgbClr val="FFFFFF">
                    <a:alpha val="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99" name="AutoShape 26"/>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00" name="AutoShape 27"/>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01" name="AutoShape 28"/>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grpSp>
        <p:sp>
          <p:nvSpPr>
            <p:cNvPr id="106" name="Freeform 29"/>
            <p:cNvSpPr/>
            <p:nvPr/>
          </p:nvSpPr>
          <p:spPr bwMode="gray">
            <a:xfrm flipH="1">
              <a:off x="241440" y="2953732"/>
              <a:ext cx="750888" cy="323850"/>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flip="none" rotWithShape="1">
              <a:gsLst>
                <a:gs pos="15000">
                  <a:schemeClr val="accent3">
                    <a:lumMod val="5000"/>
                    <a:lumOff val="95000"/>
                  </a:schemeClr>
                </a:gs>
                <a:gs pos="89000">
                  <a:schemeClr val="accent3">
                    <a:lumMod val="45000"/>
                    <a:lumOff val="55000"/>
                  </a:schemeClr>
                </a:gs>
                <a:gs pos="99000">
                  <a:schemeClr val="accent3">
                    <a:lumMod val="45000"/>
                    <a:lumOff val="55000"/>
                  </a:schemeClr>
                </a:gs>
                <a:gs pos="100000">
                  <a:schemeClr val="accent3">
                    <a:lumMod val="30000"/>
                    <a:lumOff val="70000"/>
                  </a:schemeClr>
                </a:gs>
              </a:gsLst>
              <a:lin ang="5400000" scaled="1"/>
              <a:tileRect/>
            </a:gradFill>
            <a:ln>
              <a:noFill/>
            </a:ln>
          </p:spPr>
          <p:txBody>
            <a:bodyPr/>
            <a:lstStyle/>
            <a:p>
              <a:endParaRPr lang="zh-CN" altLang="en-US" dirty="0">
                <a:latin typeface="Calibri" panose="020F0502020204030204" pitchFamily="34" charset="0"/>
                <a:ea typeface="宋体" panose="02010600030101010101" pitchFamily="2" charset="-122"/>
              </a:endParaRPr>
            </a:p>
          </p:txBody>
        </p:sp>
        <p:sp>
          <p:nvSpPr>
            <p:cNvPr id="107" name="Text Box 30"/>
            <p:cNvSpPr txBox="1">
              <a:spLocks noChangeArrowheads="1"/>
            </p:cNvSpPr>
            <p:nvPr/>
          </p:nvSpPr>
          <p:spPr bwMode="gray">
            <a:xfrm flipH="1">
              <a:off x="184129" y="3082564"/>
              <a:ext cx="819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zh-CN" altLang="en-US" sz="2000" b="1" dirty="0">
                  <a:solidFill>
                    <a:srgbClr val="003366"/>
                  </a:solidFill>
                  <a:latin typeface="微软雅黑" panose="020B0503020204020204" charset="-122"/>
                  <a:ea typeface="微软雅黑" panose="020B0503020204020204" charset="-122"/>
                </a:rPr>
                <a:t>数字经济</a:t>
              </a:r>
              <a:endParaRPr lang="en-US" altLang="zh-CN" sz="2000" b="1" dirty="0">
                <a:solidFill>
                  <a:srgbClr val="003366"/>
                </a:solidFill>
                <a:latin typeface="微软雅黑" panose="020B0503020204020204" charset="-122"/>
                <a:ea typeface="微软雅黑" panose="020B0503020204020204" charset="-122"/>
              </a:endParaRPr>
            </a:p>
          </p:txBody>
        </p:sp>
      </p:grpSp>
      <p:grpSp>
        <p:nvGrpSpPr>
          <p:cNvPr id="147" name="组合 146"/>
          <p:cNvGrpSpPr/>
          <p:nvPr/>
        </p:nvGrpSpPr>
        <p:grpSpPr>
          <a:xfrm>
            <a:off x="323489" y="1592634"/>
            <a:ext cx="826002" cy="821923"/>
            <a:chOff x="393841" y="1651983"/>
            <a:chExt cx="755650" cy="762574"/>
          </a:xfrm>
        </p:grpSpPr>
        <p:pic>
          <p:nvPicPr>
            <p:cNvPr id="108" name="Picture 40" descr="light_shadow"/>
            <p:cNvPicPr>
              <a:picLocks noChangeAspect="1" noChangeArrowheads="1"/>
            </p:cNvPicPr>
            <p:nvPr/>
          </p:nvPicPr>
          <p:blipFill>
            <a:blip r:embed="rId4">
              <a:lum bright="-84000" contrast="-48000"/>
              <a:extLst>
                <a:ext uri="{28A0092B-C50C-407E-A947-70E740481C1C}">
                  <a14:useLocalDpi xmlns:a14="http://schemas.microsoft.com/office/drawing/2010/main" val="0"/>
                </a:ext>
              </a:extLst>
            </a:blip>
            <a:srcRect/>
            <a:stretch>
              <a:fillRect/>
            </a:stretch>
          </p:blipFill>
          <p:spPr bwMode="gray">
            <a:xfrm flipH="1">
              <a:off x="463094" y="2246157"/>
              <a:ext cx="594888" cy="16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41" descr="circuler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flipH="1">
              <a:off x="403366" y="1651983"/>
              <a:ext cx="723900" cy="69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Oval 42"/>
            <p:cNvSpPr>
              <a:spLocks noChangeArrowheads="1"/>
            </p:cNvSpPr>
            <p:nvPr/>
          </p:nvSpPr>
          <p:spPr bwMode="gray">
            <a:xfrm flipH="1">
              <a:off x="408144" y="1651983"/>
              <a:ext cx="719122" cy="700362"/>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9525" algn="ctr">
              <a:noFill/>
              <a:round/>
            </a:ln>
            <a:effectLst/>
          </p:spPr>
          <p:txBody>
            <a:bodyPr wrap="none" anchor="ctr"/>
            <a:lstStyle/>
            <a:p>
              <a:pPr>
                <a:defRPr/>
              </a:pPr>
              <a:endParaRPr lang="zh-CN" altLang="en-US"/>
            </a:p>
          </p:txBody>
        </p:sp>
        <p:grpSp>
          <p:nvGrpSpPr>
            <p:cNvPr id="111" name="Group 43"/>
            <p:cNvGrpSpPr/>
            <p:nvPr/>
          </p:nvGrpSpPr>
          <p:grpSpPr bwMode="auto">
            <a:xfrm rot="1045052" flipV="1">
              <a:off x="508487" y="2231840"/>
              <a:ext cx="561441" cy="132436"/>
              <a:chOff x="2532" y="1051"/>
              <a:chExt cx="893" cy="246"/>
            </a:xfrm>
          </p:grpSpPr>
          <p:grpSp>
            <p:nvGrpSpPr>
              <p:cNvPr id="112" name="Group 44"/>
              <p:cNvGrpSpPr/>
              <p:nvPr/>
            </p:nvGrpSpPr>
            <p:grpSpPr bwMode="auto">
              <a:xfrm>
                <a:off x="2532" y="1051"/>
                <a:ext cx="743" cy="185"/>
                <a:chOff x="1565" y="2568"/>
                <a:chExt cx="1118" cy="279"/>
              </a:xfrm>
            </p:grpSpPr>
            <p:sp>
              <p:nvSpPr>
                <p:cNvPr id="118" name="AutoShape 45"/>
                <p:cNvSpPr>
                  <a:spLocks noChangeArrowheads="1"/>
                </p:cNvSpPr>
                <p:nvPr/>
              </p:nvSpPr>
              <p:spPr bwMode="gray">
                <a:xfrm rot="5263130">
                  <a:off x="1859"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19" name="AutoShape 46"/>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20" name="AutoShape 47"/>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21" name="AutoShape 48"/>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grpSp>
            <p:nvGrpSpPr>
              <p:cNvPr id="113" name="Group 49"/>
              <p:cNvGrpSpPr/>
              <p:nvPr/>
            </p:nvGrpSpPr>
            <p:grpSpPr bwMode="auto">
              <a:xfrm rot="1353540">
                <a:off x="2682" y="1111"/>
                <a:ext cx="743" cy="186"/>
                <a:chOff x="1565" y="2568"/>
                <a:chExt cx="1118" cy="279"/>
              </a:xfrm>
            </p:grpSpPr>
            <p:sp>
              <p:nvSpPr>
                <p:cNvPr id="114" name="AutoShape 50"/>
                <p:cNvSpPr>
                  <a:spLocks noChangeArrowheads="1"/>
                </p:cNvSpPr>
                <p:nvPr/>
              </p:nvSpPr>
              <p:spPr bwMode="gray">
                <a:xfrm rot="5263130">
                  <a:off x="1859"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15" name="AutoShape 51"/>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16" name="AutoShape 52"/>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17" name="AutoShape 53"/>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grpSp>
        <p:sp>
          <p:nvSpPr>
            <p:cNvPr id="122" name="Freeform 54"/>
            <p:cNvSpPr/>
            <p:nvPr/>
          </p:nvSpPr>
          <p:spPr bwMode="gray">
            <a:xfrm flipH="1">
              <a:off x="488179" y="1666300"/>
              <a:ext cx="565024" cy="243397"/>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flip="none" rotWithShape="1">
              <a:gsLst>
                <a:gs pos="15000">
                  <a:schemeClr val="accent3">
                    <a:lumMod val="5000"/>
                    <a:lumOff val="95000"/>
                  </a:schemeClr>
                </a:gs>
                <a:gs pos="89000">
                  <a:schemeClr val="accent3">
                    <a:lumMod val="45000"/>
                    <a:lumOff val="55000"/>
                  </a:schemeClr>
                </a:gs>
                <a:gs pos="99000">
                  <a:schemeClr val="accent3">
                    <a:lumMod val="45000"/>
                    <a:lumOff val="55000"/>
                  </a:schemeClr>
                </a:gs>
                <a:gs pos="100000">
                  <a:schemeClr val="accent3">
                    <a:lumMod val="30000"/>
                    <a:lumOff val="70000"/>
                  </a:schemeClr>
                </a:gs>
              </a:gsLst>
              <a:lin ang="5400000" scaled="1"/>
              <a:tileRect/>
            </a:gradFill>
            <a:ln>
              <a:noFill/>
            </a:ln>
          </p:spPr>
          <p:txBody>
            <a:bodyPr/>
            <a:lstStyle/>
            <a:p>
              <a:endParaRPr lang="zh-CN" altLang="en-US" dirty="0">
                <a:latin typeface="Calibri" panose="020F0502020204030204" pitchFamily="34" charset="0"/>
                <a:ea typeface="宋体" panose="02010600030101010101" pitchFamily="2" charset="-122"/>
              </a:endParaRPr>
            </a:p>
          </p:txBody>
        </p:sp>
        <p:sp>
          <p:nvSpPr>
            <p:cNvPr id="123" name="Text Box 55"/>
            <p:cNvSpPr txBox="1">
              <a:spLocks noChangeArrowheads="1"/>
            </p:cNvSpPr>
            <p:nvPr/>
          </p:nvSpPr>
          <p:spPr bwMode="gray">
            <a:xfrm flipH="1">
              <a:off x="393841" y="1829782"/>
              <a:ext cx="755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zh-CN" altLang="en-US" sz="1600" b="1" dirty="0">
                  <a:solidFill>
                    <a:srgbClr val="003366"/>
                  </a:solidFill>
                  <a:latin typeface="微软雅黑" panose="020B0503020204020204" charset="-122"/>
                  <a:ea typeface="微软雅黑" panose="020B0503020204020204" charset="-122"/>
                </a:rPr>
                <a:t>投融资</a:t>
              </a:r>
              <a:endParaRPr lang="en-US" altLang="zh-CN" sz="1600" b="1" dirty="0">
                <a:solidFill>
                  <a:srgbClr val="003366"/>
                </a:solidFill>
                <a:latin typeface="微软雅黑" panose="020B0503020204020204" charset="-122"/>
                <a:ea typeface="微软雅黑" panose="020B0503020204020204" charset="-122"/>
              </a:endParaRPr>
            </a:p>
          </p:txBody>
        </p:sp>
      </p:grpSp>
      <p:grpSp>
        <p:nvGrpSpPr>
          <p:cNvPr id="145" name="组合 144"/>
          <p:cNvGrpSpPr/>
          <p:nvPr/>
        </p:nvGrpSpPr>
        <p:grpSpPr>
          <a:xfrm>
            <a:off x="855803" y="4268834"/>
            <a:ext cx="1300160" cy="1359836"/>
            <a:chOff x="855803" y="4268834"/>
            <a:chExt cx="1300160" cy="1359836"/>
          </a:xfrm>
        </p:grpSpPr>
        <p:pic>
          <p:nvPicPr>
            <p:cNvPr id="124" name="Picture 57" descr="light_shadow"/>
            <p:cNvPicPr>
              <a:picLocks noChangeAspect="1" noChangeArrowheads="1"/>
            </p:cNvPicPr>
            <p:nvPr/>
          </p:nvPicPr>
          <p:blipFill>
            <a:blip r:embed="rId6">
              <a:lum bright="-84000" contrast="-48000"/>
              <a:extLst>
                <a:ext uri="{28A0092B-C50C-407E-A947-70E740481C1C}">
                  <a14:useLocalDpi xmlns:a14="http://schemas.microsoft.com/office/drawing/2010/main" val="0"/>
                </a:ext>
              </a:extLst>
            </a:blip>
            <a:srcRect/>
            <a:stretch>
              <a:fillRect/>
            </a:stretch>
          </p:blipFill>
          <p:spPr bwMode="gray">
            <a:xfrm flipH="1">
              <a:off x="954301" y="5356549"/>
              <a:ext cx="981044" cy="27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58" descr="circuler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flipH="1">
              <a:off x="855803" y="4374545"/>
              <a:ext cx="1193800" cy="115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Oval 59"/>
            <p:cNvSpPr>
              <a:spLocks noChangeArrowheads="1"/>
            </p:cNvSpPr>
            <p:nvPr/>
          </p:nvSpPr>
          <p:spPr bwMode="gray">
            <a:xfrm flipH="1">
              <a:off x="863682" y="4268834"/>
              <a:ext cx="1292281" cy="1263213"/>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9525" algn="ctr">
              <a:noFill/>
              <a:round/>
            </a:ln>
            <a:effectLst/>
          </p:spPr>
          <p:txBody>
            <a:bodyPr wrap="none" anchor="ctr"/>
            <a:lstStyle/>
            <a:p>
              <a:endParaRPr lang="zh-CN" altLang="en-US"/>
            </a:p>
          </p:txBody>
        </p:sp>
        <p:grpSp>
          <p:nvGrpSpPr>
            <p:cNvPr id="127" name="Group 60"/>
            <p:cNvGrpSpPr/>
            <p:nvPr/>
          </p:nvGrpSpPr>
          <p:grpSpPr bwMode="auto">
            <a:xfrm rot="1045052" flipV="1">
              <a:off x="1029160" y="5332886"/>
              <a:ext cx="925884" cy="218880"/>
              <a:chOff x="2532" y="1051"/>
              <a:chExt cx="893" cy="246"/>
            </a:xfrm>
          </p:grpSpPr>
          <p:grpSp>
            <p:nvGrpSpPr>
              <p:cNvPr id="128" name="Group 61"/>
              <p:cNvGrpSpPr/>
              <p:nvPr/>
            </p:nvGrpSpPr>
            <p:grpSpPr bwMode="auto">
              <a:xfrm>
                <a:off x="2532" y="1051"/>
                <a:ext cx="743" cy="185"/>
                <a:chOff x="1565" y="2568"/>
                <a:chExt cx="1118" cy="279"/>
              </a:xfrm>
            </p:grpSpPr>
            <p:sp>
              <p:nvSpPr>
                <p:cNvPr id="134" name="AutoShape 62"/>
                <p:cNvSpPr>
                  <a:spLocks noChangeArrowheads="1"/>
                </p:cNvSpPr>
                <p:nvPr/>
              </p:nvSpPr>
              <p:spPr bwMode="gray">
                <a:xfrm rot="5263130">
                  <a:off x="1859"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35" name="AutoShape 63"/>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36" name="AutoShape 64"/>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37" name="AutoShape 65"/>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grpSp>
            <p:nvGrpSpPr>
              <p:cNvPr id="129" name="Group 66"/>
              <p:cNvGrpSpPr/>
              <p:nvPr/>
            </p:nvGrpSpPr>
            <p:grpSpPr bwMode="auto">
              <a:xfrm rot="1353540">
                <a:off x="2682" y="1111"/>
                <a:ext cx="743" cy="186"/>
                <a:chOff x="1565" y="2568"/>
                <a:chExt cx="1118" cy="279"/>
              </a:xfrm>
            </p:grpSpPr>
            <p:sp>
              <p:nvSpPr>
                <p:cNvPr id="130" name="AutoShape 67"/>
                <p:cNvSpPr>
                  <a:spLocks noChangeArrowheads="1"/>
                </p:cNvSpPr>
                <p:nvPr/>
              </p:nvSpPr>
              <p:spPr bwMode="gray">
                <a:xfrm rot="5263130">
                  <a:off x="1859" y="2274"/>
                  <a:ext cx="227" cy="816"/>
                </a:xfrm>
                <a:prstGeom prst="moon">
                  <a:avLst>
                    <a:gd name="adj" fmla="val 49773"/>
                  </a:avLst>
                </a:prstGeom>
                <a:solidFill>
                  <a:srgbClr val="FFFFFF">
                    <a:alpha val="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31" name="AutoShape 68"/>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32" name="AutoShape 69"/>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33" name="AutoShape 70"/>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grpSp>
        <p:sp>
          <p:nvSpPr>
            <p:cNvPr id="138" name="Freeform 71"/>
            <p:cNvSpPr/>
            <p:nvPr/>
          </p:nvSpPr>
          <p:spPr bwMode="gray">
            <a:xfrm flipH="1">
              <a:off x="995671" y="4398208"/>
              <a:ext cx="931794" cy="402267"/>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flip="none" rotWithShape="1">
              <a:gsLst>
                <a:gs pos="15000">
                  <a:schemeClr val="accent3">
                    <a:lumMod val="5000"/>
                    <a:lumOff val="95000"/>
                  </a:schemeClr>
                </a:gs>
                <a:gs pos="89000">
                  <a:schemeClr val="accent3">
                    <a:lumMod val="45000"/>
                    <a:lumOff val="55000"/>
                  </a:schemeClr>
                </a:gs>
                <a:gs pos="99000">
                  <a:schemeClr val="accent3">
                    <a:lumMod val="45000"/>
                    <a:lumOff val="55000"/>
                  </a:schemeClr>
                </a:gs>
                <a:gs pos="100000">
                  <a:schemeClr val="accent3">
                    <a:lumMod val="30000"/>
                    <a:lumOff val="70000"/>
                  </a:schemeClr>
                </a:gs>
              </a:gsLst>
              <a:lin ang="5400000" scaled="1"/>
              <a:tileRect/>
            </a:gradFill>
            <a:ln>
              <a:noFill/>
            </a:ln>
          </p:spPr>
          <p:txBody>
            <a:bodyPr/>
            <a:lstStyle/>
            <a:p>
              <a:endParaRPr lang="zh-CN" altLang="en-US">
                <a:latin typeface="Calibri" panose="020F0502020204030204" pitchFamily="34" charset="0"/>
                <a:ea typeface="宋体" panose="02010600030101010101" pitchFamily="2" charset="-122"/>
              </a:endParaRPr>
            </a:p>
          </p:txBody>
        </p:sp>
        <p:sp>
          <p:nvSpPr>
            <p:cNvPr id="139" name="Text Box 72"/>
            <p:cNvSpPr txBox="1">
              <a:spLocks noChangeArrowheads="1"/>
            </p:cNvSpPr>
            <p:nvPr/>
          </p:nvSpPr>
          <p:spPr bwMode="gray">
            <a:xfrm flipH="1">
              <a:off x="959144" y="4382772"/>
              <a:ext cx="9540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zh-CN" altLang="en-US" sz="2400" b="1" dirty="0">
                  <a:solidFill>
                    <a:srgbClr val="003366"/>
                  </a:solidFill>
                  <a:latin typeface="微软雅黑" panose="020B0503020204020204" charset="-122"/>
                  <a:ea typeface="微软雅黑" panose="020B0503020204020204" charset="-122"/>
                </a:rPr>
                <a:t>数字智能科技</a:t>
              </a:r>
              <a:endParaRPr lang="en-US" altLang="zh-CN" sz="2400" b="1" dirty="0">
                <a:solidFill>
                  <a:srgbClr val="003366"/>
                </a:solidFill>
                <a:latin typeface="微软雅黑" panose="020B0503020204020204" charset="-122"/>
                <a:ea typeface="微软雅黑" panose="020B0503020204020204" charset="-122"/>
              </a:endParaRPr>
            </a:p>
          </p:txBody>
        </p:sp>
      </p:grpSp>
      <p:pic>
        <p:nvPicPr>
          <p:cNvPr id="140" name="Picture 75" descr="circuler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gray">
          <a:xfrm flipH="1">
            <a:off x="3019565" y="5093683"/>
            <a:ext cx="892175" cy="86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Oval 76"/>
          <p:cNvSpPr>
            <a:spLocks noChangeArrowheads="1"/>
          </p:cNvSpPr>
          <p:nvPr/>
        </p:nvSpPr>
        <p:spPr bwMode="gray">
          <a:xfrm flipH="1">
            <a:off x="3025454" y="5093683"/>
            <a:ext cx="886286" cy="864464"/>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9525" algn="ctr">
            <a:noFill/>
            <a:round/>
          </a:ln>
          <a:effectLst/>
        </p:spPr>
        <p:txBody>
          <a:bodyPr wrap="none" anchor="ctr"/>
          <a:lstStyle/>
          <a:p>
            <a:endParaRPr lang="zh-CN" altLang="en-US"/>
          </a:p>
        </p:txBody>
      </p:sp>
      <p:sp>
        <p:nvSpPr>
          <p:cNvPr id="142" name="Freeform 88"/>
          <p:cNvSpPr/>
          <p:nvPr/>
        </p:nvSpPr>
        <p:spPr bwMode="gray">
          <a:xfrm flipH="1">
            <a:off x="3124094" y="5111355"/>
            <a:ext cx="696368" cy="300427"/>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flip="none" rotWithShape="1">
            <a:gsLst>
              <a:gs pos="15000">
                <a:schemeClr val="accent3">
                  <a:lumMod val="5000"/>
                  <a:lumOff val="95000"/>
                </a:schemeClr>
              </a:gs>
              <a:gs pos="89000">
                <a:schemeClr val="accent3">
                  <a:lumMod val="45000"/>
                  <a:lumOff val="55000"/>
                </a:schemeClr>
              </a:gs>
              <a:gs pos="99000">
                <a:schemeClr val="accent3">
                  <a:lumMod val="45000"/>
                  <a:lumOff val="55000"/>
                </a:schemeClr>
              </a:gs>
              <a:gs pos="100000">
                <a:schemeClr val="accent3">
                  <a:lumMod val="30000"/>
                  <a:lumOff val="70000"/>
                </a:schemeClr>
              </a:gs>
            </a:gsLst>
            <a:lin ang="5400000" scaled="1"/>
            <a:tileRect/>
          </a:gradFill>
          <a:ln>
            <a:noFill/>
          </a:ln>
        </p:spPr>
        <p:txBody>
          <a:bodyPr/>
          <a:lstStyle/>
          <a:p>
            <a:endParaRPr lang="zh-CN" altLang="en-US">
              <a:latin typeface="Calibri" panose="020F0502020204030204" pitchFamily="34" charset="0"/>
              <a:ea typeface="宋体" panose="02010600030101010101" pitchFamily="2" charset="-122"/>
            </a:endParaRPr>
          </a:p>
        </p:txBody>
      </p:sp>
      <p:sp>
        <p:nvSpPr>
          <p:cNvPr id="143" name="Text Box 89"/>
          <p:cNvSpPr txBox="1">
            <a:spLocks noChangeArrowheads="1"/>
          </p:cNvSpPr>
          <p:nvPr/>
        </p:nvSpPr>
        <p:spPr bwMode="gray">
          <a:xfrm flipH="1">
            <a:off x="3031683" y="5234298"/>
            <a:ext cx="819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zh-CN" altLang="en-US" sz="2000" b="1" dirty="0">
                <a:solidFill>
                  <a:srgbClr val="003366"/>
                </a:solidFill>
                <a:latin typeface="微软雅黑" panose="020B0503020204020204" charset="-122"/>
                <a:ea typeface="微软雅黑" panose="020B0503020204020204" charset="-122"/>
              </a:rPr>
              <a:t>资源服务</a:t>
            </a:r>
            <a:endParaRPr lang="en-US" altLang="zh-CN" sz="2000" b="1" dirty="0">
              <a:solidFill>
                <a:srgbClr val="003366"/>
              </a:solidFill>
              <a:latin typeface="微软雅黑" panose="020B0503020204020204" charset="-122"/>
              <a:ea typeface="微软雅黑" panose="020B0503020204020204" charset="-122"/>
            </a:endParaRPr>
          </a:p>
        </p:txBody>
      </p:sp>
      <p:grpSp>
        <p:nvGrpSpPr>
          <p:cNvPr id="9" name="组合 8"/>
          <p:cNvGrpSpPr/>
          <p:nvPr/>
        </p:nvGrpSpPr>
        <p:grpSpPr>
          <a:xfrm>
            <a:off x="3279672" y="1150333"/>
            <a:ext cx="4860320" cy="5019008"/>
            <a:chOff x="2974977" y="1160464"/>
            <a:chExt cx="4860320" cy="5019008"/>
          </a:xfrm>
        </p:grpSpPr>
        <p:sp>
          <p:nvSpPr>
            <p:cNvPr id="10" name="Freeform 2"/>
            <p:cNvSpPr/>
            <p:nvPr/>
          </p:nvSpPr>
          <p:spPr bwMode="gray">
            <a:xfrm>
              <a:off x="3086101" y="1160464"/>
              <a:ext cx="4283075" cy="4556125"/>
            </a:xfrm>
            <a:custGeom>
              <a:avLst/>
              <a:gdLst/>
              <a:ahLst/>
              <a:cxnLst>
                <a:cxn ang="0">
                  <a:pos x="744" y="1107"/>
                </a:cxn>
                <a:cxn ang="0">
                  <a:pos x="0" y="2479"/>
                </a:cxn>
                <a:cxn ang="0">
                  <a:pos x="977" y="2854"/>
                </a:cxn>
                <a:cxn ang="0">
                  <a:pos x="2200" y="2440"/>
                </a:cxn>
                <a:cxn ang="0">
                  <a:pos x="2666" y="1469"/>
                </a:cxn>
                <a:cxn ang="0">
                  <a:pos x="2466" y="583"/>
                </a:cxn>
                <a:cxn ang="0">
                  <a:pos x="2077" y="0"/>
                </a:cxn>
                <a:cxn ang="0">
                  <a:pos x="744" y="1107"/>
                </a:cxn>
              </a:cxnLst>
              <a:rect l="0" t="0" r="r" b="b"/>
              <a:pathLst>
                <a:path w="2698" h="2870">
                  <a:moveTo>
                    <a:pt x="744" y="1107"/>
                  </a:moveTo>
                  <a:lnTo>
                    <a:pt x="0" y="2479"/>
                  </a:lnTo>
                  <a:cubicBezTo>
                    <a:pt x="323" y="2693"/>
                    <a:pt x="608" y="2838"/>
                    <a:pt x="977" y="2854"/>
                  </a:cubicBezTo>
                  <a:cubicBezTo>
                    <a:pt x="1346" y="2870"/>
                    <a:pt x="1870" y="2745"/>
                    <a:pt x="2200" y="2440"/>
                  </a:cubicBezTo>
                  <a:cubicBezTo>
                    <a:pt x="2530" y="2135"/>
                    <a:pt x="2634" y="1715"/>
                    <a:pt x="2666" y="1469"/>
                  </a:cubicBezTo>
                  <a:cubicBezTo>
                    <a:pt x="2698" y="1223"/>
                    <a:pt x="2575" y="827"/>
                    <a:pt x="2466" y="583"/>
                  </a:cubicBezTo>
                  <a:cubicBezTo>
                    <a:pt x="2357" y="339"/>
                    <a:pt x="2258" y="175"/>
                    <a:pt x="2077" y="0"/>
                  </a:cubicBezTo>
                  <a:cubicBezTo>
                    <a:pt x="1410" y="553"/>
                    <a:pt x="744" y="1107"/>
                    <a:pt x="744" y="1107"/>
                  </a:cubicBezTo>
                  <a:close/>
                </a:path>
              </a:pathLst>
            </a:custGeom>
            <a:gradFill rotWithShape="1">
              <a:gsLst>
                <a:gs pos="0">
                  <a:schemeClr val="bg2"/>
                </a:gs>
                <a:gs pos="100000">
                  <a:schemeClr val="bg2">
                    <a:gamma/>
                    <a:tint val="0"/>
                    <a:invGamma/>
                    <a:alpha val="0"/>
                  </a:schemeClr>
                </a:gs>
              </a:gsLst>
              <a:lin ang="2700000" scaled="1"/>
            </a:gradFill>
            <a:ln w="9525" cap="flat" cmpd="sng">
              <a:noFill/>
              <a:prstDash val="solid"/>
              <a:round/>
            </a:ln>
            <a:effectLst/>
          </p:spPr>
          <p:txBody>
            <a:bodyPr wrap="none" anchor="ctr"/>
            <a:lstStyle/>
            <a:p>
              <a:pPr>
                <a:defRPr/>
              </a:pPr>
              <a:endParaRPr lang="zh-CN" altLang="en-US"/>
            </a:p>
          </p:txBody>
        </p:sp>
        <p:sp>
          <p:nvSpPr>
            <p:cNvPr id="11" name="AutoShape 4"/>
            <p:cNvSpPr>
              <a:spLocks noChangeArrowheads="1"/>
            </p:cNvSpPr>
            <p:nvPr/>
          </p:nvSpPr>
          <p:spPr bwMode="gray">
            <a:xfrm rot="2428271" flipH="1">
              <a:off x="4398964" y="1931989"/>
              <a:ext cx="1506537" cy="2765425"/>
            </a:xfrm>
            <a:prstGeom prst="moon">
              <a:avLst>
                <a:gd name="adj" fmla="val 13625"/>
              </a:avLst>
            </a:prstGeom>
            <a:solidFill>
              <a:srgbClr val="C9C9C9">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12" name="Line 5"/>
            <p:cNvSpPr>
              <a:spLocks noChangeShapeType="1"/>
            </p:cNvSpPr>
            <p:nvPr/>
          </p:nvSpPr>
          <p:spPr bwMode="gray">
            <a:xfrm rot="20560554">
              <a:off x="4208463" y="2468563"/>
              <a:ext cx="3009900" cy="0"/>
            </a:xfrm>
            <a:prstGeom prst="line">
              <a:avLst/>
            </a:prstGeom>
            <a:noFill/>
            <a:ln w="9525">
              <a:solidFill>
                <a:srgbClr val="B2B2B2"/>
              </a:solidFill>
              <a:prstDash val="dash"/>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3" name="Line 6"/>
            <p:cNvSpPr>
              <a:spLocks noChangeShapeType="1"/>
            </p:cNvSpPr>
            <p:nvPr/>
          </p:nvSpPr>
          <p:spPr bwMode="gray">
            <a:xfrm rot="20560554">
              <a:off x="4460875" y="2462213"/>
              <a:ext cx="2859088" cy="1585912"/>
            </a:xfrm>
            <a:prstGeom prst="line">
              <a:avLst/>
            </a:prstGeom>
            <a:noFill/>
            <a:ln w="9525">
              <a:solidFill>
                <a:srgbClr val="B2B2B2"/>
              </a:solidFill>
              <a:prstDash val="dash"/>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 name="Line 7"/>
            <p:cNvSpPr>
              <a:spLocks noChangeShapeType="1"/>
            </p:cNvSpPr>
            <p:nvPr/>
          </p:nvSpPr>
          <p:spPr bwMode="gray">
            <a:xfrm rot="20560554">
              <a:off x="4645026" y="2651126"/>
              <a:ext cx="1425575" cy="2722563"/>
            </a:xfrm>
            <a:prstGeom prst="line">
              <a:avLst/>
            </a:prstGeom>
            <a:noFill/>
            <a:ln w="9525">
              <a:solidFill>
                <a:srgbClr val="B2B2B2"/>
              </a:solidFill>
              <a:prstDash val="dash"/>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 name="Line 8"/>
            <p:cNvSpPr>
              <a:spLocks noChangeShapeType="1"/>
            </p:cNvSpPr>
            <p:nvPr/>
          </p:nvSpPr>
          <p:spPr bwMode="gray">
            <a:xfrm rot="20560554" flipH="1">
              <a:off x="3975100" y="2979739"/>
              <a:ext cx="744538" cy="2803525"/>
            </a:xfrm>
            <a:prstGeom prst="line">
              <a:avLst/>
            </a:prstGeom>
            <a:noFill/>
            <a:ln w="9525">
              <a:solidFill>
                <a:srgbClr val="B2B2B2"/>
              </a:solidFill>
              <a:prstDash val="dash"/>
              <a:round/>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16" name="Group 9"/>
            <p:cNvGrpSpPr/>
            <p:nvPr/>
          </p:nvGrpSpPr>
          <p:grpSpPr bwMode="auto">
            <a:xfrm>
              <a:off x="2974977" y="2114552"/>
              <a:ext cx="1527176" cy="1208087"/>
              <a:chOff x="914" y="1206"/>
              <a:chExt cx="962" cy="761"/>
            </a:xfrm>
          </p:grpSpPr>
          <p:sp>
            <p:nvSpPr>
              <p:cNvPr id="79" name="AutoShape 10"/>
              <p:cNvSpPr>
                <a:spLocks noChangeArrowheads="1"/>
              </p:cNvSpPr>
              <p:nvPr/>
            </p:nvSpPr>
            <p:spPr bwMode="gray">
              <a:xfrm>
                <a:off x="917" y="1206"/>
                <a:ext cx="958" cy="7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600 w 21600"/>
                  <a:gd name="T13" fmla="*/ 10814 h 21600"/>
                  <a:gd name="T14" fmla="*/ 0 w 21600"/>
                  <a:gd name="T15" fmla="*/ 21600 h 21600"/>
                </a:gdLst>
                <a:ahLst/>
                <a:cxnLst>
                  <a:cxn ang="T8">
                    <a:pos x="T0" y="T1"/>
                  </a:cxn>
                  <a:cxn ang="T9">
                    <a:pos x="T2" y="T3"/>
                  </a:cxn>
                  <a:cxn ang="T10">
                    <a:pos x="T4" y="T5"/>
                  </a:cxn>
                  <a:cxn ang="T11">
                    <a:pos x="T6" y="T7"/>
                  </a:cxn>
                </a:cxnLst>
                <a:rect l="T12" t="T13" r="T14" b="T15"/>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lnTo>
                      <a:pt x="11434" y="10800"/>
                    </a:lnTo>
                    <a:close/>
                  </a:path>
                </a:pathLst>
              </a:custGeom>
              <a:gradFill rotWithShape="1">
                <a:gsLst>
                  <a:gs pos="0">
                    <a:srgbClr val="FFCC00"/>
                  </a:gs>
                  <a:gs pos="50000">
                    <a:srgbClr val="663300"/>
                  </a:gs>
                  <a:gs pos="100000">
                    <a:srgbClr val="FFCC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80" name="Oval 11"/>
              <p:cNvSpPr>
                <a:spLocks noChangeArrowheads="1"/>
              </p:cNvSpPr>
              <p:nvPr/>
            </p:nvSpPr>
            <p:spPr bwMode="gray">
              <a:xfrm>
                <a:off x="914" y="1525"/>
                <a:ext cx="962" cy="161"/>
              </a:xfrm>
              <a:prstGeom prst="ellipse">
                <a:avLst/>
              </a:prstGeom>
              <a:gradFill rotWithShape="1">
                <a:gsLst>
                  <a:gs pos="0">
                    <a:srgbClr val="FFCC00"/>
                  </a:gs>
                  <a:gs pos="100000">
                    <a:srgbClr val="FFE4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grpSp>
          <p:nvGrpSpPr>
            <p:cNvPr id="19" name="Group 14"/>
            <p:cNvGrpSpPr/>
            <p:nvPr/>
          </p:nvGrpSpPr>
          <p:grpSpPr bwMode="auto">
            <a:xfrm>
              <a:off x="6745289" y="2944813"/>
              <a:ext cx="962025" cy="1009650"/>
              <a:chOff x="3247" y="1673"/>
              <a:chExt cx="606" cy="636"/>
            </a:xfrm>
          </p:grpSpPr>
          <p:pic>
            <p:nvPicPr>
              <p:cNvPr id="64" name="Picture 15" descr="light_shadow"/>
              <p:cNvPicPr>
                <a:picLocks noChangeAspect="1" noChangeArrowheads="1"/>
              </p:cNvPicPr>
              <p:nvPr/>
            </p:nvPicPr>
            <p:blipFill>
              <a:blip r:embed="rId2">
                <a:lum bright="-84000" contrast="-48000"/>
                <a:extLst>
                  <a:ext uri="{28A0092B-C50C-407E-A947-70E740481C1C}">
                    <a14:useLocalDpi xmlns:a14="http://schemas.microsoft.com/office/drawing/2010/main" val="0"/>
                  </a:ext>
                </a:extLst>
              </a:blip>
              <a:srcRect/>
              <a:stretch>
                <a:fillRect/>
              </a:stretch>
            </p:blipFill>
            <p:spPr bwMode="gray">
              <a:xfrm>
                <a:off x="3305" y="2171"/>
                <a:ext cx="49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6"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3247" y="1673"/>
                <a:ext cx="606"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17"/>
              <p:cNvSpPr>
                <a:spLocks noChangeArrowheads="1"/>
              </p:cNvSpPr>
              <p:nvPr/>
            </p:nvSpPr>
            <p:spPr bwMode="gray">
              <a:xfrm>
                <a:off x="3247" y="1673"/>
                <a:ext cx="602" cy="587"/>
              </a:xfrm>
              <a:prstGeom prst="ellipse">
                <a:avLst/>
              </a:prstGeom>
              <a:gradFill rotWithShape="1">
                <a:gsLst>
                  <a:gs pos="0">
                    <a:srgbClr val="CCCC00">
                      <a:alpha val="89999"/>
                    </a:srgbClr>
                  </a:gs>
                  <a:gs pos="50000">
                    <a:srgbClr val="CCFF99">
                      <a:alpha val="55000"/>
                    </a:srgbClr>
                  </a:gs>
                  <a:gs pos="100000">
                    <a:srgbClr val="CCCC00">
                      <a:alpha val="89999"/>
                    </a:srgbClr>
                  </a:gs>
                </a:gsLst>
                <a:lin ang="5400000" scaled="1"/>
              </a:gradFill>
              <a:ln w="9525" algn="ctr">
                <a:noFill/>
                <a:round/>
              </a:ln>
              <a:effectLst/>
            </p:spPr>
            <p:txBody>
              <a:bodyPr wrap="none" anchor="ctr"/>
              <a:lstStyle/>
              <a:p>
                <a:pPr>
                  <a:defRPr/>
                </a:pPr>
                <a:endParaRPr lang="zh-CN" altLang="en-US"/>
              </a:p>
            </p:txBody>
          </p:sp>
          <p:grpSp>
            <p:nvGrpSpPr>
              <p:cNvPr id="67" name="Group 18"/>
              <p:cNvGrpSpPr/>
              <p:nvPr/>
            </p:nvGrpSpPr>
            <p:grpSpPr bwMode="auto">
              <a:xfrm rot="-1045052" flipH="1" flipV="1">
                <a:off x="3295" y="2159"/>
                <a:ext cx="470" cy="111"/>
                <a:chOff x="2532" y="1051"/>
                <a:chExt cx="893" cy="246"/>
              </a:xfrm>
            </p:grpSpPr>
            <p:grpSp>
              <p:nvGrpSpPr>
                <p:cNvPr id="69" name="Group 19"/>
                <p:cNvGrpSpPr/>
                <p:nvPr/>
              </p:nvGrpSpPr>
              <p:grpSpPr bwMode="auto">
                <a:xfrm>
                  <a:off x="2532" y="1051"/>
                  <a:ext cx="743" cy="185"/>
                  <a:chOff x="1565" y="2568"/>
                  <a:chExt cx="1118" cy="279"/>
                </a:xfrm>
              </p:grpSpPr>
              <p:sp>
                <p:nvSpPr>
                  <p:cNvPr id="75" name="AutoShape 20"/>
                  <p:cNvSpPr>
                    <a:spLocks noChangeArrowheads="1"/>
                  </p:cNvSpPr>
                  <p:nvPr/>
                </p:nvSpPr>
                <p:spPr bwMode="gray">
                  <a:xfrm rot="5263130">
                    <a:off x="1859"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76" name="AutoShape 21"/>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77" name="AutoShape 22"/>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78" name="AutoShape 23"/>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grpSp>
              <p:nvGrpSpPr>
                <p:cNvPr id="70" name="Group 24"/>
                <p:cNvGrpSpPr/>
                <p:nvPr/>
              </p:nvGrpSpPr>
              <p:grpSpPr bwMode="auto">
                <a:xfrm rot="1353540">
                  <a:off x="2682" y="1111"/>
                  <a:ext cx="743" cy="186"/>
                  <a:chOff x="1565" y="2568"/>
                  <a:chExt cx="1118" cy="279"/>
                </a:xfrm>
              </p:grpSpPr>
              <p:sp>
                <p:nvSpPr>
                  <p:cNvPr id="71" name="AutoShape 25"/>
                  <p:cNvSpPr>
                    <a:spLocks noChangeArrowheads="1"/>
                  </p:cNvSpPr>
                  <p:nvPr/>
                </p:nvSpPr>
                <p:spPr bwMode="gray">
                  <a:xfrm rot="5263130">
                    <a:off x="1859" y="2274"/>
                    <a:ext cx="227" cy="816"/>
                  </a:xfrm>
                  <a:prstGeom prst="moon">
                    <a:avLst>
                      <a:gd name="adj" fmla="val 49773"/>
                    </a:avLst>
                  </a:prstGeom>
                  <a:solidFill>
                    <a:srgbClr val="FFFFFF">
                      <a:alpha val="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72" name="AutoShape 26"/>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73" name="AutoShape 27"/>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74" name="AutoShape 28"/>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grpSp>
          <p:sp>
            <p:nvSpPr>
              <p:cNvPr id="68" name="Freeform 29"/>
              <p:cNvSpPr/>
              <p:nvPr/>
            </p:nvSpPr>
            <p:spPr bwMode="gray">
              <a:xfrm>
                <a:off x="3309" y="1685"/>
                <a:ext cx="473" cy="204"/>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AF6A2"/>
                  </a:gs>
                </a:gsLst>
                <a:lin ang="5400000" scaled="1"/>
              </a:gradFill>
              <a:ln>
                <a:noFill/>
              </a:ln>
              <a:extLst>
                <a:ext uri="{91240B29-F687-4F45-9708-019B960494DF}">
                  <a14:hiddenLine xmlns:a14="http://schemas.microsoft.com/office/drawing/2010/main" w="0">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sp>
          <p:nvSpPr>
            <p:cNvPr id="20" name="Text Box 30"/>
            <p:cNvSpPr txBox="1">
              <a:spLocks noChangeArrowheads="1"/>
            </p:cNvSpPr>
            <p:nvPr/>
          </p:nvSpPr>
          <p:spPr bwMode="gray">
            <a:xfrm>
              <a:off x="6816725" y="3267076"/>
              <a:ext cx="819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en-US" altLang="zh-CN" sz="2000" b="1">
                  <a:solidFill>
                    <a:srgbClr val="003366"/>
                  </a:solidFill>
                </a:rPr>
                <a:t>Text</a:t>
              </a:r>
              <a:endParaRPr lang="en-US" altLang="zh-CN" sz="2000" b="1">
                <a:solidFill>
                  <a:srgbClr val="003366"/>
                </a:solidFill>
              </a:endParaRPr>
            </a:p>
          </p:txBody>
        </p:sp>
        <p:grpSp>
          <p:nvGrpSpPr>
            <p:cNvPr id="21" name="Group 39"/>
            <p:cNvGrpSpPr/>
            <p:nvPr/>
          </p:nvGrpSpPr>
          <p:grpSpPr bwMode="auto">
            <a:xfrm>
              <a:off x="6708775" y="1662114"/>
              <a:ext cx="723900" cy="758825"/>
              <a:chOff x="3247" y="1673"/>
              <a:chExt cx="606" cy="636"/>
            </a:xfrm>
          </p:grpSpPr>
          <p:pic>
            <p:nvPicPr>
              <p:cNvPr id="49" name="Picture 40" descr="light_shadow"/>
              <p:cNvPicPr>
                <a:picLocks noChangeAspect="1" noChangeArrowheads="1"/>
              </p:cNvPicPr>
              <p:nvPr/>
            </p:nvPicPr>
            <p:blipFill>
              <a:blip r:embed="rId4">
                <a:lum bright="-84000" contrast="-48000"/>
                <a:extLst>
                  <a:ext uri="{28A0092B-C50C-407E-A947-70E740481C1C}">
                    <a14:useLocalDpi xmlns:a14="http://schemas.microsoft.com/office/drawing/2010/main" val="0"/>
                  </a:ext>
                </a:extLst>
              </a:blip>
              <a:srcRect/>
              <a:stretch>
                <a:fillRect/>
              </a:stretch>
            </p:blipFill>
            <p:spPr bwMode="gray">
              <a:xfrm>
                <a:off x="3305" y="2171"/>
                <a:ext cx="49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1" descr="circuler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3247" y="1673"/>
                <a:ext cx="606"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val 42"/>
              <p:cNvSpPr>
                <a:spLocks noChangeArrowheads="1"/>
              </p:cNvSpPr>
              <p:nvPr/>
            </p:nvSpPr>
            <p:spPr bwMode="gray">
              <a:xfrm>
                <a:off x="3247" y="1673"/>
                <a:ext cx="602" cy="587"/>
              </a:xfrm>
              <a:prstGeom prst="ellipse">
                <a:avLst/>
              </a:prstGeom>
              <a:gradFill rotWithShape="1">
                <a:gsLst>
                  <a:gs pos="0">
                    <a:srgbClr val="CCCC00">
                      <a:alpha val="89999"/>
                    </a:srgbClr>
                  </a:gs>
                  <a:gs pos="50000">
                    <a:srgbClr val="CCFF99">
                      <a:alpha val="55000"/>
                    </a:srgbClr>
                  </a:gs>
                  <a:gs pos="100000">
                    <a:srgbClr val="CCCC00">
                      <a:alpha val="89999"/>
                    </a:srgbClr>
                  </a:gs>
                </a:gsLst>
                <a:lin ang="5400000" scaled="1"/>
              </a:gradFill>
              <a:ln w="9525" algn="ctr">
                <a:noFill/>
                <a:round/>
              </a:ln>
              <a:effectLst/>
            </p:spPr>
            <p:txBody>
              <a:bodyPr wrap="none" anchor="ctr"/>
              <a:lstStyle/>
              <a:p>
                <a:pPr>
                  <a:defRPr/>
                </a:pPr>
                <a:endParaRPr lang="zh-CN" altLang="en-US"/>
              </a:p>
            </p:txBody>
          </p:sp>
          <p:grpSp>
            <p:nvGrpSpPr>
              <p:cNvPr id="52" name="Group 43"/>
              <p:cNvGrpSpPr/>
              <p:nvPr/>
            </p:nvGrpSpPr>
            <p:grpSpPr bwMode="auto">
              <a:xfrm rot="-1045052" flipH="1" flipV="1">
                <a:off x="3295" y="2159"/>
                <a:ext cx="470" cy="111"/>
                <a:chOff x="2532" y="1051"/>
                <a:chExt cx="893" cy="246"/>
              </a:xfrm>
            </p:grpSpPr>
            <p:grpSp>
              <p:nvGrpSpPr>
                <p:cNvPr id="54" name="Group 44"/>
                <p:cNvGrpSpPr/>
                <p:nvPr/>
              </p:nvGrpSpPr>
              <p:grpSpPr bwMode="auto">
                <a:xfrm>
                  <a:off x="2532" y="1051"/>
                  <a:ext cx="743" cy="185"/>
                  <a:chOff x="1565" y="2568"/>
                  <a:chExt cx="1118" cy="279"/>
                </a:xfrm>
              </p:grpSpPr>
              <p:sp>
                <p:nvSpPr>
                  <p:cNvPr id="60" name="AutoShape 45"/>
                  <p:cNvSpPr>
                    <a:spLocks noChangeArrowheads="1"/>
                  </p:cNvSpPr>
                  <p:nvPr/>
                </p:nvSpPr>
                <p:spPr bwMode="gray">
                  <a:xfrm rot="5263130">
                    <a:off x="1859"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61" name="AutoShape 46"/>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62" name="AutoShape 47"/>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63" name="AutoShape 48"/>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grpSp>
              <p:nvGrpSpPr>
                <p:cNvPr id="55" name="Group 49"/>
                <p:cNvGrpSpPr/>
                <p:nvPr/>
              </p:nvGrpSpPr>
              <p:grpSpPr bwMode="auto">
                <a:xfrm rot="1353540">
                  <a:off x="2682" y="1111"/>
                  <a:ext cx="743" cy="186"/>
                  <a:chOff x="1565" y="2568"/>
                  <a:chExt cx="1118" cy="279"/>
                </a:xfrm>
              </p:grpSpPr>
              <p:sp>
                <p:nvSpPr>
                  <p:cNvPr id="56" name="AutoShape 50"/>
                  <p:cNvSpPr>
                    <a:spLocks noChangeArrowheads="1"/>
                  </p:cNvSpPr>
                  <p:nvPr/>
                </p:nvSpPr>
                <p:spPr bwMode="gray">
                  <a:xfrm rot="5263130">
                    <a:off x="1859"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57" name="AutoShape 51"/>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58" name="AutoShape 52"/>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59" name="AutoShape 53"/>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grpSp>
          <p:sp>
            <p:nvSpPr>
              <p:cNvPr id="53" name="Freeform 54"/>
              <p:cNvSpPr/>
              <p:nvPr/>
            </p:nvSpPr>
            <p:spPr bwMode="gray">
              <a:xfrm>
                <a:off x="3309" y="1685"/>
                <a:ext cx="473" cy="204"/>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AF6A2"/>
                  </a:gs>
                </a:gsLst>
                <a:lin ang="5400000" scaled="1"/>
              </a:gradFill>
              <a:ln>
                <a:noFill/>
              </a:ln>
              <a:extLst>
                <a:ext uri="{91240B29-F687-4F45-9708-019B960494DF}">
                  <a14:hiddenLine xmlns:a14="http://schemas.microsoft.com/office/drawing/2010/main" w="0">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sp>
          <p:nvSpPr>
            <p:cNvPr id="22" name="Text Box 55"/>
            <p:cNvSpPr txBox="1">
              <a:spLocks noChangeArrowheads="1"/>
            </p:cNvSpPr>
            <p:nvPr/>
          </p:nvSpPr>
          <p:spPr bwMode="gray">
            <a:xfrm>
              <a:off x="6686550" y="1839913"/>
              <a:ext cx="755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en-US" altLang="zh-CN" sz="1600" b="1">
                  <a:solidFill>
                    <a:srgbClr val="003366"/>
                  </a:solidFill>
                </a:rPr>
                <a:t>Text</a:t>
              </a:r>
              <a:endParaRPr lang="en-US" altLang="zh-CN" sz="1600" b="1">
                <a:solidFill>
                  <a:srgbClr val="003366"/>
                </a:solidFill>
              </a:endParaRPr>
            </a:p>
          </p:txBody>
        </p:sp>
        <p:grpSp>
          <p:nvGrpSpPr>
            <p:cNvPr id="23" name="Group 56"/>
            <p:cNvGrpSpPr/>
            <p:nvPr/>
          </p:nvGrpSpPr>
          <p:grpSpPr bwMode="auto">
            <a:xfrm>
              <a:off x="5786438" y="4384676"/>
              <a:ext cx="1193800" cy="1254125"/>
              <a:chOff x="3247" y="1673"/>
              <a:chExt cx="606" cy="636"/>
            </a:xfrm>
          </p:grpSpPr>
          <p:pic>
            <p:nvPicPr>
              <p:cNvPr id="34" name="Picture 57" descr="light_shadow"/>
              <p:cNvPicPr>
                <a:picLocks noChangeAspect="1" noChangeArrowheads="1"/>
              </p:cNvPicPr>
              <p:nvPr/>
            </p:nvPicPr>
            <p:blipFill>
              <a:blip r:embed="rId6">
                <a:lum bright="-84000" contrast="-48000"/>
                <a:extLst>
                  <a:ext uri="{28A0092B-C50C-407E-A947-70E740481C1C}">
                    <a14:useLocalDpi xmlns:a14="http://schemas.microsoft.com/office/drawing/2010/main" val="0"/>
                  </a:ext>
                </a:extLst>
              </a:blip>
              <a:srcRect/>
              <a:stretch>
                <a:fillRect/>
              </a:stretch>
            </p:blipFill>
            <p:spPr bwMode="gray">
              <a:xfrm>
                <a:off x="3305" y="2171"/>
                <a:ext cx="49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8" descr="circuler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3247" y="1673"/>
                <a:ext cx="606"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59"/>
              <p:cNvSpPr>
                <a:spLocks noChangeArrowheads="1"/>
              </p:cNvSpPr>
              <p:nvPr/>
            </p:nvSpPr>
            <p:spPr bwMode="gray">
              <a:xfrm>
                <a:off x="3247" y="1673"/>
                <a:ext cx="602" cy="587"/>
              </a:xfrm>
              <a:prstGeom prst="ellipse">
                <a:avLst/>
              </a:prstGeom>
              <a:gradFill rotWithShape="1">
                <a:gsLst>
                  <a:gs pos="0">
                    <a:srgbClr val="CCCC00">
                      <a:alpha val="89999"/>
                    </a:srgbClr>
                  </a:gs>
                  <a:gs pos="50000">
                    <a:srgbClr val="CCFF99">
                      <a:alpha val="55000"/>
                    </a:srgbClr>
                  </a:gs>
                  <a:gs pos="100000">
                    <a:srgbClr val="CCCC00">
                      <a:alpha val="89999"/>
                    </a:srgbClr>
                  </a:gs>
                </a:gsLst>
                <a:lin ang="5400000" scaled="1"/>
              </a:gradFill>
              <a:ln w="9525" algn="ctr">
                <a:noFill/>
                <a:round/>
              </a:ln>
              <a:effectLst/>
            </p:spPr>
            <p:txBody>
              <a:bodyPr wrap="none" anchor="ctr"/>
              <a:lstStyle/>
              <a:p>
                <a:pPr>
                  <a:defRPr/>
                </a:pPr>
                <a:endParaRPr lang="zh-CN" altLang="en-US"/>
              </a:p>
            </p:txBody>
          </p:sp>
          <p:grpSp>
            <p:nvGrpSpPr>
              <p:cNvPr id="37" name="Group 60"/>
              <p:cNvGrpSpPr/>
              <p:nvPr/>
            </p:nvGrpSpPr>
            <p:grpSpPr bwMode="auto">
              <a:xfrm rot="-1045052" flipH="1" flipV="1">
                <a:off x="3295" y="2159"/>
                <a:ext cx="470" cy="111"/>
                <a:chOff x="2532" y="1051"/>
                <a:chExt cx="893" cy="246"/>
              </a:xfrm>
            </p:grpSpPr>
            <p:grpSp>
              <p:nvGrpSpPr>
                <p:cNvPr id="39" name="Group 61"/>
                <p:cNvGrpSpPr/>
                <p:nvPr/>
              </p:nvGrpSpPr>
              <p:grpSpPr bwMode="auto">
                <a:xfrm>
                  <a:off x="2532" y="1051"/>
                  <a:ext cx="743" cy="185"/>
                  <a:chOff x="1565" y="2568"/>
                  <a:chExt cx="1118" cy="279"/>
                </a:xfrm>
              </p:grpSpPr>
              <p:sp>
                <p:nvSpPr>
                  <p:cNvPr id="45" name="AutoShape 62"/>
                  <p:cNvSpPr>
                    <a:spLocks noChangeArrowheads="1"/>
                  </p:cNvSpPr>
                  <p:nvPr/>
                </p:nvSpPr>
                <p:spPr bwMode="gray">
                  <a:xfrm rot="5263130">
                    <a:off x="1859"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46" name="AutoShape 63"/>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47" name="AutoShape 64"/>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48" name="AutoShape 65"/>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grpSp>
              <p:nvGrpSpPr>
                <p:cNvPr id="40" name="Group 66"/>
                <p:cNvGrpSpPr/>
                <p:nvPr/>
              </p:nvGrpSpPr>
              <p:grpSpPr bwMode="auto">
                <a:xfrm rot="1353540">
                  <a:off x="2682" y="1111"/>
                  <a:ext cx="743" cy="186"/>
                  <a:chOff x="1565" y="2568"/>
                  <a:chExt cx="1118" cy="279"/>
                </a:xfrm>
              </p:grpSpPr>
              <p:sp>
                <p:nvSpPr>
                  <p:cNvPr id="41" name="AutoShape 67"/>
                  <p:cNvSpPr>
                    <a:spLocks noChangeArrowheads="1"/>
                  </p:cNvSpPr>
                  <p:nvPr/>
                </p:nvSpPr>
                <p:spPr bwMode="gray">
                  <a:xfrm rot="5263130">
                    <a:off x="1859" y="2274"/>
                    <a:ext cx="227" cy="816"/>
                  </a:xfrm>
                  <a:prstGeom prst="moon">
                    <a:avLst>
                      <a:gd name="adj" fmla="val 49773"/>
                    </a:avLst>
                  </a:prstGeom>
                  <a:solidFill>
                    <a:srgbClr val="FFFFFF">
                      <a:alpha val="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42" name="AutoShape 68"/>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43" name="AutoShape 69"/>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44" name="AutoShape 70"/>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grpSp>
          <p:sp>
            <p:nvSpPr>
              <p:cNvPr id="38" name="Freeform 71"/>
              <p:cNvSpPr/>
              <p:nvPr/>
            </p:nvSpPr>
            <p:spPr bwMode="gray">
              <a:xfrm>
                <a:off x="3309" y="1685"/>
                <a:ext cx="473" cy="204"/>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AF6A2"/>
                  </a:gs>
                </a:gsLst>
                <a:lin ang="5400000" scaled="1"/>
              </a:gradFill>
              <a:ln>
                <a:noFill/>
              </a:ln>
              <a:extLst>
                <a:ext uri="{91240B29-F687-4F45-9708-019B960494DF}">
                  <a14:hiddenLine xmlns:a14="http://schemas.microsoft.com/office/drawing/2010/main" w="0">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grpSp>
        <p:sp>
          <p:nvSpPr>
            <p:cNvPr id="24" name="Text Box 72"/>
            <p:cNvSpPr txBox="1">
              <a:spLocks noChangeArrowheads="1"/>
            </p:cNvSpPr>
            <p:nvPr/>
          </p:nvSpPr>
          <p:spPr bwMode="gray">
            <a:xfrm>
              <a:off x="5919789" y="4767263"/>
              <a:ext cx="954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en-US" altLang="zh-CN" sz="2400" b="1">
                  <a:solidFill>
                    <a:srgbClr val="003366"/>
                  </a:solidFill>
                </a:rPr>
                <a:t>Text</a:t>
              </a:r>
              <a:endParaRPr lang="en-US" altLang="zh-CN" sz="2400" b="1">
                <a:solidFill>
                  <a:srgbClr val="003366"/>
                </a:solidFill>
              </a:endParaRPr>
            </a:p>
          </p:txBody>
        </p:sp>
        <p:sp>
          <p:nvSpPr>
            <p:cNvPr id="25" name="文本框 24"/>
            <p:cNvSpPr txBox="1"/>
            <p:nvPr/>
          </p:nvSpPr>
          <p:spPr>
            <a:xfrm>
              <a:off x="5640286" y="2341479"/>
              <a:ext cx="646331" cy="646331"/>
            </a:xfrm>
            <a:prstGeom prst="rect">
              <a:avLst/>
            </a:prstGeom>
            <a:noFill/>
          </p:spPr>
          <p:txBody>
            <a:bodyPr wrap="none" rtlCol="0">
              <a:spAutoFit/>
            </a:bodyPr>
            <a:lstStyle/>
            <a:p>
              <a:r>
                <a:rPr lang="zh-CN" altLang="en-US" sz="3600" b="1" dirty="0"/>
                <a:t>生</a:t>
              </a:r>
              <a:endParaRPr lang="zh-CN" altLang="en-US" sz="3600" b="1" dirty="0"/>
            </a:p>
          </p:txBody>
        </p:sp>
        <p:sp>
          <p:nvSpPr>
            <p:cNvPr id="26" name="文本框 25"/>
            <p:cNvSpPr txBox="1"/>
            <p:nvPr/>
          </p:nvSpPr>
          <p:spPr>
            <a:xfrm>
              <a:off x="5418664" y="3250368"/>
              <a:ext cx="646331" cy="646331"/>
            </a:xfrm>
            <a:prstGeom prst="rect">
              <a:avLst/>
            </a:prstGeom>
            <a:noFill/>
          </p:spPr>
          <p:txBody>
            <a:bodyPr wrap="none" rtlCol="0">
              <a:spAutoFit/>
            </a:bodyPr>
            <a:lstStyle/>
            <a:p>
              <a:r>
                <a:rPr lang="zh-CN" altLang="en-US" sz="3600" b="1" dirty="0"/>
                <a:t>命</a:t>
              </a:r>
              <a:endParaRPr lang="zh-CN" altLang="en-US" sz="3600" b="1" dirty="0"/>
            </a:p>
          </p:txBody>
        </p:sp>
        <p:sp>
          <p:nvSpPr>
            <p:cNvPr id="27" name="文本框 26"/>
            <p:cNvSpPr txBox="1"/>
            <p:nvPr/>
          </p:nvSpPr>
          <p:spPr>
            <a:xfrm>
              <a:off x="4685070" y="3761737"/>
              <a:ext cx="646331" cy="646331"/>
            </a:xfrm>
            <a:prstGeom prst="rect">
              <a:avLst/>
            </a:prstGeom>
            <a:noFill/>
          </p:spPr>
          <p:txBody>
            <a:bodyPr wrap="none" rtlCol="0">
              <a:spAutoFit/>
            </a:bodyPr>
            <a:lstStyle/>
            <a:p>
              <a:r>
                <a:rPr lang="zh-CN" altLang="en-US" sz="3600" b="1" dirty="0"/>
                <a:t>健</a:t>
              </a:r>
              <a:endParaRPr lang="zh-CN" altLang="en-US" sz="3600" b="1" dirty="0"/>
            </a:p>
          </p:txBody>
        </p:sp>
        <p:sp>
          <p:nvSpPr>
            <p:cNvPr id="28" name="文本框 27"/>
            <p:cNvSpPr txBox="1"/>
            <p:nvPr/>
          </p:nvSpPr>
          <p:spPr>
            <a:xfrm>
              <a:off x="3789425" y="3934401"/>
              <a:ext cx="646331" cy="646331"/>
            </a:xfrm>
            <a:prstGeom prst="rect">
              <a:avLst/>
            </a:prstGeom>
            <a:noFill/>
          </p:spPr>
          <p:txBody>
            <a:bodyPr wrap="none" rtlCol="0">
              <a:spAutoFit/>
            </a:bodyPr>
            <a:lstStyle/>
            <a:p>
              <a:r>
                <a:rPr lang="zh-CN" altLang="en-US" sz="3600" b="1" dirty="0"/>
                <a:t>康</a:t>
              </a:r>
              <a:endParaRPr lang="zh-CN" altLang="en-US" sz="3600" b="1" dirty="0"/>
            </a:p>
          </p:txBody>
        </p:sp>
        <p:pic>
          <p:nvPicPr>
            <p:cNvPr id="29" name="图片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0956" y="3947961"/>
              <a:ext cx="1840665" cy="1840665"/>
            </a:xfrm>
            <a:prstGeom prst="ellipse">
              <a:avLst/>
            </a:prstGeom>
            <a:ln>
              <a:noFill/>
            </a:ln>
            <a:effectLst>
              <a:softEdge rad="112500"/>
            </a:effectLst>
          </p:spPr>
        </p:pic>
        <p:pic>
          <p:nvPicPr>
            <p:cNvPr id="30" name="图片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9191" y="2624642"/>
              <a:ext cx="1426106" cy="1426106"/>
            </a:xfrm>
            <a:prstGeom prst="ellipse">
              <a:avLst/>
            </a:prstGeom>
            <a:ln>
              <a:noFill/>
            </a:ln>
            <a:effectLst>
              <a:softEdge rad="112500"/>
            </a:effectLst>
          </p:spPr>
        </p:pic>
        <p:pic>
          <p:nvPicPr>
            <p:cNvPr id="31" name="图片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2270" y="1380394"/>
              <a:ext cx="1199529" cy="1185662"/>
            </a:xfrm>
            <a:prstGeom prst="ellipse">
              <a:avLst/>
            </a:prstGeom>
            <a:ln>
              <a:noFill/>
            </a:ln>
            <a:effectLst>
              <a:softEdge rad="112500"/>
            </a:effectLst>
          </p:spPr>
        </p:pic>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80286" y="5038631"/>
              <a:ext cx="1155072" cy="1140841"/>
            </a:xfrm>
            <a:prstGeom prst="ellipse">
              <a:avLst/>
            </a:prstGeom>
            <a:ln>
              <a:noFill/>
            </a:ln>
            <a:effectLst>
              <a:softEdge rad="112500"/>
            </a:effectLst>
          </p:spPr>
        </p:pic>
        <p:sp>
          <p:nvSpPr>
            <p:cNvPr id="33" name="文本框 32"/>
            <p:cNvSpPr txBox="1"/>
            <p:nvPr/>
          </p:nvSpPr>
          <p:spPr>
            <a:xfrm>
              <a:off x="4392430" y="2942294"/>
              <a:ext cx="2302233" cy="369332"/>
            </a:xfrm>
            <a:prstGeom prst="rect">
              <a:avLst/>
            </a:prstGeom>
            <a:noFill/>
          </p:spPr>
          <p:txBody>
            <a:bodyPr wrap="none" rtlCol="0">
              <a:spAutoFit/>
            </a:bodyPr>
            <a:lstStyle/>
            <a:p>
              <a:r>
                <a:rPr lang="az-Cyrl-AZ" altLang="zh-CN" b="1" dirty="0"/>
                <a:t>Жизнь и здоровье</a:t>
              </a:r>
              <a:endParaRPr lang="zh-CN" altLang="en-US" b="1" dirty="0"/>
            </a:p>
          </p:txBody>
        </p:sp>
        <p:pic>
          <p:nvPicPr>
            <p:cNvPr id="17" name="Picture 12" descr="worldmap_ani8"/>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gray">
            <a:xfrm>
              <a:off x="3145452" y="1488662"/>
              <a:ext cx="11779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8" name="文本框 147"/>
          <p:cNvSpPr txBox="1"/>
          <p:nvPr/>
        </p:nvSpPr>
        <p:spPr>
          <a:xfrm>
            <a:off x="369522" y="2056312"/>
            <a:ext cx="2249334" cy="261610"/>
          </a:xfrm>
          <a:prstGeom prst="rect">
            <a:avLst/>
          </a:prstGeom>
          <a:noFill/>
        </p:spPr>
        <p:txBody>
          <a:bodyPr wrap="none" rtlCol="0">
            <a:spAutoFit/>
          </a:bodyPr>
          <a:lstStyle/>
          <a:p>
            <a:r>
              <a:rPr lang="az-Cyrl-AZ" altLang="zh-CN" sz="1100" dirty="0"/>
              <a:t>Инвестиции и финансирование</a:t>
            </a:r>
            <a:endParaRPr lang="zh-CN" altLang="en-US" sz="1100" dirty="0"/>
          </a:p>
        </p:txBody>
      </p:sp>
      <p:sp>
        <p:nvSpPr>
          <p:cNvPr id="150" name="文本框 149"/>
          <p:cNvSpPr txBox="1"/>
          <p:nvPr/>
        </p:nvSpPr>
        <p:spPr>
          <a:xfrm>
            <a:off x="80028" y="3847735"/>
            <a:ext cx="1596912" cy="261610"/>
          </a:xfrm>
          <a:prstGeom prst="rect">
            <a:avLst/>
          </a:prstGeom>
          <a:noFill/>
        </p:spPr>
        <p:txBody>
          <a:bodyPr wrap="none" rtlCol="0">
            <a:spAutoFit/>
          </a:bodyPr>
          <a:lstStyle>
            <a:defPPr>
              <a:defRPr lang="en-US"/>
            </a:defPPr>
            <a:lvl1pPr>
              <a:defRPr sz="1100"/>
            </a:lvl1pPr>
          </a:lstStyle>
          <a:p>
            <a:r>
              <a:rPr lang="zh-CN" altLang="en-US" dirty="0"/>
              <a:t>Цифровая экономика</a:t>
            </a:r>
            <a:endParaRPr lang="zh-CN" altLang="en-US" dirty="0"/>
          </a:p>
        </p:txBody>
      </p:sp>
      <p:sp>
        <p:nvSpPr>
          <p:cNvPr id="152" name="文本框 151"/>
          <p:cNvSpPr txBox="1"/>
          <p:nvPr/>
        </p:nvSpPr>
        <p:spPr>
          <a:xfrm>
            <a:off x="451068" y="5541835"/>
            <a:ext cx="2069801" cy="261610"/>
          </a:xfrm>
          <a:prstGeom prst="rect">
            <a:avLst/>
          </a:prstGeom>
          <a:noFill/>
        </p:spPr>
        <p:txBody>
          <a:bodyPr wrap="square">
            <a:spAutoFit/>
          </a:bodyPr>
          <a:lstStyle/>
          <a:p>
            <a:r>
              <a:rPr lang="zh-CN" altLang="en-US" sz="1100" dirty="0"/>
              <a:t>Цифровой интеллект</a:t>
            </a:r>
            <a:endParaRPr lang="zh-CN" altLang="en-US" sz="1100" dirty="0"/>
          </a:p>
        </p:txBody>
      </p:sp>
      <p:sp>
        <p:nvSpPr>
          <p:cNvPr id="154" name="文本框 153"/>
          <p:cNvSpPr txBox="1"/>
          <p:nvPr/>
        </p:nvSpPr>
        <p:spPr>
          <a:xfrm>
            <a:off x="2705370" y="5904577"/>
            <a:ext cx="1576186" cy="261610"/>
          </a:xfrm>
          <a:prstGeom prst="rect">
            <a:avLst/>
          </a:prstGeom>
          <a:noFill/>
        </p:spPr>
        <p:txBody>
          <a:bodyPr wrap="square">
            <a:spAutoFit/>
          </a:bodyPr>
          <a:lstStyle/>
          <a:p>
            <a:r>
              <a:rPr lang="zh-CN" altLang="en-US" sz="1100" dirty="0"/>
              <a:t>Ресурсные услуги</a:t>
            </a:r>
            <a:endParaRPr lang="zh-CN" altLang="en-US" sz="1100" dirty="0"/>
          </a:p>
        </p:txBody>
      </p:sp>
      <p:sp>
        <p:nvSpPr>
          <p:cNvPr id="159" name="标题 1" descr="2603c36f-8356-4a4e-82f2-f2db9e9a8268"/>
          <p:cNvSpPr>
            <a:spLocks noGrp="1"/>
          </p:cNvSpPr>
          <p:nvPr>
            <p:ph type="title" hasCustomPrompt="1"/>
          </p:nvPr>
        </p:nvSpPr>
        <p:spPr>
          <a:xfrm>
            <a:off x="451068" y="120494"/>
            <a:ext cx="11497839" cy="900112"/>
          </a:xfrm>
        </p:spPr>
        <p:txBody>
          <a:bodyPr anchorCtr="0">
            <a:normAutofit/>
          </a:bodyPr>
          <a:lstStyle/>
          <a:p>
            <a:r>
              <a:rPr lang="zh-CN" altLang="en-US" dirty="0"/>
              <a:t>百瑞科慧：世界大同，人类生命健康共同体</a:t>
            </a:r>
            <a:br>
              <a:rPr lang="en-US" altLang="zh-CN" dirty="0"/>
            </a:br>
            <a:r>
              <a:rPr lang="ru-RU" altLang="zh-CN" sz="1800" dirty="0"/>
              <a:t>Barricohue: Всемирный Датун, Сообщество по вопросам жизни и здоровья человека</a:t>
            </a:r>
            <a:endParaRPr lang="en-US" sz="2800" b="1" i="0" u="none" dirty="0">
              <a:solidFill>
                <a:srgbClr val="FFFFFF"/>
              </a:solidFill>
              <a:ea typeface="微软雅黑" panose="020B0503020204020204" charset="-122"/>
            </a:endParaRPr>
          </a:p>
        </p:txBody>
      </p:sp>
      <p:sp>
        <p:nvSpPr>
          <p:cNvPr id="160" name="文本框 159"/>
          <p:cNvSpPr txBox="1"/>
          <p:nvPr/>
        </p:nvSpPr>
        <p:spPr>
          <a:xfrm>
            <a:off x="1533007" y="2308557"/>
            <a:ext cx="646331" cy="646331"/>
          </a:xfrm>
          <a:prstGeom prst="rect">
            <a:avLst/>
          </a:prstGeom>
          <a:noFill/>
        </p:spPr>
        <p:txBody>
          <a:bodyPr wrap="none" rtlCol="0">
            <a:spAutoFit/>
          </a:bodyPr>
          <a:lstStyle/>
          <a:p>
            <a:r>
              <a:rPr lang="zh-CN" altLang="en-US" sz="3600" b="1" dirty="0"/>
              <a:t>数</a:t>
            </a:r>
            <a:endParaRPr lang="zh-CN" altLang="en-US" sz="3600" b="1" dirty="0"/>
          </a:p>
        </p:txBody>
      </p:sp>
      <p:sp>
        <p:nvSpPr>
          <p:cNvPr id="161" name="文本框 160"/>
          <p:cNvSpPr txBox="1"/>
          <p:nvPr/>
        </p:nvSpPr>
        <p:spPr>
          <a:xfrm>
            <a:off x="1765519" y="3212011"/>
            <a:ext cx="646331" cy="646331"/>
          </a:xfrm>
          <a:prstGeom prst="rect">
            <a:avLst/>
          </a:prstGeom>
          <a:noFill/>
        </p:spPr>
        <p:txBody>
          <a:bodyPr wrap="none" rtlCol="0">
            <a:spAutoFit/>
          </a:bodyPr>
          <a:lstStyle/>
          <a:p>
            <a:r>
              <a:rPr lang="zh-CN" altLang="en-US" sz="3600" b="1" dirty="0"/>
              <a:t>字</a:t>
            </a:r>
            <a:endParaRPr lang="zh-CN" altLang="en-US" sz="3600" b="1" dirty="0"/>
          </a:p>
        </p:txBody>
      </p:sp>
      <p:sp>
        <p:nvSpPr>
          <p:cNvPr id="162" name="文本框 161"/>
          <p:cNvSpPr txBox="1"/>
          <p:nvPr/>
        </p:nvSpPr>
        <p:spPr>
          <a:xfrm>
            <a:off x="2534931" y="3786165"/>
            <a:ext cx="646331" cy="646331"/>
          </a:xfrm>
          <a:prstGeom prst="rect">
            <a:avLst/>
          </a:prstGeom>
          <a:noFill/>
        </p:spPr>
        <p:txBody>
          <a:bodyPr wrap="none" rtlCol="0">
            <a:spAutoFit/>
          </a:bodyPr>
          <a:lstStyle/>
          <a:p>
            <a:r>
              <a:rPr lang="zh-CN" altLang="en-US" sz="3600" b="1" dirty="0"/>
              <a:t>智</a:t>
            </a:r>
            <a:endParaRPr lang="zh-CN" altLang="en-US" sz="3600" b="1" dirty="0"/>
          </a:p>
        </p:txBody>
      </p:sp>
      <p:sp>
        <p:nvSpPr>
          <p:cNvPr id="163" name="文本框 162"/>
          <p:cNvSpPr txBox="1"/>
          <p:nvPr/>
        </p:nvSpPr>
        <p:spPr>
          <a:xfrm>
            <a:off x="3445165" y="3924363"/>
            <a:ext cx="646331" cy="646331"/>
          </a:xfrm>
          <a:prstGeom prst="rect">
            <a:avLst/>
          </a:prstGeom>
          <a:noFill/>
        </p:spPr>
        <p:txBody>
          <a:bodyPr wrap="none" rtlCol="0">
            <a:spAutoFit/>
          </a:bodyPr>
          <a:lstStyle/>
          <a:p>
            <a:r>
              <a:rPr lang="zh-CN" altLang="en-US" sz="3600" b="1" dirty="0"/>
              <a:t>能</a:t>
            </a:r>
            <a:endParaRPr lang="zh-CN" altLang="en-US" sz="3600" b="1" dirty="0"/>
          </a:p>
        </p:txBody>
      </p:sp>
      <p:sp>
        <p:nvSpPr>
          <p:cNvPr id="165" name="文本框 164"/>
          <p:cNvSpPr txBox="1"/>
          <p:nvPr/>
        </p:nvSpPr>
        <p:spPr>
          <a:xfrm>
            <a:off x="1271000" y="2898784"/>
            <a:ext cx="2165978" cy="369332"/>
          </a:xfrm>
          <a:prstGeom prst="rect">
            <a:avLst/>
          </a:prstGeom>
          <a:noFill/>
        </p:spPr>
        <p:txBody>
          <a:bodyPr wrap="none" rtlCol="0">
            <a:spAutoFit/>
          </a:bodyPr>
          <a:lstStyle>
            <a:defPPr>
              <a:defRPr lang="en-US"/>
            </a:defPPr>
            <a:lvl1pPr>
              <a:defRPr b="1"/>
            </a:lvl1pPr>
          </a:lstStyle>
          <a:p>
            <a:r>
              <a:rPr lang="zh-CN" altLang="en-US" dirty="0"/>
              <a:t>Цифровые науки</a:t>
            </a:r>
            <a:endParaRPr lang="zh-CN" altLang="en-US" dirty="0"/>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descr="fb327a28-cfbd-4182-acd3-6b78d8326d13"/>
          <p:cNvSpPr>
            <a:spLocks noGrp="1"/>
          </p:cNvSpPr>
          <p:nvPr>
            <p:ph type="title" hasCustomPrompt="1"/>
          </p:nvPr>
        </p:nvSpPr>
        <p:spPr/>
        <p:txBody>
          <a:bodyPr anchorCtr="0"/>
          <a:lstStyle/>
          <a:p>
            <a:pPr algn="ctr">
              <a:lnSpc>
                <a:spcPct val="100000"/>
              </a:lnSpc>
              <a:spcBef>
                <a:spcPct val="0"/>
              </a:spcBef>
            </a:pPr>
            <a:r>
              <a:rPr lang="en-US" sz="6000" b="1" i="0" u="none">
                <a:solidFill>
                  <a:srgbClr val="FFFFFF"/>
                </a:solidFill>
                <a:ea typeface="微软雅黑" panose="020B0503020204020204" charset="-122"/>
              </a:rPr>
              <a:t>谢谢观看</a:t>
            </a:r>
            <a:endParaRPr lang="en-US" sz="6000" b="1" i="0" u="none">
              <a:solidFill>
                <a:srgbClr val="FFFFFF"/>
              </a:solidFill>
              <a:ea typeface="微软雅黑" panose="020B0503020204020204" charset="-122"/>
            </a:endParaRPr>
          </a:p>
        </p:txBody>
      </p:sp>
      <p:sp>
        <p:nvSpPr>
          <p:cNvPr id="4" name="文本占位符 3" descr="89692481-a2c7-4cbb-ab94-f6adce37351c"/>
          <p:cNvSpPr>
            <a:spLocks noGrp="1"/>
          </p:cNvSpPr>
          <p:nvPr>
            <p:ph type="body" sz="quarter" idx="13" hasCustomPrompt="1"/>
          </p:nvPr>
        </p:nvSpPr>
        <p:spPr/>
        <p:txBody>
          <a:bodyPr anchorCtr="0"/>
          <a:lstStyle/>
          <a:p>
            <a:pPr algn="ctr">
              <a:lnSpc>
                <a:spcPct val="100000"/>
              </a:lnSpc>
              <a:spcBef>
                <a:spcPts val="1000"/>
              </a:spcBef>
            </a:pPr>
            <a:r>
              <a:rPr lang="en-US" sz="1200" b="0" i="0" u="none">
                <a:solidFill>
                  <a:srgbClr val="FFFFFF"/>
                </a:solidFill>
                <a:ea typeface="微软雅黑" panose="020B0503020204020204" charset="-122"/>
              </a:rPr>
              <a:t>报告人名称</a:t>
            </a:r>
            <a:endParaRPr lang="en-US" sz="1200" b="0" i="0" u="none">
              <a:solidFill>
                <a:srgbClr val="FFFFFF"/>
              </a:solidFill>
              <a:ea typeface="微软雅黑" panose="020B0503020204020204" charset="-122"/>
            </a:endParaRPr>
          </a:p>
        </p:txBody>
      </p:sp>
      <p:sp>
        <p:nvSpPr>
          <p:cNvPr id="7" name="文本占位符 6" descr="c54ac499-cee0-491f-b555-7d52623b8206"/>
          <p:cNvSpPr>
            <a:spLocks noGrp="1"/>
          </p:cNvSpPr>
          <p:nvPr>
            <p:ph type="body" sz="quarter" idx="14" hasCustomPrompt="1"/>
          </p:nvPr>
        </p:nvSpPr>
        <p:spPr/>
        <p:txBody>
          <a:bodyPr anchorCtr="0"/>
          <a:lstStyle/>
          <a:p>
            <a:pPr algn="ctr">
              <a:lnSpc>
                <a:spcPct val="100000"/>
              </a:lnSpc>
              <a:spcBef>
                <a:spcPts val="1000"/>
              </a:spcBef>
            </a:pPr>
            <a:r>
              <a:rPr lang="en-US">
                <a:latin typeface="微软雅黑" panose="020B0503020204020204" charset="-122"/>
              </a:rPr>
              <a:t>20xx.xx.xx</a:t>
            </a:r>
            <a:endParaRPr lang="en-US">
              <a:latin typeface="微软雅黑" panose="020B0503020204020204" charset="-122"/>
            </a:endParaRPr>
          </a:p>
        </p:txBody>
      </p:sp>
      <p:sp>
        <p:nvSpPr>
          <p:cNvPr id="2" name="TextBox 2"/>
          <p:cNvSpPr txBox="1"/>
          <p:nvPr/>
        </p:nvSpPr>
        <p:spPr>
          <a:xfrm>
            <a:off x="10756900" y="6413500"/>
            <a:ext cx="1371600" cy="381000"/>
          </a:xfrm>
          <a:prstGeom prst="roundRect">
            <a:avLst/>
          </a:prstGeom>
          <a:solidFill>
            <a:srgbClr val="FFFFFF"/>
          </a:solidFill>
        </p:spPr>
        <p:txBody>
          <a:bodyPr wrap="none" rtlCol="0" anchor="ctr"/>
          <a:lstStyle/>
          <a:p>
            <a:pPr algn="ctr">
              <a:defRPr/>
            </a:pPr>
            <a:r>
              <a:rPr lang="en-US" sz="1200">
                <a:solidFill>
                  <a:srgbClr val="000000"/>
                </a:solidFill>
              </a:rPr>
              <a:t>内容由夸克AI生成</a:t>
            </a:r>
            <a:endParaRPr lang="zh-CN"/>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20955"/>
            <a:ext cx="12192000" cy="6878955"/>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descr="92e82e55-45ac-40ee-a5c3-51eb35de2b69"/>
          <p:cNvSpPr>
            <a:spLocks noGrp="1"/>
          </p:cNvSpPr>
          <p:nvPr>
            <p:ph type="title" hasCustomPrompt="1"/>
          </p:nvPr>
        </p:nvSpPr>
        <p:spPr/>
        <p:txBody>
          <a:bodyPr anchorCtr="0"/>
          <a:lstStyle/>
          <a:p>
            <a:pPr algn="ctr">
              <a:lnSpc>
                <a:spcPct val="100000"/>
              </a:lnSpc>
              <a:spcBef>
                <a:spcPct val="0"/>
              </a:spcBef>
            </a:pPr>
            <a:r>
              <a:rPr lang="zh-CN" altLang="en-US" sz="3200" b="1" i="0" u="none" dirty="0">
                <a:solidFill>
                  <a:srgbClr val="FFFFFF"/>
                </a:solidFill>
                <a:ea typeface="微软雅黑" panose="020B0503020204020204" charset="-122"/>
              </a:rPr>
              <a:t>品牌合作</a:t>
            </a:r>
            <a:r>
              <a:rPr lang="zh-CN" altLang="en-US" dirty="0">
                <a:solidFill>
                  <a:srgbClr val="FFFFFF"/>
                </a:solidFill>
                <a:ea typeface="微软雅黑" panose="020B0503020204020204" charset="-122"/>
              </a:rPr>
              <a:t>伙伴</a:t>
            </a:r>
            <a:br>
              <a:rPr lang="zh-CN" altLang="en-US" dirty="0">
                <a:solidFill>
                  <a:srgbClr val="FFFFFF"/>
                </a:solidFill>
                <a:ea typeface="微软雅黑" panose="020B0503020204020204" charset="-122"/>
              </a:rPr>
            </a:br>
            <a:r>
              <a:rPr lang="en-US" altLang="en-US" sz="2000" b="1" i="0" u="none" dirty="0">
                <a:solidFill>
                  <a:srgbClr val="FFFFFF"/>
                </a:solidFill>
                <a:ea typeface="微软雅黑" panose="020B0503020204020204" charset="-122"/>
              </a:rPr>
              <a:t>Брендовые</a:t>
            </a:r>
            <a:r>
              <a:rPr lang="en-US" altLang="zh-CN" sz="2000" b="1" i="0" u="none" dirty="0">
                <a:solidFill>
                  <a:srgbClr val="FFFFFF"/>
                </a:solidFill>
                <a:ea typeface="微软雅黑" panose="020B0503020204020204" charset="-122"/>
              </a:rPr>
              <a:t> </a:t>
            </a:r>
            <a:r>
              <a:rPr lang="en-US" altLang="en-US" sz="2000" b="1" i="0" u="none" dirty="0">
                <a:solidFill>
                  <a:srgbClr val="FFFFFF"/>
                </a:solidFill>
                <a:ea typeface="微软雅黑" panose="020B0503020204020204" charset="-122"/>
              </a:rPr>
              <a:t>партнёры</a:t>
            </a:r>
            <a:endParaRPr lang="en-US" altLang="en-US" sz="2000" b="1" i="0" u="none" dirty="0">
              <a:solidFill>
                <a:srgbClr val="FFFFFF"/>
              </a:solidFill>
              <a:ea typeface="微软雅黑" panose="020B0503020204020204" charset="-122"/>
            </a:endParaRPr>
          </a:p>
        </p:txBody>
      </p:sp>
      <p:sp>
        <p:nvSpPr>
          <p:cNvPr id="25" name="文本占位符 24" descr="453cb2ca-0b3f-48d3-b77e-c8b0c2bbb197"/>
          <p:cNvSpPr>
            <a:spLocks noGrp="1"/>
          </p:cNvSpPr>
          <p:nvPr>
            <p:ph type="body" sz="quarter" idx="1" hasCustomPrompt="1"/>
          </p:nvPr>
        </p:nvSpPr>
        <p:spPr/>
        <p:txBody>
          <a:bodyPr anchorCtr="0"/>
          <a:lstStyle/>
          <a:p>
            <a:r>
              <a:rPr lang="zh-CN" altLang="en-US" sz="2000" b="0" i="0" u="none" dirty="0">
                <a:solidFill>
                  <a:srgbClr val="FFFFFF"/>
                </a:solidFill>
                <a:ea typeface="微软雅黑" panose="020B0503020204020204" charset="-122"/>
              </a:rPr>
              <a:t>共同打造万里茶道品牌，</a:t>
            </a:r>
            <a:r>
              <a:rPr lang="en-US" altLang="zh-CN" dirty="0">
                <a:solidFill>
                  <a:srgbClr val="FFFFFF"/>
                </a:solidFill>
              </a:rPr>
              <a:t> </a:t>
            </a:r>
            <a:r>
              <a:rPr lang="en-US" altLang="zh-CN" dirty="0" err="1">
                <a:solidFill>
                  <a:srgbClr val="FFFFFF"/>
                </a:solidFill>
              </a:rPr>
              <a:t>共织万里茶道文明纽带</a:t>
            </a:r>
            <a:endParaRPr lang="en-US" sz="2000" b="0" i="0" u="none" dirty="0">
              <a:solidFill>
                <a:srgbClr val="FFFFFF"/>
              </a:solidFill>
              <a:ea typeface="微软雅黑" panose="020B050302020402020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descr="2603c36f-8356-4a4e-82f2-f2db9e9a8268"/>
          <p:cNvSpPr>
            <a:spLocks noGrp="1"/>
          </p:cNvSpPr>
          <p:nvPr>
            <p:ph type="title" hasCustomPrompt="1"/>
          </p:nvPr>
        </p:nvSpPr>
        <p:spPr>
          <a:xfrm>
            <a:off x="625694" y="747874"/>
            <a:ext cx="9392780" cy="900112"/>
          </a:xfrm>
        </p:spPr>
        <p:txBody>
          <a:bodyPr anchorCtr="0">
            <a:normAutofit fontScale="90000"/>
          </a:bodyPr>
          <a:lstStyle/>
          <a:p>
            <a:r>
              <a:rPr lang="zh-CN" altLang="en-US" dirty="0"/>
              <a:t>五</a:t>
            </a:r>
            <a:r>
              <a:rPr lang="zh-CN" altLang="en-US"/>
              <a:t>菱：口号！！！</a:t>
            </a:r>
            <a:br>
              <a:rPr lang="zh-CN" altLang="en-US"/>
            </a:br>
            <a:r>
              <a:rPr lang="en-US" altLang="en-US" sz="2800" b="1" i="0" u="none" dirty="0">
                <a:solidFill>
                  <a:srgbClr val="FFFFFF"/>
                </a:solidFill>
                <a:ea typeface="微软雅黑" panose="020B0503020204020204" charset="-122"/>
              </a:rPr>
              <a:t>лозунг</a:t>
            </a:r>
            <a:r>
              <a:rPr lang="en-US" altLang="zh-CN" sz="2800" b="1" i="0" u="none" dirty="0">
                <a:solidFill>
                  <a:srgbClr val="FFFFFF"/>
                </a:solidFill>
                <a:ea typeface="微软雅黑" panose="020B0503020204020204" charset="-122"/>
              </a:rPr>
              <a:t> </a:t>
            </a:r>
            <a:r>
              <a:rPr lang="en-US" altLang="en-US" sz="2800" b="1" i="0" u="none" dirty="0">
                <a:solidFill>
                  <a:srgbClr val="FFFFFF"/>
                </a:solidFill>
                <a:ea typeface="微软雅黑" panose="020B0503020204020204" charset="-122"/>
              </a:rPr>
              <a:t>действия wuling</a:t>
            </a:r>
            <a:br>
              <a:rPr lang="en-US" altLang="en-US" sz="2800" b="1" i="0" u="none" dirty="0">
                <a:solidFill>
                  <a:srgbClr val="FFFFFF"/>
                </a:solidFill>
                <a:ea typeface="微软雅黑" panose="020B0503020204020204" charset="-122"/>
              </a:rPr>
            </a:br>
            <a:r>
              <a:rPr lang="zh-CN" altLang="en-US" sz="2800" b="1" i="0" u="none" dirty="0">
                <a:solidFill>
                  <a:srgbClr val="FFFFFF"/>
                </a:solidFill>
                <a:ea typeface="微软雅黑" panose="020B0503020204020204" charset="-122"/>
              </a:rPr>
              <a:t>五菱特种车，带你走</a:t>
            </a:r>
            <a:r>
              <a:rPr lang="zh-CN" altLang="en-US" sz="2800" b="1" i="0" u="none" dirty="0">
                <a:solidFill>
                  <a:srgbClr val="FFFFFF"/>
                </a:solidFill>
                <a:ea typeface="微软雅黑" panose="020B0503020204020204" charset="-122"/>
              </a:rPr>
              <a:t>世界</a:t>
            </a:r>
            <a:endParaRPr lang="zh-CN" altLang="en-US" sz="2800" b="1" i="0" u="none" dirty="0">
              <a:solidFill>
                <a:srgbClr val="FFFFFF"/>
              </a:solidFill>
              <a:ea typeface="微软雅黑" panose="020B0503020204020204" charset="-122"/>
            </a:endParaRPr>
          </a:p>
        </p:txBody>
      </p:sp>
      <p:pic>
        <p:nvPicPr>
          <p:cNvPr id="7" name="图片 7" descr="d7522591d5f6ba28bef627ec0c8322a"/>
          <p:cNvPicPr>
            <a:picLocks noChangeAspect="1"/>
          </p:cNvPicPr>
          <p:nvPr/>
        </p:nvPicPr>
        <p:blipFill>
          <a:blip r:embed="rId1"/>
          <a:stretch>
            <a:fillRect/>
          </a:stretch>
        </p:blipFill>
        <p:spPr>
          <a:xfrm>
            <a:off x="1020128" y="1982788"/>
            <a:ext cx="2291715" cy="1718945"/>
          </a:xfrm>
          <a:prstGeom prst="rect">
            <a:avLst/>
          </a:prstGeom>
        </p:spPr>
      </p:pic>
      <p:pic>
        <p:nvPicPr>
          <p:cNvPr id="10" name="图片 10" descr="1760512479827"/>
          <p:cNvPicPr>
            <a:picLocks noChangeAspect="1"/>
          </p:cNvPicPr>
          <p:nvPr/>
        </p:nvPicPr>
        <p:blipFill>
          <a:blip r:embed="rId2"/>
          <a:stretch>
            <a:fillRect/>
          </a:stretch>
        </p:blipFill>
        <p:spPr>
          <a:xfrm>
            <a:off x="3616325" y="1975485"/>
            <a:ext cx="2311400" cy="1719580"/>
          </a:xfrm>
          <a:prstGeom prst="rect">
            <a:avLst/>
          </a:prstGeom>
        </p:spPr>
      </p:pic>
      <p:pic>
        <p:nvPicPr>
          <p:cNvPr id="4" name="图片 4" descr="IMG_4839"/>
          <p:cNvPicPr>
            <a:picLocks noChangeAspect="1"/>
          </p:cNvPicPr>
          <p:nvPr/>
        </p:nvPicPr>
        <p:blipFill>
          <a:blip r:embed="rId3"/>
          <a:stretch>
            <a:fillRect/>
          </a:stretch>
        </p:blipFill>
        <p:spPr>
          <a:xfrm>
            <a:off x="6266815" y="1990090"/>
            <a:ext cx="2282190" cy="1711960"/>
          </a:xfrm>
          <a:prstGeom prst="rect">
            <a:avLst/>
          </a:prstGeom>
        </p:spPr>
      </p:pic>
      <p:pic>
        <p:nvPicPr>
          <p:cNvPr id="5" name="图片 5" descr="左45"/>
          <p:cNvPicPr>
            <a:picLocks noChangeAspect="1"/>
          </p:cNvPicPr>
          <p:nvPr/>
        </p:nvPicPr>
        <p:blipFill>
          <a:blip r:embed="rId4"/>
          <a:stretch>
            <a:fillRect/>
          </a:stretch>
        </p:blipFill>
        <p:spPr>
          <a:xfrm>
            <a:off x="8888095" y="1983105"/>
            <a:ext cx="2291715" cy="1718945"/>
          </a:xfrm>
          <a:prstGeom prst="rect">
            <a:avLst/>
          </a:prstGeom>
        </p:spPr>
      </p:pic>
      <p:pic>
        <p:nvPicPr>
          <p:cNvPr id="12" name="图片 12" descr="1760512952141"/>
          <p:cNvPicPr>
            <a:picLocks noChangeAspect="1"/>
          </p:cNvPicPr>
          <p:nvPr/>
        </p:nvPicPr>
        <p:blipFill>
          <a:blip r:embed="rId5"/>
          <a:stretch>
            <a:fillRect/>
          </a:stretch>
        </p:blipFill>
        <p:spPr>
          <a:xfrm>
            <a:off x="1020445" y="3933825"/>
            <a:ext cx="2244090" cy="1644650"/>
          </a:xfrm>
          <a:prstGeom prst="rect">
            <a:avLst/>
          </a:prstGeom>
        </p:spPr>
      </p:pic>
      <p:pic>
        <p:nvPicPr>
          <p:cNvPr id="3" name="图片 2"/>
          <p:cNvPicPr>
            <a:picLocks noChangeAspect="1"/>
          </p:cNvPicPr>
          <p:nvPr/>
        </p:nvPicPr>
        <p:blipFill>
          <a:blip r:embed="rId6"/>
          <a:stretch>
            <a:fillRect/>
          </a:stretch>
        </p:blipFill>
        <p:spPr>
          <a:xfrm>
            <a:off x="3616325" y="3891915"/>
            <a:ext cx="2557145" cy="1686560"/>
          </a:xfrm>
          <a:prstGeom prst="rect">
            <a:avLst/>
          </a:prstGeom>
        </p:spPr>
      </p:pic>
      <p:pic>
        <p:nvPicPr>
          <p:cNvPr id="6" name="图片 5"/>
          <p:cNvPicPr>
            <a:picLocks noChangeAspect="1"/>
          </p:cNvPicPr>
          <p:nvPr/>
        </p:nvPicPr>
        <p:blipFill>
          <a:blip r:embed="rId7"/>
          <a:stretch>
            <a:fillRect/>
          </a:stretch>
        </p:blipFill>
        <p:spPr>
          <a:xfrm>
            <a:off x="6343650" y="3891915"/>
            <a:ext cx="2205990" cy="1683385"/>
          </a:xfrm>
          <a:prstGeom prst="rect">
            <a:avLst/>
          </a:prstGeom>
        </p:spPr>
      </p:pic>
      <p:pic>
        <p:nvPicPr>
          <p:cNvPr id="8" name="图片 7"/>
          <p:cNvPicPr>
            <a:picLocks noChangeAspect="1"/>
          </p:cNvPicPr>
          <p:nvPr/>
        </p:nvPicPr>
        <p:blipFill>
          <a:blip r:embed="rId8"/>
          <a:stretch>
            <a:fillRect/>
          </a:stretch>
        </p:blipFill>
        <p:spPr>
          <a:xfrm>
            <a:off x="8961755" y="3891915"/>
            <a:ext cx="2376170" cy="1612265"/>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descr="92e82e55-45ac-40ee-a5c3-51eb35de2b69"/>
          <p:cNvSpPr>
            <a:spLocks noGrp="1"/>
          </p:cNvSpPr>
          <p:nvPr>
            <p:ph type="title" hasCustomPrompt="1"/>
          </p:nvPr>
        </p:nvSpPr>
        <p:spPr/>
        <p:txBody>
          <a:bodyPr anchorCtr="0">
            <a:normAutofit fontScale="90000"/>
          </a:bodyPr>
          <a:lstStyle/>
          <a:p>
            <a:pPr algn="ctr">
              <a:lnSpc>
                <a:spcPct val="100000"/>
              </a:lnSpc>
              <a:spcBef>
                <a:spcPct val="0"/>
              </a:spcBef>
            </a:pPr>
            <a:r>
              <a:rPr lang="en-US" sz="3200" b="1" i="0" u="none">
                <a:solidFill>
                  <a:srgbClr val="FFFFFF"/>
                </a:solidFill>
                <a:ea typeface="微软雅黑" panose="020B0503020204020204" charset="-122"/>
              </a:rPr>
              <a:t>万里茶道万里行探秘行动线</a:t>
            </a:r>
            <a:br>
              <a:rPr lang="en-US" sz="3200" b="1" i="0" u="none">
                <a:solidFill>
                  <a:srgbClr val="FFFFFF"/>
                </a:solidFill>
                <a:ea typeface="微软雅黑" panose="020B0503020204020204" charset="-122"/>
              </a:rPr>
            </a:br>
            <a:r>
              <a:rPr lang="en-US" altLang="en-US" sz="2220">
                <a:solidFill>
                  <a:srgbClr val="FFFFFF"/>
                </a:solidFill>
                <a:ea typeface="微软雅黑" panose="020B0503020204020204" charset="-122"/>
                <a:sym typeface="+mn-ea"/>
              </a:rPr>
              <a:t>Маршрут</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исследовательного</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действия</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«Путешествие</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по</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всей</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Длинной</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чайной</a:t>
            </a:r>
            <a:r>
              <a:rPr lang="en-US" altLang="zh-CN" sz="2220">
                <a:solidFill>
                  <a:srgbClr val="FFFFFF"/>
                </a:solidFill>
                <a:ea typeface="微软雅黑" panose="020B0503020204020204" charset="-122"/>
                <a:sym typeface="+mn-ea"/>
              </a:rPr>
              <a:t> </a:t>
            </a:r>
            <a:r>
              <a:rPr lang="en-US" altLang="en-US" sz="2220">
                <a:solidFill>
                  <a:srgbClr val="FFFFFF"/>
                </a:solidFill>
                <a:ea typeface="微软雅黑" panose="020B0503020204020204" charset="-122"/>
                <a:sym typeface="+mn-ea"/>
              </a:rPr>
              <a:t>дороге</a:t>
            </a:r>
            <a:endParaRPr lang="en-US" sz="2220" b="1" i="0" u="none">
              <a:solidFill>
                <a:srgbClr val="FFFFFF"/>
              </a:solidFill>
              <a:ea typeface="微软雅黑" panose="020B0503020204020204" charset="-122"/>
            </a:endParaRPr>
          </a:p>
        </p:txBody>
      </p:sp>
      <p:sp>
        <p:nvSpPr>
          <p:cNvPr id="25" name="文本占位符 24" descr="453cb2ca-0b3f-48d3-b77e-c8b0c2bbb197"/>
          <p:cNvSpPr>
            <a:spLocks noGrp="1"/>
          </p:cNvSpPr>
          <p:nvPr>
            <p:ph type="body" sz="quarter" idx="1" hasCustomPrompt="1"/>
          </p:nvPr>
        </p:nvSpPr>
        <p:spPr/>
        <p:txBody>
          <a:bodyPr anchorCtr="0"/>
          <a:lstStyle/>
          <a:p>
            <a:pPr algn="ctr">
              <a:lnSpc>
                <a:spcPct val="120000"/>
              </a:lnSpc>
              <a:spcBef>
                <a:spcPts val="1000"/>
              </a:spcBef>
            </a:pPr>
            <a:r>
              <a:rPr lang="en-US" sz="2000" b="0" i="0" u="none">
                <a:solidFill>
                  <a:srgbClr val="FFFFFF"/>
                </a:solidFill>
                <a:ea typeface="微软雅黑" panose="020B0503020204020204" charset="-122"/>
              </a:rPr>
              <a:t>介绍探秘行动的方式、路线设计、周期及探秘主题等内容</a:t>
            </a:r>
            <a:endParaRPr lang="en-US" sz="2000" b="0" i="0" u="none">
              <a:solidFill>
                <a:srgbClr val="FFFFFF"/>
              </a:solidFill>
              <a:ea typeface="微软雅黑" panose="020B0503020204020204" charset="-122"/>
            </a:endParaRPr>
          </a:p>
        </p:txBody>
      </p:sp>
    </p:spTree>
  </p:cSld>
  <p:clrMapOvr>
    <a:masterClrMapping/>
  </p:clrMapOvr>
  <p:transition/>
</p:sld>
</file>

<file path=ppt/tags/tag1.xml><?xml version="1.0" encoding="utf-8"?>
<p:tagLst xmlns:p="http://schemas.openxmlformats.org/presentationml/2006/main">
  <p:tag name="KSO_WM_DIAGRAM_VIRTUALLY_FRAME" val="{&quot;height&quot;:451,&quot;left&quot;:7.874015748031496e-05,&quot;top&quot;:89,&quot;width&quot;:959.9999212598425}"/>
</p:tagLst>
</file>

<file path=ppt/tags/tag10.xml><?xml version="1.0" encoding="utf-8"?>
<p:tagLst xmlns:p="http://schemas.openxmlformats.org/presentationml/2006/main">
  <p:tag name="KSO_WM_DIAGRAM_VIRTUALLY_FRAME" val="{&quot;height&quot;:451,&quot;left&quot;:7.874015748031496e-05,&quot;top&quot;:89,&quot;width&quot;:959.9999212598425}"/>
</p:tagLst>
</file>

<file path=ppt/tags/tag11.xml><?xml version="1.0" encoding="utf-8"?>
<p:tagLst xmlns:p="http://schemas.openxmlformats.org/presentationml/2006/main">
  <p:tag name="KSO_WM_DIAGRAM_VIRTUALLY_FRAME" val="{&quot;height&quot;:451,&quot;left&quot;:7.874015748031496e-05,&quot;top&quot;:89,&quot;width&quot;:959.9999212598425}"/>
</p:tagLst>
</file>

<file path=ppt/tags/tag12.xml><?xml version="1.0" encoding="utf-8"?>
<p:tagLst xmlns:p="http://schemas.openxmlformats.org/presentationml/2006/main">
  <p:tag name="KSO_WM_DIAGRAM_VIRTUALLY_FRAME" val="{&quot;height&quot;:451,&quot;left&quot;:7.874015748031496e-05,&quot;top&quot;:89,&quot;width&quot;:959.9999212598425}"/>
</p:tagLst>
</file>

<file path=ppt/tags/tag13.xml><?xml version="1.0" encoding="utf-8"?>
<p:tagLst xmlns:p="http://schemas.openxmlformats.org/presentationml/2006/main">
  <p:tag name="KSO_WM_DIAGRAM_VIRTUALLY_FRAME" val="{&quot;height&quot;:451,&quot;left&quot;:7.874015748031496e-05,&quot;top&quot;:89,&quot;width&quot;:959.9999212598425}"/>
</p:tagLst>
</file>

<file path=ppt/tags/tag14.xml><?xml version="1.0" encoding="utf-8"?>
<p:tagLst xmlns:p="http://schemas.openxmlformats.org/presentationml/2006/main">
  <p:tag name="KSO_WM_DIAGRAM_VIRTUALLY_FRAME" val="{&quot;height&quot;:451,&quot;left&quot;:7.874015748031496e-05,&quot;top&quot;:89,&quot;width&quot;:959.9999212598425}"/>
</p:tagLst>
</file>

<file path=ppt/tags/tag15.xml><?xml version="1.0" encoding="utf-8"?>
<p:tagLst xmlns:p="http://schemas.openxmlformats.org/presentationml/2006/main">
  <p:tag name="KSO_WM_DIAGRAM_VIRTUALLY_FRAME" val="{&quot;height&quot;:451,&quot;left&quot;:7.874015748031496e-05,&quot;top&quot;:89,&quot;width&quot;:959.9999212598425}"/>
</p:tagLst>
</file>

<file path=ppt/tags/tag16.xml><?xml version="1.0" encoding="utf-8"?>
<p:tagLst xmlns:p="http://schemas.openxmlformats.org/presentationml/2006/main">
  <p:tag name="KSO_WM_DIAGRAM_VIRTUALLY_FRAME" val="{&quot;height&quot;:451,&quot;left&quot;:7.874015748031496e-05,&quot;top&quot;:89,&quot;width&quot;:959.9999212598425}"/>
</p:tagLst>
</file>

<file path=ppt/tags/tag17.xml><?xml version="1.0" encoding="utf-8"?>
<p:tagLst xmlns:p="http://schemas.openxmlformats.org/presentationml/2006/main">
  <p:tag name="KSO_WM_DIAGRAM_VIRTUALLY_FRAME" val="{&quot;height&quot;:451,&quot;left&quot;:7.874015748031496e-05,&quot;top&quot;:89,&quot;width&quot;:959.9999212598425}"/>
</p:tagLst>
</file>

<file path=ppt/tags/tag18.xml><?xml version="1.0" encoding="utf-8"?>
<p:tagLst xmlns:p="http://schemas.openxmlformats.org/presentationml/2006/main">
  <p:tag name="KSO_WM_DIAGRAM_VIRTUALLY_FRAME" val="{&quot;height&quot;:451,&quot;left&quot;:7.874015748031496e-05,&quot;top&quot;:89,&quot;width&quot;:959.9999212598425}"/>
</p:tagLst>
</file>

<file path=ppt/tags/tag19.xml><?xml version="1.0" encoding="utf-8"?>
<p:tagLst xmlns:p="http://schemas.openxmlformats.org/presentationml/2006/main">
  <p:tag name="KSO_WM_DIAGRAM_VIRTUALLY_FRAME" val="{&quot;height&quot;:451,&quot;left&quot;:7.874015748031496e-05,&quot;top&quot;:89,&quot;width&quot;:959.9999212598425}"/>
</p:tagLst>
</file>

<file path=ppt/tags/tag2.xml><?xml version="1.0" encoding="utf-8"?>
<p:tagLst xmlns:p="http://schemas.openxmlformats.org/presentationml/2006/main">
  <p:tag name="KSO_WM_DIAGRAM_VIRTUALLY_FRAME" val="{&quot;height&quot;:451,&quot;left&quot;:7.874015748031496e-05,&quot;top&quot;:89,&quot;width&quot;:959.9999212598425}"/>
</p:tagLst>
</file>

<file path=ppt/tags/tag20.xml><?xml version="1.0" encoding="utf-8"?>
<p:tagLst xmlns:p="http://schemas.openxmlformats.org/presentationml/2006/main">
  <p:tag name="AS_NET" val="8.0.8"/>
  <p:tag name="AS_OS" val="Microsoft Windows NT 10.0.22631.0"/>
  <p:tag name="AS_RELEASE_DATE" val="2024.08.14"/>
  <p:tag name="AS_TITLE" val="Aspose.Slides for .NET6"/>
  <p:tag name="AS_VERSION" val="24.8"/>
  <p:tag name="ISLIDE.GUIDESSETTING" val="{&quot;Id&quot;:&quot;GuidesStyle_Normal&quot;,&quot;Name&quot;:&quot;GuidesStyle_Normal&quot;,&quot;Kind&quot;:0,&quot;OldGuidesSetting&quot;:{&quot;HeaderHeight&quot;:15.0,&quot;FooterHeight&quot;:9.0,&quot;SideMargin&quot;:5.5,&quot;TopMargin&quot;:0.0,&quot;BottomMargin&quot;:0.0,&quot;IntervalMargin&quot;:1.5}}"/>
</p:tagLst>
</file>

<file path=ppt/tags/tag3.xml><?xml version="1.0" encoding="utf-8"?>
<p:tagLst xmlns:p="http://schemas.openxmlformats.org/presentationml/2006/main">
  <p:tag name="KSO_WM_DIAGRAM_VIRTUALLY_FRAME" val="{&quot;height&quot;:451,&quot;left&quot;:7.874015748031496e-05,&quot;top&quot;:89,&quot;width&quot;:959.9999212598425}"/>
</p:tagLst>
</file>

<file path=ppt/tags/tag4.xml><?xml version="1.0" encoding="utf-8"?>
<p:tagLst xmlns:p="http://schemas.openxmlformats.org/presentationml/2006/main">
  <p:tag name="KSO_WM_DIAGRAM_VIRTUALLY_FRAME" val="{&quot;height&quot;:451,&quot;left&quot;:7.874015748031496e-05,&quot;top&quot;:89,&quot;width&quot;:959.9999212598425}"/>
</p:tagLst>
</file>

<file path=ppt/tags/tag5.xml><?xml version="1.0" encoding="utf-8"?>
<p:tagLst xmlns:p="http://schemas.openxmlformats.org/presentationml/2006/main">
  <p:tag name="KSO_WM_DIAGRAM_VIRTUALLY_FRAME" val="{&quot;height&quot;:451,&quot;left&quot;:7.874015748031496e-05,&quot;top&quot;:89,&quot;width&quot;:959.9999212598425}"/>
</p:tagLst>
</file>

<file path=ppt/tags/tag6.xml><?xml version="1.0" encoding="utf-8"?>
<p:tagLst xmlns:p="http://schemas.openxmlformats.org/presentationml/2006/main">
  <p:tag name="KSO_WM_DIAGRAM_VIRTUALLY_FRAME" val="{&quot;height&quot;:451,&quot;left&quot;:7.874015748031496e-05,&quot;top&quot;:89,&quot;width&quot;:959.9999212598425}"/>
</p:tagLst>
</file>

<file path=ppt/tags/tag7.xml><?xml version="1.0" encoding="utf-8"?>
<p:tagLst xmlns:p="http://schemas.openxmlformats.org/presentationml/2006/main">
  <p:tag name="KSO_WM_DIAGRAM_VIRTUALLY_FRAME" val="{&quot;height&quot;:451,&quot;left&quot;:7.874015748031496e-05,&quot;top&quot;:89,&quot;width&quot;:959.9999212598425}"/>
</p:tagLst>
</file>

<file path=ppt/tags/tag8.xml><?xml version="1.0" encoding="utf-8"?>
<p:tagLst xmlns:p="http://schemas.openxmlformats.org/presentationml/2006/main">
  <p:tag name="KSO_WM_DIAGRAM_VIRTUALLY_FRAME" val="{&quot;height&quot;:451,&quot;left&quot;:7.874015748031496e-05,&quot;top&quot;:89,&quot;width&quot;:959.9999212598425}"/>
</p:tagLst>
</file>

<file path=ppt/tags/tag9.xml><?xml version="1.0" encoding="utf-8"?>
<p:tagLst xmlns:p="http://schemas.openxmlformats.org/presentationml/2006/main">
  <p:tag name="KSO_WM_DIAGRAM_VIRTUALLY_FRAME" val="{&quot;height&quot;:451,&quot;left&quot;:7.874015748031496e-05,&quot;top&quot;:89,&quot;width&quot;:959.9999212598425}"/>
</p:tagLst>
</file>

<file path=ppt/theme/theme1.xml><?xml version="1.0" encoding="utf-8"?>
<a:theme xmlns:a="http://schemas.openxmlformats.org/drawingml/2006/main" name="Slide Master">
  <a:themeElements>
    <a:clrScheme name="iSlide">
      <a:dk1>
        <a:srgbClr val="2F2F2F"/>
      </a:dk1>
      <a:lt1>
        <a:srgbClr val="FFFFFF"/>
      </a:lt1>
      <a:dk2>
        <a:srgbClr val="778495"/>
      </a:dk2>
      <a:lt2>
        <a:srgbClr val="F0F0F0"/>
      </a:lt2>
      <a:accent1>
        <a:srgbClr val="F6633E"/>
      </a:accent1>
      <a:accent2>
        <a:srgbClr val="F19A0F"/>
      </a:accent2>
      <a:accent3>
        <a:srgbClr val="2AA6C7"/>
      </a:accent3>
      <a:accent4>
        <a:srgbClr val="F7C470"/>
      </a:accent4>
      <a:accent5>
        <a:srgbClr val="0F276C"/>
      </a:accent5>
      <a:accent6>
        <a:srgbClr val="9DA2B0"/>
      </a:accent6>
      <a:hlink>
        <a:srgbClr val="F84D4D"/>
      </a:hlink>
      <a:folHlink>
        <a:srgbClr val="979797"/>
      </a:folHlink>
    </a:clrScheme>
    <a:fontScheme name="iSlide">
      <a:majorFont>
        <a:latin typeface="Arial"/>
        <a:ea typeface="微软雅黑"/>
        <a:cs typeface="Arial"/>
      </a:majorFont>
      <a:minorFont>
        <a:latin typeface="Arial"/>
        <a:ea typeface="微软雅黑"/>
        <a:cs typeface="Arial"/>
      </a:minorFont>
    </a:fontScheme>
    <a:fmtScheme name="iSlid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iSlide Presentation Template</Template>
  <TotalTime>0</TotalTime>
  <Words>13154</Words>
  <Application>WPS 演示</Application>
  <PresentationFormat>宽屏</PresentationFormat>
  <Paragraphs>677</Paragraphs>
  <Slides>55</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55</vt:i4>
      </vt:variant>
    </vt:vector>
  </HeadingPairs>
  <TitlesOfParts>
    <vt:vector size="67" baseType="lpstr">
      <vt:lpstr>Arial</vt:lpstr>
      <vt:lpstr>宋体</vt:lpstr>
      <vt:lpstr>Wingdings</vt:lpstr>
      <vt:lpstr>微软雅黑</vt:lpstr>
      <vt:lpstr>Arial</vt:lpstr>
      <vt:lpstr>Arial Unicode MS</vt:lpstr>
      <vt:lpstr>等线</vt:lpstr>
      <vt:lpstr>Aptos</vt:lpstr>
      <vt:lpstr>Segoe UI</vt:lpstr>
      <vt:lpstr>Calibri</vt:lpstr>
      <vt:lpstr>华文行楷</vt:lpstr>
      <vt:lpstr>Slide Master</vt:lpstr>
      <vt:lpstr>万里茶道文化带国际品牌文旅推广计划——万里茶道万里行 Международная программа по продвижению туристического бренда культурного коридора «Длинной чайной дороги» — Путешествие по всей Длинной чайной дороге</vt:lpstr>
      <vt:lpstr>PowerPoint 演示文稿</vt:lpstr>
      <vt:lpstr>PowerPoint 演示文稿</vt:lpstr>
      <vt:lpstr>PowerPoint 演示文稿</vt:lpstr>
      <vt:lpstr>全球主播征集令 Объявление о приеме заявок на роль ведущего (глобально)</vt:lpstr>
      <vt:lpstr>PowerPoint 演示文稿</vt:lpstr>
      <vt:lpstr>品牌合作伙伴 Брендовые партнёры</vt:lpstr>
      <vt:lpstr>五菱：口号！！！ лозунг действия wuling 五菱特种车，带你走世界</vt:lpstr>
      <vt:lpstr>万里茶道万里行探秘行动线 Маршрут исследовательного действия «Путешествие по всей Длинной чайной дороге</vt:lpstr>
      <vt:lpstr>招募对象 Целевая группа для набора</vt:lpstr>
      <vt:lpstr>荣誉赋能 Эмпоининг через отличия и признание</vt:lpstr>
      <vt:lpstr>报名机制 Механизм подачи заявок</vt:lpstr>
      <vt:lpstr>五大旗舰活动矩阵 Матрица пяти флагманских мероприятий</vt:lpstr>
      <vt:lpstr>探秘方式与周期 Способы исследования и сроки проведения</vt:lpstr>
      <vt:lpstr>路线设计 Конструирование маршрута</vt:lpstr>
      <vt:lpstr>探秘主题 Тематика исследования</vt:lpstr>
      <vt:lpstr>技术赋能 Технологическое усиление</vt:lpstr>
      <vt:lpstr>万里茶道文明论坛 Форум культуры Длинной чайной дороги</vt:lpstr>
      <vt:lpstr>诗画非遗看中国 Наследие неформальной культуры Китая: в образе стихов и живописи</vt:lpstr>
      <vt:lpstr>境外文化配套项目 Зарубежные сопутствующие культурные проекты</vt:lpstr>
      <vt:lpstr>产业联动力 Силы взаимодействия и интеграции отраслей</vt:lpstr>
      <vt:lpstr>传播爆破策略 Стратегия "взрывного" раскрутки прямых эфиров</vt:lpstr>
      <vt:lpstr>内容裂变 Физиологическое размножение контента</vt:lpstr>
      <vt:lpstr>国际联动 Международное взаимодействие</vt:lpstr>
      <vt:lpstr>长效转化 Долгосрочная конверсия (в устойчивые результаты)</vt:lpstr>
      <vt:lpstr>可行性保障机制 Механизм обеспечения осуществимости</vt:lpstr>
      <vt:lpstr>政策支持 политическое unterstütztение</vt:lpstr>
      <vt:lpstr>风险预案 План мер по предотвращению и ликвидации рисков</vt:lpstr>
      <vt:lpstr>商业闭环 Коммерческий замкнутый цикл</vt:lpstr>
      <vt:lpstr>方案总结与展望 Итог и перспективы проекта</vt:lpstr>
      <vt:lpstr>方案亮点 Сильные стороны проекта</vt:lpstr>
      <vt:lpstr>行动口号与启动时间</vt:lpstr>
      <vt:lpstr>组委会成员 Участники организационного комитета</vt:lpstr>
      <vt:lpstr>主办单位 Организаторы проекта</vt:lpstr>
      <vt:lpstr>忠恕合儒：给世界一别干净的茶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优美的广西康养环境-有没的防城港白沙滩                                        Прекрасная среда для оздоровления Гуанси — прекрасный Белоснежный пляж Фанчэнгуан </vt:lpstr>
      <vt:lpstr>PowerPoint 演示文稿</vt:lpstr>
      <vt:lpstr>创新的中医药抗癌技术 Инновационные технологии традиционной китайской медицины в лечении рака</vt:lpstr>
      <vt:lpstr>创新的中医药抗癌技术 Инновационные технологии традиционной китайской медицины в лечении рака</vt:lpstr>
      <vt:lpstr>创新的中医药抗癌技术 Инновационные технологии традиционной китайской медицины в лечении рака</vt:lpstr>
      <vt:lpstr>创新的中医药抗癌技术 Инновационные технологии традиционной китайской медицины в лечении рака</vt:lpstr>
      <vt:lpstr>创新的中医药抗癌技术 Инновационные технологии традиционной китайской медицины в лечении рака</vt:lpstr>
      <vt:lpstr>创新的中医药抗癌技术 Инновационные технологии традиционной китайской медицины в лечении рака</vt:lpstr>
      <vt:lpstr>创新的中医药抗癌技术 Инновационные технологии традиционной китайской медицины в лечении рака</vt:lpstr>
      <vt:lpstr>创新的中医药抗癌技术 Инновационные технологии традиционной китайской медицины в лечении рака</vt:lpstr>
      <vt:lpstr>百瑞科慧：世界大同，人类生命健康共同体 Barricohue: Всемирный Датун, Сообщество по вопросам жизни и здоровья человека</vt:lpstr>
      <vt:lpstr>谢谢观看</vt:lpstr>
    </vt:vector>
  </TitlesOfParts>
  <Company>iSlide</Company>
  <LinksUpToDate>false</LinksUpToDate>
  <SharedDoc>false</SharedDoc>
  <HyperlinksChanged>false</HyperlinksChanged>
  <AppVersion>14.0000</AppVersion>
  <Manager>iSlide</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iSlide</dc:creator>
  <cp:lastModifiedBy>……</cp:lastModifiedBy>
  <cp:revision>21</cp:revision>
  <cp:lastPrinted>2024-05-31T00:00:00Z</cp:lastPrinted>
  <dcterms:created xsi:type="dcterms:W3CDTF">2024-05-31T00:00:00Z</dcterms:created>
  <dcterms:modified xsi:type="dcterms:W3CDTF">2025-10-22T06:44:18Z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baae0045-3ba0-464e-8a6f-6095e6f7d3cb</vt:lpwstr>
  </property>
  <property fmtid="{D5CDD505-2E9C-101B-9397-08002B2CF9AE}" pid="3" name="ICV">
    <vt:lpwstr>C8F63736A73F45A3B24948B326BF999A_13</vt:lpwstr>
  </property>
  <property fmtid="{D5CDD505-2E9C-101B-9397-08002B2CF9AE}" pid="4" name="KSOProductBuildVer">
    <vt:lpwstr>2052-12.1.0.22089</vt:lpwstr>
  </property>
</Properties>
</file>